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9" r:id="rId4"/>
    <p:sldId id="257" r:id="rId5"/>
    <p:sldId id="272" r:id="rId6"/>
    <p:sldId id="273" r:id="rId7"/>
    <p:sldId id="283" r:id="rId8"/>
    <p:sldId id="285" r:id="rId9"/>
    <p:sldId id="287" r:id="rId10"/>
    <p:sldId id="286" r:id="rId11"/>
    <p:sldId id="262" r:id="rId12"/>
    <p:sldId id="271" r:id="rId13"/>
    <p:sldId id="275" r:id="rId14"/>
    <p:sldId id="267" r:id="rId15"/>
    <p:sldId id="268" r:id="rId16"/>
    <p:sldId id="259" r:id="rId17"/>
    <p:sldId id="260" r:id="rId18"/>
    <p:sldId id="258" r:id="rId19"/>
    <p:sldId id="261" r:id="rId20"/>
    <p:sldId id="263" r:id="rId21"/>
    <p:sldId id="264" r:id="rId22"/>
    <p:sldId id="266" r:id="rId23"/>
    <p:sldId id="276" r:id="rId24"/>
    <p:sldId id="277" r:id="rId25"/>
    <p:sldId id="278" r:id="rId26"/>
    <p:sldId id="279" r:id="rId27"/>
    <p:sldId id="280" r:id="rId28"/>
    <p:sldId id="281" r:id="rId29"/>
    <p:sldId id="282" r:id="rId30"/>
    <p:sldId id="27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6" d="100"/>
          <a:sy n="86" d="100"/>
        </p:scale>
        <p:origin x="55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SCHAEFERS" userId="39b47efa33015649" providerId="LiveId" clId="{CA93E4F5-3354-46F9-B20C-8E6D47B60532}"/>
    <pc:docChg chg="modSld">
      <pc:chgData name="AARON SCHAEFERS" userId="39b47efa33015649" providerId="LiveId" clId="{CA93E4F5-3354-46F9-B20C-8E6D47B60532}" dt="2019-06-29T04:11:13.935" v="22" actId="20577"/>
      <pc:docMkLst>
        <pc:docMk/>
      </pc:docMkLst>
      <pc:sldChg chg="modSp">
        <pc:chgData name="AARON SCHAEFERS" userId="39b47efa33015649" providerId="LiveId" clId="{CA93E4F5-3354-46F9-B20C-8E6D47B60532}" dt="2019-06-29T04:11:13.935" v="22" actId="20577"/>
        <pc:sldMkLst>
          <pc:docMk/>
          <pc:sldMk cId="3809220258" sldId="268"/>
        </pc:sldMkLst>
        <pc:spChg chg="mod">
          <ac:chgData name="AARON SCHAEFERS" userId="39b47efa33015649" providerId="LiveId" clId="{CA93E4F5-3354-46F9-B20C-8E6D47B60532}" dt="2019-06-29T04:11:13.935" v="22" actId="20577"/>
          <ac:spMkLst>
            <pc:docMk/>
            <pc:sldMk cId="3809220258" sldId="268"/>
            <ac:spMk id="2" creationId="{6F756BB7-E16A-4D13-809E-D28D21A4DB8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CD6C8-5D6A-4924-89C6-BF1DE2FD0BC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12E992A-35EA-42CC-8477-CFE6553BF157}">
      <dgm:prSet phldrT="[Text]"/>
      <dgm:spPr/>
      <dgm:t>
        <a:bodyPr/>
        <a:lstStyle/>
        <a:p>
          <a:pPr algn="ctr"/>
          <a:r>
            <a:rPr lang="en-US" dirty="0"/>
            <a:t>System/Network</a:t>
          </a:r>
        </a:p>
      </dgm:t>
    </dgm:pt>
    <dgm:pt modelId="{CD26FD89-808C-4421-983C-CB7112FDD60B}" type="parTrans" cxnId="{6C4D105D-28C2-4654-A456-E87E72FEC688}">
      <dgm:prSet/>
      <dgm:spPr/>
      <dgm:t>
        <a:bodyPr/>
        <a:lstStyle/>
        <a:p>
          <a:pPr algn="ctr"/>
          <a:endParaRPr lang="en-US"/>
        </a:p>
      </dgm:t>
    </dgm:pt>
    <dgm:pt modelId="{B92296F5-4E6D-42C6-8A48-08F0C78BA554}" type="sibTrans" cxnId="{6C4D105D-28C2-4654-A456-E87E72FEC688}">
      <dgm:prSet/>
      <dgm:spPr/>
      <dgm:t>
        <a:bodyPr/>
        <a:lstStyle/>
        <a:p>
          <a:pPr algn="ctr"/>
          <a:endParaRPr lang="en-US"/>
        </a:p>
      </dgm:t>
    </dgm:pt>
    <dgm:pt modelId="{569BA9BC-E56F-425A-A4A4-11DC5D9E46CD}">
      <dgm:prSet phldrT="[Text]"/>
      <dgm:spPr/>
      <dgm:t>
        <a:bodyPr/>
        <a:lstStyle/>
        <a:p>
          <a:pPr algn="ctr"/>
          <a:r>
            <a:rPr lang="en-US"/>
            <a:t>User </a:t>
          </a:r>
          <a:endParaRPr lang="en-US" dirty="0"/>
        </a:p>
      </dgm:t>
    </dgm:pt>
    <dgm:pt modelId="{E433B2B0-0C6A-4CB9-80D6-8361D2AF2636}" type="parTrans" cxnId="{53BD11D9-6485-4703-A34B-4AC4EB29D744}">
      <dgm:prSet/>
      <dgm:spPr/>
      <dgm:t>
        <a:bodyPr/>
        <a:lstStyle/>
        <a:p>
          <a:pPr algn="ctr"/>
          <a:endParaRPr lang="en-US"/>
        </a:p>
      </dgm:t>
    </dgm:pt>
    <dgm:pt modelId="{E657D390-3F7D-423E-BFF2-F244F9B61471}" type="sibTrans" cxnId="{53BD11D9-6485-4703-A34B-4AC4EB29D744}">
      <dgm:prSet/>
      <dgm:spPr/>
      <dgm:t>
        <a:bodyPr/>
        <a:lstStyle/>
        <a:p>
          <a:pPr algn="ctr"/>
          <a:endParaRPr lang="en-US"/>
        </a:p>
      </dgm:t>
    </dgm:pt>
    <dgm:pt modelId="{E1A56F06-FC5B-4974-B473-7E49B48E9104}">
      <dgm:prSet phldrT="[Text]"/>
      <dgm:spPr/>
      <dgm:t>
        <a:bodyPr/>
        <a:lstStyle/>
        <a:p>
          <a:pPr algn="ctr"/>
          <a:r>
            <a:rPr lang="en-US"/>
            <a:t>Applications</a:t>
          </a:r>
          <a:endParaRPr lang="en-US" dirty="0"/>
        </a:p>
      </dgm:t>
    </dgm:pt>
    <dgm:pt modelId="{2F88A35D-0E1A-45CA-AB26-5ABFAD2A4B24}" type="parTrans" cxnId="{3FEC4DE9-3873-4FF6-B9A8-C92F4CBFE854}">
      <dgm:prSet/>
      <dgm:spPr/>
      <dgm:t>
        <a:bodyPr/>
        <a:lstStyle/>
        <a:p>
          <a:pPr algn="ctr"/>
          <a:endParaRPr lang="en-US"/>
        </a:p>
      </dgm:t>
    </dgm:pt>
    <dgm:pt modelId="{7F46AE11-ED1E-4F03-816F-6A0683C347A7}" type="sibTrans" cxnId="{3FEC4DE9-3873-4FF6-B9A8-C92F4CBFE854}">
      <dgm:prSet/>
      <dgm:spPr/>
      <dgm:t>
        <a:bodyPr/>
        <a:lstStyle/>
        <a:p>
          <a:pPr algn="ctr"/>
          <a:endParaRPr lang="en-US"/>
        </a:p>
      </dgm:t>
    </dgm:pt>
    <dgm:pt modelId="{E63F1232-F777-425B-880A-3BDC805A7D03}">
      <dgm:prSet phldrT="[Text]"/>
      <dgm:spPr/>
      <dgm:t>
        <a:bodyPr/>
        <a:lstStyle/>
        <a:p>
          <a:pPr algn="ctr"/>
          <a:r>
            <a:rPr lang="en-US" dirty="0"/>
            <a:t>Hardware</a:t>
          </a:r>
        </a:p>
      </dgm:t>
    </dgm:pt>
    <dgm:pt modelId="{717A376C-8B74-403A-B567-334A1316A36F}" type="parTrans" cxnId="{1F65F31D-6363-40B1-9C72-F5CFCE0AE116}">
      <dgm:prSet/>
      <dgm:spPr/>
      <dgm:t>
        <a:bodyPr/>
        <a:lstStyle/>
        <a:p>
          <a:pPr algn="ctr"/>
          <a:endParaRPr lang="en-US"/>
        </a:p>
      </dgm:t>
    </dgm:pt>
    <dgm:pt modelId="{0B701B08-2171-434E-B517-9E67F23398D0}" type="sibTrans" cxnId="{1F65F31D-6363-40B1-9C72-F5CFCE0AE116}">
      <dgm:prSet/>
      <dgm:spPr/>
      <dgm:t>
        <a:bodyPr/>
        <a:lstStyle/>
        <a:p>
          <a:pPr algn="ctr"/>
          <a:endParaRPr lang="en-US"/>
        </a:p>
      </dgm:t>
    </dgm:pt>
    <dgm:pt modelId="{7F01B256-B805-4A9F-BC04-1EA3D0DE4C82}">
      <dgm:prSet phldrT="[Text]"/>
      <dgm:spPr/>
      <dgm:t>
        <a:bodyPr/>
        <a:lstStyle/>
        <a:p>
          <a:pPr algn="ctr"/>
          <a:r>
            <a:rPr lang="en-US" dirty="0"/>
            <a:t>Operating System</a:t>
          </a:r>
        </a:p>
      </dgm:t>
    </dgm:pt>
    <dgm:pt modelId="{D541FCC2-DB6E-4F05-8482-9807560AC788}" type="parTrans" cxnId="{7556ACF9-AA27-4224-B23E-FC7143E4A26F}">
      <dgm:prSet/>
      <dgm:spPr/>
      <dgm:t>
        <a:bodyPr/>
        <a:lstStyle/>
        <a:p>
          <a:pPr algn="ctr"/>
          <a:endParaRPr lang="en-US"/>
        </a:p>
      </dgm:t>
    </dgm:pt>
    <dgm:pt modelId="{CC4C936D-1BD4-4DAC-9ACC-B1507DDEECCA}" type="sibTrans" cxnId="{7556ACF9-AA27-4224-B23E-FC7143E4A26F}">
      <dgm:prSet/>
      <dgm:spPr/>
      <dgm:t>
        <a:bodyPr/>
        <a:lstStyle/>
        <a:p>
          <a:pPr algn="ctr"/>
          <a:endParaRPr lang="en-US"/>
        </a:p>
      </dgm:t>
    </dgm:pt>
    <dgm:pt modelId="{5F24FAC0-086D-41A9-B670-C2D93FC5BE5A}" type="pres">
      <dgm:prSet presAssocID="{233CD6C8-5D6A-4924-89C6-BF1DE2FD0BC8}" presName="diagram" presStyleCnt="0">
        <dgm:presLayoutVars>
          <dgm:chMax val="1"/>
          <dgm:dir/>
          <dgm:animLvl val="ctr"/>
          <dgm:resizeHandles val="exact"/>
        </dgm:presLayoutVars>
      </dgm:prSet>
      <dgm:spPr/>
    </dgm:pt>
    <dgm:pt modelId="{DD2F9349-0F86-4179-9FC8-7D7B9FE35263}" type="pres">
      <dgm:prSet presAssocID="{233CD6C8-5D6A-4924-89C6-BF1DE2FD0BC8}" presName="matrix" presStyleCnt="0"/>
      <dgm:spPr/>
    </dgm:pt>
    <dgm:pt modelId="{64975860-EAAC-4EF2-B663-93B34FD10E32}" type="pres">
      <dgm:prSet presAssocID="{233CD6C8-5D6A-4924-89C6-BF1DE2FD0BC8}" presName="tile1" presStyleLbl="node1" presStyleIdx="0" presStyleCnt="4"/>
      <dgm:spPr/>
    </dgm:pt>
    <dgm:pt modelId="{B1388C26-44FF-4BD7-B5A5-685337C66B75}" type="pres">
      <dgm:prSet presAssocID="{233CD6C8-5D6A-4924-89C6-BF1DE2FD0BC8}" presName="tile1text" presStyleLbl="node1" presStyleIdx="0" presStyleCnt="4">
        <dgm:presLayoutVars>
          <dgm:chMax val="0"/>
          <dgm:chPref val="0"/>
          <dgm:bulletEnabled val="1"/>
        </dgm:presLayoutVars>
      </dgm:prSet>
      <dgm:spPr/>
    </dgm:pt>
    <dgm:pt modelId="{5F3B4299-1DAF-4B49-8AB7-6AF6B5D3E5D1}" type="pres">
      <dgm:prSet presAssocID="{233CD6C8-5D6A-4924-89C6-BF1DE2FD0BC8}" presName="tile2" presStyleLbl="node1" presStyleIdx="1" presStyleCnt="4"/>
      <dgm:spPr/>
    </dgm:pt>
    <dgm:pt modelId="{4AD41728-B628-40A9-9743-329D794ACFF1}" type="pres">
      <dgm:prSet presAssocID="{233CD6C8-5D6A-4924-89C6-BF1DE2FD0BC8}" presName="tile2text" presStyleLbl="node1" presStyleIdx="1" presStyleCnt="4">
        <dgm:presLayoutVars>
          <dgm:chMax val="0"/>
          <dgm:chPref val="0"/>
          <dgm:bulletEnabled val="1"/>
        </dgm:presLayoutVars>
      </dgm:prSet>
      <dgm:spPr/>
    </dgm:pt>
    <dgm:pt modelId="{D0C9AB4A-918F-4364-96F0-EE37B27EF778}" type="pres">
      <dgm:prSet presAssocID="{233CD6C8-5D6A-4924-89C6-BF1DE2FD0BC8}" presName="tile3" presStyleLbl="node1" presStyleIdx="2" presStyleCnt="4"/>
      <dgm:spPr/>
    </dgm:pt>
    <dgm:pt modelId="{9785B105-2129-4391-B0EA-F70CAE325934}" type="pres">
      <dgm:prSet presAssocID="{233CD6C8-5D6A-4924-89C6-BF1DE2FD0BC8}" presName="tile3text" presStyleLbl="node1" presStyleIdx="2" presStyleCnt="4">
        <dgm:presLayoutVars>
          <dgm:chMax val="0"/>
          <dgm:chPref val="0"/>
          <dgm:bulletEnabled val="1"/>
        </dgm:presLayoutVars>
      </dgm:prSet>
      <dgm:spPr/>
    </dgm:pt>
    <dgm:pt modelId="{C169200E-2B76-4033-9C67-3E72D5F4C3AB}" type="pres">
      <dgm:prSet presAssocID="{233CD6C8-5D6A-4924-89C6-BF1DE2FD0BC8}" presName="tile4" presStyleLbl="node1" presStyleIdx="3" presStyleCnt="4"/>
      <dgm:spPr/>
    </dgm:pt>
    <dgm:pt modelId="{2B733357-A57C-4078-8F15-B24FE235BE49}" type="pres">
      <dgm:prSet presAssocID="{233CD6C8-5D6A-4924-89C6-BF1DE2FD0BC8}" presName="tile4text" presStyleLbl="node1" presStyleIdx="3" presStyleCnt="4">
        <dgm:presLayoutVars>
          <dgm:chMax val="0"/>
          <dgm:chPref val="0"/>
          <dgm:bulletEnabled val="1"/>
        </dgm:presLayoutVars>
      </dgm:prSet>
      <dgm:spPr/>
    </dgm:pt>
    <dgm:pt modelId="{9D7C3908-3B1E-4C98-A714-D5F42DA3CA6A}" type="pres">
      <dgm:prSet presAssocID="{233CD6C8-5D6A-4924-89C6-BF1DE2FD0BC8}" presName="centerTile" presStyleLbl="fgShp" presStyleIdx="0" presStyleCnt="1">
        <dgm:presLayoutVars>
          <dgm:chMax val="0"/>
          <dgm:chPref val="0"/>
        </dgm:presLayoutVars>
      </dgm:prSet>
      <dgm:spPr/>
    </dgm:pt>
  </dgm:ptLst>
  <dgm:cxnLst>
    <dgm:cxn modelId="{1F65F31D-6363-40B1-9C72-F5CFCE0AE116}" srcId="{B12E992A-35EA-42CC-8477-CFE6553BF157}" destId="{E63F1232-F777-425B-880A-3BDC805A7D03}" srcOrd="2" destOrd="0" parTransId="{717A376C-8B74-403A-B567-334A1316A36F}" sibTransId="{0B701B08-2171-434E-B517-9E67F23398D0}"/>
    <dgm:cxn modelId="{6C4D105D-28C2-4654-A456-E87E72FEC688}" srcId="{233CD6C8-5D6A-4924-89C6-BF1DE2FD0BC8}" destId="{B12E992A-35EA-42CC-8477-CFE6553BF157}" srcOrd="0" destOrd="0" parTransId="{CD26FD89-808C-4421-983C-CB7112FDD60B}" sibTransId="{B92296F5-4E6D-42C6-8A48-08F0C78BA554}"/>
    <dgm:cxn modelId="{7FB45D67-AD78-416B-B55D-5DD6A47090F9}" type="presOf" srcId="{569BA9BC-E56F-425A-A4A4-11DC5D9E46CD}" destId="{B1388C26-44FF-4BD7-B5A5-685337C66B75}" srcOrd="1" destOrd="0" presId="urn:microsoft.com/office/officeart/2005/8/layout/matrix1"/>
    <dgm:cxn modelId="{2ED06D8C-B49C-4B93-A263-911C789E7217}" type="presOf" srcId="{569BA9BC-E56F-425A-A4A4-11DC5D9E46CD}" destId="{64975860-EAAC-4EF2-B663-93B34FD10E32}" srcOrd="0" destOrd="0" presId="urn:microsoft.com/office/officeart/2005/8/layout/matrix1"/>
    <dgm:cxn modelId="{0B404B95-E281-4B41-A3AB-4D50E7C0B089}" type="presOf" srcId="{7F01B256-B805-4A9F-BC04-1EA3D0DE4C82}" destId="{C169200E-2B76-4033-9C67-3E72D5F4C3AB}" srcOrd="0" destOrd="0" presId="urn:microsoft.com/office/officeart/2005/8/layout/matrix1"/>
    <dgm:cxn modelId="{7715E49E-1494-41DA-B7A4-14D64E31A667}" type="presOf" srcId="{7F01B256-B805-4A9F-BC04-1EA3D0DE4C82}" destId="{2B733357-A57C-4078-8F15-B24FE235BE49}" srcOrd="1" destOrd="0" presId="urn:microsoft.com/office/officeart/2005/8/layout/matrix1"/>
    <dgm:cxn modelId="{29B49FB6-2CE0-4ADB-9F24-F93861AD8329}" type="presOf" srcId="{E63F1232-F777-425B-880A-3BDC805A7D03}" destId="{D0C9AB4A-918F-4364-96F0-EE37B27EF778}" srcOrd="0" destOrd="0" presId="urn:microsoft.com/office/officeart/2005/8/layout/matrix1"/>
    <dgm:cxn modelId="{FCD1D3C4-F6CC-4E9F-8264-76FCEF01886D}" type="presOf" srcId="{E63F1232-F777-425B-880A-3BDC805A7D03}" destId="{9785B105-2129-4391-B0EA-F70CAE325934}" srcOrd="1" destOrd="0" presId="urn:microsoft.com/office/officeart/2005/8/layout/matrix1"/>
    <dgm:cxn modelId="{100261CC-1492-4D04-A2D5-6FB82B3E6E09}" type="presOf" srcId="{B12E992A-35EA-42CC-8477-CFE6553BF157}" destId="{9D7C3908-3B1E-4C98-A714-D5F42DA3CA6A}" srcOrd="0" destOrd="0" presId="urn:microsoft.com/office/officeart/2005/8/layout/matrix1"/>
    <dgm:cxn modelId="{53BD11D9-6485-4703-A34B-4AC4EB29D744}" srcId="{B12E992A-35EA-42CC-8477-CFE6553BF157}" destId="{569BA9BC-E56F-425A-A4A4-11DC5D9E46CD}" srcOrd="0" destOrd="0" parTransId="{E433B2B0-0C6A-4CB9-80D6-8361D2AF2636}" sibTransId="{E657D390-3F7D-423E-BFF2-F244F9B61471}"/>
    <dgm:cxn modelId="{3FEC4DE9-3873-4FF6-B9A8-C92F4CBFE854}" srcId="{B12E992A-35EA-42CC-8477-CFE6553BF157}" destId="{E1A56F06-FC5B-4974-B473-7E49B48E9104}" srcOrd="1" destOrd="0" parTransId="{2F88A35D-0E1A-45CA-AB26-5ABFAD2A4B24}" sibTransId="{7F46AE11-ED1E-4F03-816F-6A0683C347A7}"/>
    <dgm:cxn modelId="{356D18EC-247E-4777-92D6-78EC093987AB}" type="presOf" srcId="{E1A56F06-FC5B-4974-B473-7E49B48E9104}" destId="{4AD41728-B628-40A9-9743-329D794ACFF1}" srcOrd="1" destOrd="0" presId="urn:microsoft.com/office/officeart/2005/8/layout/matrix1"/>
    <dgm:cxn modelId="{859E7AEE-650B-43A6-812E-5C7CA6D1FF28}" type="presOf" srcId="{E1A56F06-FC5B-4974-B473-7E49B48E9104}" destId="{5F3B4299-1DAF-4B49-8AB7-6AF6B5D3E5D1}" srcOrd="0" destOrd="0" presId="urn:microsoft.com/office/officeart/2005/8/layout/matrix1"/>
    <dgm:cxn modelId="{D2F6C1EF-17FA-4D4D-A7E3-E494F088EDEE}" type="presOf" srcId="{233CD6C8-5D6A-4924-89C6-BF1DE2FD0BC8}" destId="{5F24FAC0-086D-41A9-B670-C2D93FC5BE5A}" srcOrd="0" destOrd="0" presId="urn:microsoft.com/office/officeart/2005/8/layout/matrix1"/>
    <dgm:cxn modelId="{7556ACF9-AA27-4224-B23E-FC7143E4A26F}" srcId="{B12E992A-35EA-42CC-8477-CFE6553BF157}" destId="{7F01B256-B805-4A9F-BC04-1EA3D0DE4C82}" srcOrd="3" destOrd="0" parTransId="{D541FCC2-DB6E-4F05-8482-9807560AC788}" sibTransId="{CC4C936D-1BD4-4DAC-9ACC-B1507DDEECCA}"/>
    <dgm:cxn modelId="{B5F7D50D-0A97-4F32-B7F5-85A3422EE669}" type="presParOf" srcId="{5F24FAC0-086D-41A9-B670-C2D93FC5BE5A}" destId="{DD2F9349-0F86-4179-9FC8-7D7B9FE35263}" srcOrd="0" destOrd="0" presId="urn:microsoft.com/office/officeart/2005/8/layout/matrix1"/>
    <dgm:cxn modelId="{1446F265-5301-439D-97FB-A7ED8269BE4D}" type="presParOf" srcId="{DD2F9349-0F86-4179-9FC8-7D7B9FE35263}" destId="{64975860-EAAC-4EF2-B663-93B34FD10E32}" srcOrd="0" destOrd="0" presId="urn:microsoft.com/office/officeart/2005/8/layout/matrix1"/>
    <dgm:cxn modelId="{3AA9C250-212E-4AC6-91F4-DC94E9F68796}" type="presParOf" srcId="{DD2F9349-0F86-4179-9FC8-7D7B9FE35263}" destId="{B1388C26-44FF-4BD7-B5A5-685337C66B75}" srcOrd="1" destOrd="0" presId="urn:microsoft.com/office/officeart/2005/8/layout/matrix1"/>
    <dgm:cxn modelId="{5DDED4A4-7E08-44C0-8E35-8D331DCA5B18}" type="presParOf" srcId="{DD2F9349-0F86-4179-9FC8-7D7B9FE35263}" destId="{5F3B4299-1DAF-4B49-8AB7-6AF6B5D3E5D1}" srcOrd="2" destOrd="0" presId="urn:microsoft.com/office/officeart/2005/8/layout/matrix1"/>
    <dgm:cxn modelId="{4CE648C5-BB6C-47D1-94CB-471051F5AFCB}" type="presParOf" srcId="{DD2F9349-0F86-4179-9FC8-7D7B9FE35263}" destId="{4AD41728-B628-40A9-9743-329D794ACFF1}" srcOrd="3" destOrd="0" presId="urn:microsoft.com/office/officeart/2005/8/layout/matrix1"/>
    <dgm:cxn modelId="{6F350B75-171D-437D-B6D8-2FA60043B03D}" type="presParOf" srcId="{DD2F9349-0F86-4179-9FC8-7D7B9FE35263}" destId="{D0C9AB4A-918F-4364-96F0-EE37B27EF778}" srcOrd="4" destOrd="0" presId="urn:microsoft.com/office/officeart/2005/8/layout/matrix1"/>
    <dgm:cxn modelId="{0617446F-6210-48D2-84FD-B42CE0314E3B}" type="presParOf" srcId="{DD2F9349-0F86-4179-9FC8-7D7B9FE35263}" destId="{9785B105-2129-4391-B0EA-F70CAE325934}" srcOrd="5" destOrd="0" presId="urn:microsoft.com/office/officeart/2005/8/layout/matrix1"/>
    <dgm:cxn modelId="{4AAE353B-3425-475E-B68A-737D584031C8}" type="presParOf" srcId="{DD2F9349-0F86-4179-9FC8-7D7B9FE35263}" destId="{C169200E-2B76-4033-9C67-3E72D5F4C3AB}" srcOrd="6" destOrd="0" presId="urn:microsoft.com/office/officeart/2005/8/layout/matrix1"/>
    <dgm:cxn modelId="{55412186-B8E8-4E58-80B8-B88C277A9D54}" type="presParOf" srcId="{DD2F9349-0F86-4179-9FC8-7D7B9FE35263}" destId="{2B733357-A57C-4078-8F15-B24FE235BE49}" srcOrd="7" destOrd="0" presId="urn:microsoft.com/office/officeart/2005/8/layout/matrix1"/>
    <dgm:cxn modelId="{45145451-F586-4368-975B-27EBD64389C7}" type="presParOf" srcId="{5F24FAC0-086D-41A9-B670-C2D93FC5BE5A}" destId="{9D7C3908-3B1E-4C98-A714-D5F42DA3CA6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75860-EAAC-4EF2-B663-93B34FD10E32}">
      <dsp:nvSpPr>
        <dsp:cNvPr id="0" name=""/>
        <dsp:cNvSpPr/>
      </dsp:nvSpPr>
      <dsp:spPr>
        <a:xfrm rot="16200000">
          <a:off x="788145" y="-788145"/>
          <a:ext cx="901003" cy="2477293"/>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User </a:t>
          </a:r>
          <a:endParaRPr lang="en-US" sz="1500" kern="1200" dirty="0"/>
        </a:p>
      </dsp:txBody>
      <dsp:txXfrm rot="5400000">
        <a:off x="0" y="0"/>
        <a:ext cx="2477293" cy="675752"/>
      </dsp:txXfrm>
    </dsp:sp>
    <dsp:sp modelId="{5F3B4299-1DAF-4B49-8AB7-6AF6B5D3E5D1}">
      <dsp:nvSpPr>
        <dsp:cNvPr id="0" name=""/>
        <dsp:cNvSpPr/>
      </dsp:nvSpPr>
      <dsp:spPr>
        <a:xfrm>
          <a:off x="2477293" y="0"/>
          <a:ext cx="2477293" cy="901003"/>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Applications</a:t>
          </a:r>
          <a:endParaRPr lang="en-US" sz="1500" kern="1200" dirty="0"/>
        </a:p>
      </dsp:txBody>
      <dsp:txXfrm>
        <a:off x="2477293" y="0"/>
        <a:ext cx="2477293" cy="675752"/>
      </dsp:txXfrm>
    </dsp:sp>
    <dsp:sp modelId="{D0C9AB4A-918F-4364-96F0-EE37B27EF778}">
      <dsp:nvSpPr>
        <dsp:cNvPr id="0" name=""/>
        <dsp:cNvSpPr/>
      </dsp:nvSpPr>
      <dsp:spPr>
        <a:xfrm rot="10800000">
          <a:off x="0" y="901003"/>
          <a:ext cx="2477293" cy="901003"/>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Hardware</a:t>
          </a:r>
        </a:p>
      </dsp:txBody>
      <dsp:txXfrm rot="10800000">
        <a:off x="0" y="1126254"/>
        <a:ext cx="2477293" cy="675752"/>
      </dsp:txXfrm>
    </dsp:sp>
    <dsp:sp modelId="{C169200E-2B76-4033-9C67-3E72D5F4C3AB}">
      <dsp:nvSpPr>
        <dsp:cNvPr id="0" name=""/>
        <dsp:cNvSpPr/>
      </dsp:nvSpPr>
      <dsp:spPr>
        <a:xfrm rot="5400000">
          <a:off x="3265438" y="112858"/>
          <a:ext cx="901003" cy="2477293"/>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Operating System</a:t>
          </a:r>
        </a:p>
      </dsp:txBody>
      <dsp:txXfrm rot="-5400000">
        <a:off x="2477293" y="1126253"/>
        <a:ext cx="2477293" cy="675752"/>
      </dsp:txXfrm>
    </dsp:sp>
    <dsp:sp modelId="{9D7C3908-3B1E-4C98-A714-D5F42DA3CA6A}">
      <dsp:nvSpPr>
        <dsp:cNvPr id="0" name=""/>
        <dsp:cNvSpPr/>
      </dsp:nvSpPr>
      <dsp:spPr>
        <a:xfrm>
          <a:off x="1734105" y="675752"/>
          <a:ext cx="1486376" cy="450501"/>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System/Network</a:t>
          </a:r>
        </a:p>
      </dsp:txBody>
      <dsp:txXfrm>
        <a:off x="1756097" y="697744"/>
        <a:ext cx="1442392" cy="4065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denistadayo.wordpress.com/offer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izmanualz.com/network-and-computer-systems-administrator-job-description"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youreyeonthefuture.wordpress.com/tag/overseas-education/" TargetMode="External"/><Relationship Id="rId5" Type="http://schemas.openxmlformats.org/officeDocument/2006/relationships/image" Target="../media/image25.jpg"/><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2852-9BCF-46B4-A103-CDB396A8030F}"/>
              </a:ext>
            </a:extLst>
          </p:cNvPr>
          <p:cNvSpPr>
            <a:spLocks noGrp="1"/>
          </p:cNvSpPr>
          <p:nvPr>
            <p:ph type="ctrTitle"/>
          </p:nvPr>
        </p:nvSpPr>
        <p:spPr>
          <a:xfrm>
            <a:off x="8057397" y="1113282"/>
            <a:ext cx="3489569" cy="2396681"/>
          </a:xfrm>
        </p:spPr>
        <p:txBody>
          <a:bodyPr>
            <a:normAutofit/>
          </a:bodyPr>
          <a:lstStyle/>
          <a:p>
            <a:r>
              <a:rPr lang="en-US" sz="4400" dirty="0"/>
              <a:t>Internet </a:t>
            </a:r>
            <a:br>
              <a:rPr lang="en-US" sz="4400" dirty="0"/>
            </a:br>
            <a:r>
              <a:rPr lang="en-US" sz="4400" cap="small" dirty="0"/>
              <a:t>o</a:t>
            </a:r>
            <a:r>
              <a:rPr lang="en-US" sz="4400" dirty="0"/>
              <a:t>f</a:t>
            </a:r>
            <a:br>
              <a:rPr lang="en-US" sz="4400" dirty="0"/>
            </a:br>
            <a:r>
              <a:rPr lang="en-US" sz="4400" dirty="0"/>
              <a:t>Things (I</a:t>
            </a:r>
            <a:r>
              <a:rPr lang="en-US" sz="4400" cap="small" dirty="0"/>
              <a:t>o</a:t>
            </a:r>
            <a:r>
              <a:rPr lang="en-US" sz="4400" dirty="0"/>
              <a:t>T)</a:t>
            </a:r>
          </a:p>
        </p:txBody>
      </p:sp>
      <p:sp>
        <p:nvSpPr>
          <p:cNvPr id="3" name="Subtitle 2">
            <a:extLst>
              <a:ext uri="{FF2B5EF4-FFF2-40B4-BE49-F238E27FC236}">
                <a16:creationId xmlns:a16="http://schemas.microsoft.com/office/drawing/2014/main" id="{FA74F604-729C-4FD1-9380-020ED76D2852}"/>
              </a:ext>
            </a:extLst>
          </p:cNvPr>
          <p:cNvSpPr>
            <a:spLocks noGrp="1"/>
          </p:cNvSpPr>
          <p:nvPr>
            <p:ph type="subTitle" idx="1"/>
          </p:nvPr>
        </p:nvSpPr>
        <p:spPr>
          <a:xfrm>
            <a:off x="8046666" y="3602038"/>
            <a:ext cx="3500301" cy="2052720"/>
          </a:xfrm>
        </p:spPr>
        <p:txBody>
          <a:bodyPr>
            <a:normAutofit/>
          </a:bodyPr>
          <a:lstStyle/>
          <a:p>
            <a:r>
              <a:rPr lang="en-US" sz="1800" dirty="0"/>
              <a:t>I</a:t>
            </a:r>
            <a:r>
              <a:rPr lang="en-US" sz="1800" cap="small" dirty="0"/>
              <a:t>o</a:t>
            </a:r>
            <a:r>
              <a:rPr lang="en-US" sz="1800" dirty="0"/>
              <a:t>T is one of the fastest growing industries of today workforce.</a:t>
            </a:r>
          </a:p>
          <a:p>
            <a:endParaRPr lang="en-US" sz="1800" dirty="0"/>
          </a:p>
        </p:txBody>
      </p:sp>
      <p:sp>
        <p:nvSpPr>
          <p:cNvPr id="9" name="Round Diagonal Corner Rectangle 6">
            <a:extLst>
              <a:ext uri="{FF2B5EF4-FFF2-40B4-BE49-F238E27FC236}">
                <a16:creationId xmlns:a16="http://schemas.microsoft.com/office/drawing/2014/main" id="{8B3F5CD4-CBC8-4A22-9DCC-0420CA28A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10;&#10;Description automatically generated">
            <a:extLst>
              <a:ext uri="{FF2B5EF4-FFF2-40B4-BE49-F238E27FC236}">
                <a16:creationId xmlns:a16="http://schemas.microsoft.com/office/drawing/2014/main" id="{4CCC1C22-299B-46DF-B5F5-816F07A5DD3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7828" r="8711" b="-1"/>
          <a:stretch/>
        </p:blipFill>
        <p:spPr>
          <a:xfrm>
            <a:off x="1118988" y="1136606"/>
            <a:ext cx="6112382" cy="4577297"/>
          </a:xfrm>
          <a:prstGeom prst="rect">
            <a:avLst/>
          </a:prstGeom>
        </p:spPr>
      </p:pic>
    </p:spTree>
    <p:extLst>
      <p:ext uri="{BB962C8B-B14F-4D97-AF65-F5344CB8AC3E}">
        <p14:creationId xmlns:p14="http://schemas.microsoft.com/office/powerpoint/2010/main" val="16826398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960D-0A74-431A-8B01-48AF080921C8}"/>
              </a:ext>
            </a:extLst>
          </p:cNvPr>
          <p:cNvSpPr txBox="1">
            <a:spLocks/>
          </p:cNvSpPr>
          <p:nvPr/>
        </p:nvSpPr>
        <p:spPr>
          <a:xfrm>
            <a:off x="1141413" y="406183"/>
            <a:ext cx="9906000" cy="93493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cap="small" dirty="0"/>
              <a:t>Linux </a:t>
            </a:r>
            <a:r>
              <a:rPr lang="en-US" sz="2900" cap="small" dirty="0"/>
              <a:t>(bash) </a:t>
            </a:r>
            <a:r>
              <a:rPr lang="en-US" cap="small" dirty="0"/>
              <a:t>OS Desktop</a:t>
            </a:r>
          </a:p>
          <a:p>
            <a:pPr algn="ctr"/>
            <a:r>
              <a:rPr lang="en-US" sz="3500" cap="none" dirty="0"/>
              <a:t>Applications similar to MS Office Applications</a:t>
            </a:r>
          </a:p>
        </p:txBody>
      </p:sp>
      <p:pic>
        <p:nvPicPr>
          <p:cNvPr id="4" name="Picture 3" descr="A screenshot of a computer&#10;&#10;Description automatically generated">
            <a:extLst>
              <a:ext uri="{FF2B5EF4-FFF2-40B4-BE49-F238E27FC236}">
                <a16:creationId xmlns:a16="http://schemas.microsoft.com/office/drawing/2014/main" id="{AF2B4D31-45B0-4122-8D31-CF4A6E397E89}"/>
              </a:ext>
            </a:extLst>
          </p:cNvPr>
          <p:cNvPicPr>
            <a:picLocks noChangeAspect="1"/>
          </p:cNvPicPr>
          <p:nvPr/>
        </p:nvPicPr>
        <p:blipFill>
          <a:blip r:embed="rId2"/>
          <a:stretch>
            <a:fillRect/>
          </a:stretch>
        </p:blipFill>
        <p:spPr>
          <a:xfrm>
            <a:off x="742321" y="1259621"/>
            <a:ext cx="10860258" cy="5376325"/>
          </a:xfrm>
          <a:prstGeom prst="rect">
            <a:avLst/>
          </a:prstGeom>
        </p:spPr>
      </p:pic>
      <p:sp>
        <p:nvSpPr>
          <p:cNvPr id="7" name="Rectangle 6">
            <a:extLst>
              <a:ext uri="{FF2B5EF4-FFF2-40B4-BE49-F238E27FC236}">
                <a16:creationId xmlns:a16="http://schemas.microsoft.com/office/drawing/2014/main" id="{8F0818A0-F47A-4382-9FBE-F1F24EE3445B}"/>
              </a:ext>
            </a:extLst>
          </p:cNvPr>
          <p:cNvSpPr/>
          <p:nvPr/>
        </p:nvSpPr>
        <p:spPr>
          <a:xfrm>
            <a:off x="8793271" y="3206663"/>
            <a:ext cx="1390389" cy="588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Similar to MS Excel</a:t>
            </a:r>
          </a:p>
        </p:txBody>
      </p:sp>
      <p:sp>
        <p:nvSpPr>
          <p:cNvPr id="8" name="Rectangle 7">
            <a:extLst>
              <a:ext uri="{FF2B5EF4-FFF2-40B4-BE49-F238E27FC236}">
                <a16:creationId xmlns:a16="http://schemas.microsoft.com/office/drawing/2014/main" id="{53CE2A67-1BF2-44DF-BD41-3F6398693C86}"/>
              </a:ext>
            </a:extLst>
          </p:cNvPr>
          <p:cNvSpPr/>
          <p:nvPr/>
        </p:nvSpPr>
        <p:spPr>
          <a:xfrm>
            <a:off x="3398730" y="3653423"/>
            <a:ext cx="1390389" cy="588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Similar to MS Paint</a:t>
            </a:r>
          </a:p>
        </p:txBody>
      </p:sp>
      <p:sp>
        <p:nvSpPr>
          <p:cNvPr id="9" name="Rectangle 8">
            <a:extLst>
              <a:ext uri="{FF2B5EF4-FFF2-40B4-BE49-F238E27FC236}">
                <a16:creationId xmlns:a16="http://schemas.microsoft.com/office/drawing/2014/main" id="{99A6FD9C-DAA6-4328-B5D5-418BAEA29907}"/>
              </a:ext>
            </a:extLst>
          </p:cNvPr>
          <p:cNvSpPr/>
          <p:nvPr/>
        </p:nvSpPr>
        <p:spPr>
          <a:xfrm>
            <a:off x="2632553" y="5598377"/>
            <a:ext cx="1814186" cy="588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Similar to MS Power Point</a:t>
            </a:r>
          </a:p>
        </p:txBody>
      </p:sp>
      <p:sp>
        <p:nvSpPr>
          <p:cNvPr id="10" name="Rectangle 9">
            <a:extLst>
              <a:ext uri="{FF2B5EF4-FFF2-40B4-BE49-F238E27FC236}">
                <a16:creationId xmlns:a16="http://schemas.microsoft.com/office/drawing/2014/main" id="{A14226C0-EAE0-4576-AC73-5306C0F3510B}"/>
              </a:ext>
            </a:extLst>
          </p:cNvPr>
          <p:cNvSpPr/>
          <p:nvPr/>
        </p:nvSpPr>
        <p:spPr>
          <a:xfrm>
            <a:off x="8619995" y="5501013"/>
            <a:ext cx="1390389" cy="588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Similar to MS Word</a:t>
            </a:r>
          </a:p>
        </p:txBody>
      </p:sp>
      <p:sp>
        <p:nvSpPr>
          <p:cNvPr id="11" name="Arrow: Left 10">
            <a:extLst>
              <a:ext uri="{FF2B5EF4-FFF2-40B4-BE49-F238E27FC236}">
                <a16:creationId xmlns:a16="http://schemas.microsoft.com/office/drawing/2014/main" id="{6611F551-6A36-4B1B-82F5-50805BB3F3B7}"/>
              </a:ext>
            </a:extLst>
          </p:cNvPr>
          <p:cNvSpPr/>
          <p:nvPr/>
        </p:nvSpPr>
        <p:spPr>
          <a:xfrm>
            <a:off x="5405481" y="1628384"/>
            <a:ext cx="1533938" cy="1473060"/>
          </a:xfrm>
          <a:prstGeom prst="leftArrow">
            <a:avLst>
              <a:gd name="adj1" fmla="val 57568"/>
              <a:gd name="adj2" fmla="val 28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Firefox Web Browser</a:t>
            </a:r>
          </a:p>
        </p:txBody>
      </p:sp>
    </p:spTree>
    <p:extLst>
      <p:ext uri="{BB962C8B-B14F-4D97-AF65-F5344CB8AC3E}">
        <p14:creationId xmlns:p14="http://schemas.microsoft.com/office/powerpoint/2010/main" val="31800676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4ECE-231C-460A-9043-46BAF3BC9FF2}"/>
              </a:ext>
            </a:extLst>
          </p:cNvPr>
          <p:cNvSpPr>
            <a:spLocks noGrp="1"/>
          </p:cNvSpPr>
          <p:nvPr>
            <p:ph type="title"/>
          </p:nvPr>
        </p:nvSpPr>
        <p:spPr>
          <a:xfrm>
            <a:off x="1141413" y="363256"/>
            <a:ext cx="9905998" cy="783872"/>
          </a:xfrm>
        </p:spPr>
        <p:txBody>
          <a:bodyPr/>
          <a:lstStyle/>
          <a:p>
            <a:pPr algn="ctr"/>
            <a:r>
              <a:rPr lang="en-US" dirty="0"/>
              <a:t>Comparisons</a:t>
            </a:r>
          </a:p>
        </p:txBody>
      </p:sp>
      <p:graphicFrame>
        <p:nvGraphicFramePr>
          <p:cNvPr id="7" name="Table 6">
            <a:extLst>
              <a:ext uri="{FF2B5EF4-FFF2-40B4-BE49-F238E27FC236}">
                <a16:creationId xmlns:a16="http://schemas.microsoft.com/office/drawing/2014/main" id="{13DAA80C-98D0-4389-8728-3DC710952C92}"/>
              </a:ext>
            </a:extLst>
          </p:cNvPr>
          <p:cNvGraphicFramePr>
            <a:graphicFrameLocks noGrp="1"/>
          </p:cNvGraphicFramePr>
          <p:nvPr>
            <p:extLst>
              <p:ext uri="{D42A27DB-BD31-4B8C-83A1-F6EECF244321}">
                <p14:modId xmlns:p14="http://schemas.microsoft.com/office/powerpoint/2010/main" val="3352454191"/>
              </p:ext>
            </p:extLst>
          </p:nvPr>
        </p:nvGraphicFramePr>
        <p:xfrm>
          <a:off x="801666" y="1147128"/>
          <a:ext cx="10701333" cy="5424996"/>
        </p:xfrm>
        <a:graphic>
          <a:graphicData uri="http://schemas.openxmlformats.org/drawingml/2006/table">
            <a:tbl>
              <a:tblPr firstRow="1" bandRow="1">
                <a:tableStyleId>{5C22544A-7EE6-4342-B048-85BDC9FD1C3A}</a:tableStyleId>
              </a:tblPr>
              <a:tblGrid>
                <a:gridCol w="5260931">
                  <a:extLst>
                    <a:ext uri="{9D8B030D-6E8A-4147-A177-3AD203B41FA5}">
                      <a16:colId xmlns:a16="http://schemas.microsoft.com/office/drawing/2014/main" val="4121110532"/>
                    </a:ext>
                  </a:extLst>
                </a:gridCol>
                <a:gridCol w="5440402">
                  <a:extLst>
                    <a:ext uri="{9D8B030D-6E8A-4147-A177-3AD203B41FA5}">
                      <a16:colId xmlns:a16="http://schemas.microsoft.com/office/drawing/2014/main" val="4292146011"/>
                    </a:ext>
                  </a:extLst>
                </a:gridCol>
              </a:tblGrid>
              <a:tr h="340286">
                <a:tc gridSpan="2">
                  <a:txBody>
                    <a:bodyPr/>
                    <a:lstStyle/>
                    <a:p>
                      <a:pPr algn="ctr"/>
                      <a:r>
                        <a:rPr lang="en-US" sz="1600" dirty="0"/>
                        <a:t>Linux Vs Windows</a:t>
                      </a:r>
                    </a:p>
                  </a:txBody>
                  <a:tcPr/>
                </a:tc>
                <a:tc hMerge="1">
                  <a:txBody>
                    <a:bodyPr/>
                    <a:lstStyle/>
                    <a:p>
                      <a:endParaRPr lang="en-US" dirty="0"/>
                    </a:p>
                  </a:txBody>
                  <a:tcPr/>
                </a:tc>
                <a:extLst>
                  <a:ext uri="{0D108BD9-81ED-4DB2-BD59-A6C34878D82A}">
                    <a16:rowId xmlns:a16="http://schemas.microsoft.com/office/drawing/2014/main" val="2207459900"/>
                  </a:ext>
                </a:extLst>
              </a:tr>
              <a:tr h="340286">
                <a:tc gridSpan="2">
                  <a:txBody>
                    <a:bodyPr/>
                    <a:lstStyle/>
                    <a:p>
                      <a:pPr algn="ctr"/>
                      <a:r>
                        <a:rPr lang="en-US" sz="1600" dirty="0"/>
                        <a:t>Access and Flavors/variety</a:t>
                      </a:r>
                    </a:p>
                  </a:txBody>
                  <a:tcPr/>
                </a:tc>
                <a:tc hMerge="1">
                  <a:txBody>
                    <a:bodyPr/>
                    <a:lstStyle/>
                    <a:p>
                      <a:endParaRPr lang="en-US" dirty="0"/>
                    </a:p>
                  </a:txBody>
                  <a:tcPr/>
                </a:tc>
                <a:extLst>
                  <a:ext uri="{0D108BD9-81ED-4DB2-BD59-A6C34878D82A}">
                    <a16:rowId xmlns:a16="http://schemas.microsoft.com/office/drawing/2014/main" val="1178477690"/>
                  </a:ext>
                </a:extLst>
              </a:tr>
              <a:tr h="340286">
                <a:tc>
                  <a:txBody>
                    <a:bodyPr/>
                    <a:lstStyle/>
                    <a:p>
                      <a:r>
                        <a:rPr lang="en-US" sz="1600" b="1" i="1" dirty="0"/>
                        <a:t>Linux</a:t>
                      </a:r>
                      <a:r>
                        <a:rPr lang="en-US" sz="1600" dirty="0"/>
                        <a:t>: User has access to source code and various customizable distributions based on user(s) needs</a:t>
                      </a:r>
                    </a:p>
                  </a:txBody>
                  <a:tcPr/>
                </a:tc>
                <a:tc>
                  <a:txBody>
                    <a:bodyPr/>
                    <a:lstStyle/>
                    <a:p>
                      <a:r>
                        <a:rPr lang="en-US" sz="1600" b="1" i="1" dirty="0"/>
                        <a:t>Windows</a:t>
                      </a:r>
                      <a:r>
                        <a:rPr lang="en-US" sz="1600" dirty="0"/>
                        <a:t>: Only select members have source code access with limited customization availability</a:t>
                      </a:r>
                    </a:p>
                  </a:txBody>
                  <a:tcPr/>
                </a:tc>
                <a:extLst>
                  <a:ext uri="{0D108BD9-81ED-4DB2-BD59-A6C34878D82A}">
                    <a16:rowId xmlns:a16="http://schemas.microsoft.com/office/drawing/2014/main" val="2277401741"/>
                  </a:ext>
                </a:extLst>
              </a:tr>
              <a:tr h="340286">
                <a:tc gridSpan="2">
                  <a:txBody>
                    <a:bodyPr/>
                    <a:lstStyle/>
                    <a:p>
                      <a:pPr algn="ctr"/>
                      <a:r>
                        <a:rPr lang="en-US" sz="1600" dirty="0"/>
                        <a:t>Licensing</a:t>
                      </a:r>
                    </a:p>
                  </a:txBody>
                  <a:tcPr/>
                </a:tc>
                <a:tc hMerge="1">
                  <a:txBody>
                    <a:bodyPr/>
                    <a:lstStyle/>
                    <a:p>
                      <a:endParaRPr lang="en-US" sz="1600" dirty="0"/>
                    </a:p>
                  </a:txBody>
                  <a:tcPr/>
                </a:tc>
                <a:extLst>
                  <a:ext uri="{0D108BD9-81ED-4DB2-BD59-A6C34878D82A}">
                    <a16:rowId xmlns:a16="http://schemas.microsoft.com/office/drawing/2014/main" val="1260611447"/>
                  </a:ext>
                </a:extLst>
              </a:tr>
              <a:tr h="340286">
                <a:tc>
                  <a:txBody>
                    <a:bodyPr/>
                    <a:lstStyle/>
                    <a:p>
                      <a:r>
                        <a:rPr lang="en-US" sz="1600" b="1" i="1" dirty="0"/>
                        <a:t>Linux: </a:t>
                      </a:r>
                      <a:r>
                        <a:rPr lang="en-US" sz="1600" dirty="0"/>
                        <a:t>Open Operating Source means users can modify, reuse or even sell with General Public License  (GPL)</a:t>
                      </a:r>
                    </a:p>
                  </a:txBody>
                  <a:tcPr/>
                </a:tc>
                <a:tc>
                  <a:txBody>
                    <a:bodyPr/>
                    <a:lstStyle/>
                    <a:p>
                      <a:r>
                        <a:rPr lang="en-US" sz="1600" b="1" i="1" dirty="0"/>
                        <a:t>Windows</a:t>
                      </a:r>
                      <a:r>
                        <a:rPr lang="en-US" sz="1600" b="0" i="0" dirty="0"/>
                        <a:t>: No access to modify software and can only install for number of Licenses purchased.</a:t>
                      </a:r>
                      <a:endParaRPr lang="en-US" sz="1600" b="1" i="1" dirty="0"/>
                    </a:p>
                  </a:txBody>
                  <a:tcPr/>
                </a:tc>
                <a:extLst>
                  <a:ext uri="{0D108BD9-81ED-4DB2-BD59-A6C34878D82A}">
                    <a16:rowId xmlns:a16="http://schemas.microsoft.com/office/drawing/2014/main" val="4159553330"/>
                  </a:ext>
                </a:extLst>
              </a:tr>
              <a:tr h="340286">
                <a:tc gridSpan="2">
                  <a:txBody>
                    <a:bodyPr/>
                    <a:lstStyle/>
                    <a:p>
                      <a:pPr algn="ctr"/>
                      <a:r>
                        <a:rPr lang="en-US" sz="1600" dirty="0"/>
                        <a:t>Command Line/ Run Level</a:t>
                      </a:r>
                    </a:p>
                  </a:txBody>
                  <a:tcPr/>
                </a:tc>
                <a:tc hMerge="1">
                  <a:txBody>
                    <a:bodyPr/>
                    <a:lstStyle/>
                    <a:p>
                      <a:endParaRPr lang="en-US" sz="1600" dirty="0"/>
                    </a:p>
                  </a:txBody>
                  <a:tcPr/>
                </a:tc>
                <a:extLst>
                  <a:ext uri="{0D108BD9-81ED-4DB2-BD59-A6C34878D82A}">
                    <a16:rowId xmlns:a16="http://schemas.microsoft.com/office/drawing/2014/main" val="4071756647"/>
                  </a:ext>
                </a:extLst>
              </a:tr>
              <a:tr h="587767">
                <a:tc>
                  <a:txBody>
                    <a:bodyPr/>
                    <a:lstStyle/>
                    <a:p>
                      <a:r>
                        <a:rPr lang="en-US" sz="1600" b="1" i="1" dirty="0"/>
                        <a:t>Linux:</a:t>
                      </a:r>
                      <a:r>
                        <a:rPr lang="en-US" sz="1600" b="0" i="0" dirty="0"/>
                        <a:t> A very useful tool for user administration &amp; completion of daily tasks. Stops at different run levels/GUI to locate and repair issues – not much difference for end-users </a:t>
                      </a:r>
                      <a:endParaRPr lang="en-US" sz="1600" b="1" i="1" dirty="0"/>
                    </a:p>
                  </a:txBody>
                  <a:tcPr/>
                </a:tc>
                <a:tc>
                  <a:txBody>
                    <a:bodyPr/>
                    <a:lstStyle/>
                    <a:p>
                      <a:r>
                        <a:rPr lang="en-US" sz="1600" b="1" i="1" dirty="0"/>
                        <a:t>Windows:</a:t>
                      </a:r>
                      <a:r>
                        <a:rPr lang="en-US" sz="1600" b="0" i="0" dirty="0"/>
                        <a:t> No Linux command line, but run and enter “cmd” to open</a:t>
                      </a:r>
                    </a:p>
                    <a:p>
                      <a:r>
                        <a:rPr lang="en-US" sz="1600" b="0" i="0" dirty="0"/>
                        <a:t>Requires a restart and run at level 3 to find and fix issues</a:t>
                      </a:r>
                      <a:endParaRPr lang="en-US" sz="1600" b="1" i="1" dirty="0"/>
                    </a:p>
                  </a:txBody>
                  <a:tcPr/>
                </a:tc>
                <a:extLst>
                  <a:ext uri="{0D108BD9-81ED-4DB2-BD59-A6C34878D82A}">
                    <a16:rowId xmlns:a16="http://schemas.microsoft.com/office/drawing/2014/main" val="191276697"/>
                  </a:ext>
                </a:extLst>
              </a:tr>
              <a:tr h="340286">
                <a:tc gridSpan="2">
                  <a:txBody>
                    <a:bodyPr/>
                    <a:lstStyle/>
                    <a:p>
                      <a:pPr algn="ctr"/>
                      <a:r>
                        <a:rPr lang="en-US" sz="1600" dirty="0"/>
                        <a:t>Updates/Security</a:t>
                      </a:r>
                    </a:p>
                  </a:txBody>
                  <a:tcPr/>
                </a:tc>
                <a:tc hMerge="1">
                  <a:txBody>
                    <a:bodyPr/>
                    <a:lstStyle/>
                    <a:p>
                      <a:endParaRPr lang="en-US" sz="1600" dirty="0"/>
                    </a:p>
                  </a:txBody>
                  <a:tcPr/>
                </a:tc>
                <a:extLst>
                  <a:ext uri="{0D108BD9-81ED-4DB2-BD59-A6C34878D82A}">
                    <a16:rowId xmlns:a16="http://schemas.microsoft.com/office/drawing/2014/main" val="4197572788"/>
                  </a:ext>
                </a:extLst>
              </a:tr>
              <a:tr h="340286">
                <a:tc>
                  <a:txBody>
                    <a:bodyPr/>
                    <a:lstStyle/>
                    <a:p>
                      <a:r>
                        <a:rPr lang="en-US" sz="1600" b="1" i="1" dirty="0"/>
                        <a:t>Linux:</a:t>
                      </a:r>
                      <a:r>
                        <a:rPr lang="en-US" sz="1600" dirty="0"/>
                        <a:t> user(s) has control on updates, install as needed and takes less time. More security making it harder for hackers/viruses to gain access</a:t>
                      </a:r>
                    </a:p>
                  </a:txBody>
                  <a:tcPr/>
                </a:tc>
                <a:tc>
                  <a:txBody>
                    <a:bodyPr/>
                    <a:lstStyle/>
                    <a:p>
                      <a:r>
                        <a:rPr lang="en-US" sz="1600" b="1" i="1" dirty="0"/>
                        <a:t>Windows: </a:t>
                      </a:r>
                      <a:r>
                        <a:rPr lang="en-US" sz="1600" b="0" i="0" dirty="0"/>
                        <a:t>can happen inconvenient times causing frustration, takes longer to update/install. Major target of Viruses &amp; Malware without anti-virus software</a:t>
                      </a:r>
                      <a:endParaRPr lang="en-US" sz="1600" b="1" i="1" dirty="0"/>
                    </a:p>
                  </a:txBody>
                  <a:tcPr/>
                </a:tc>
                <a:extLst>
                  <a:ext uri="{0D108BD9-81ED-4DB2-BD59-A6C34878D82A}">
                    <a16:rowId xmlns:a16="http://schemas.microsoft.com/office/drawing/2014/main" val="456093135"/>
                  </a:ext>
                </a:extLst>
              </a:tr>
              <a:tr h="340286">
                <a:tc gridSpan="2">
                  <a:txBody>
                    <a:bodyPr/>
                    <a:lstStyle/>
                    <a:p>
                      <a:pPr algn="ctr"/>
                      <a:r>
                        <a:rPr lang="en-US" sz="1600" dirty="0"/>
                        <a:t>Support</a:t>
                      </a:r>
                    </a:p>
                  </a:txBody>
                  <a:tcPr/>
                </a:tc>
                <a:tc hMerge="1">
                  <a:txBody>
                    <a:bodyPr/>
                    <a:lstStyle/>
                    <a:p>
                      <a:endParaRPr lang="en-US" sz="1600" dirty="0"/>
                    </a:p>
                  </a:txBody>
                  <a:tcPr/>
                </a:tc>
                <a:extLst>
                  <a:ext uri="{0D108BD9-81ED-4DB2-BD59-A6C34878D82A}">
                    <a16:rowId xmlns:a16="http://schemas.microsoft.com/office/drawing/2014/main" val="1542293628"/>
                  </a:ext>
                </a:extLst>
              </a:tr>
              <a:tr h="340286">
                <a:tc>
                  <a:txBody>
                    <a:bodyPr/>
                    <a:lstStyle/>
                    <a:p>
                      <a:r>
                        <a:rPr lang="en-US" sz="1600" b="1" i="1" dirty="0"/>
                        <a:t>Linux:</a:t>
                      </a:r>
                      <a:r>
                        <a:rPr lang="en-US" sz="1600" b="0" i="0" dirty="0"/>
                        <a:t> Vast support via community, online forums &amp; Website searches</a:t>
                      </a:r>
                      <a:endParaRPr lang="en-US" sz="1600" b="1" i="1" dirty="0"/>
                    </a:p>
                  </a:txBody>
                  <a:tcPr/>
                </a:tc>
                <a:tc>
                  <a:txBody>
                    <a:bodyPr/>
                    <a:lstStyle/>
                    <a:p>
                      <a:r>
                        <a:rPr lang="en-US" sz="1600" b="1" i="1" dirty="0"/>
                        <a:t>Windows: </a:t>
                      </a:r>
                      <a:r>
                        <a:rPr lang="en-US" sz="1600" b="0" i="0" dirty="0"/>
                        <a:t>Online support, accessible forums, web searches, and paid support</a:t>
                      </a:r>
                      <a:endParaRPr lang="en-US" sz="1600" b="1" i="1" dirty="0"/>
                    </a:p>
                  </a:txBody>
                  <a:tcPr/>
                </a:tc>
                <a:extLst>
                  <a:ext uri="{0D108BD9-81ED-4DB2-BD59-A6C34878D82A}">
                    <a16:rowId xmlns:a16="http://schemas.microsoft.com/office/drawing/2014/main" val="419855870"/>
                  </a:ext>
                </a:extLst>
              </a:tr>
            </a:tbl>
          </a:graphicData>
        </a:graphic>
      </p:graphicFrame>
    </p:spTree>
    <p:extLst>
      <p:ext uri="{BB962C8B-B14F-4D97-AF65-F5344CB8AC3E}">
        <p14:creationId xmlns:p14="http://schemas.microsoft.com/office/powerpoint/2010/main" val="17756621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E158-C6B1-4178-A334-C09FC8F35BFA}"/>
              </a:ext>
            </a:extLst>
          </p:cNvPr>
          <p:cNvSpPr>
            <a:spLocks noGrp="1"/>
          </p:cNvSpPr>
          <p:nvPr>
            <p:ph type="title"/>
          </p:nvPr>
        </p:nvSpPr>
        <p:spPr/>
        <p:txBody>
          <a:bodyPr/>
          <a:lstStyle/>
          <a:p>
            <a:r>
              <a:rPr lang="en-US" dirty="0"/>
              <a:t>Command Line Comparison</a:t>
            </a:r>
          </a:p>
        </p:txBody>
      </p:sp>
      <p:sp>
        <p:nvSpPr>
          <p:cNvPr id="3" name="Content Placeholder 2">
            <a:extLst>
              <a:ext uri="{FF2B5EF4-FFF2-40B4-BE49-F238E27FC236}">
                <a16:creationId xmlns:a16="http://schemas.microsoft.com/office/drawing/2014/main" id="{EECA3615-B773-4E11-A23C-D00D6C199992}"/>
              </a:ext>
            </a:extLst>
          </p:cNvPr>
          <p:cNvSpPr>
            <a:spLocks noGrp="1"/>
          </p:cNvSpPr>
          <p:nvPr>
            <p:ph idx="1"/>
          </p:nvPr>
        </p:nvSpPr>
        <p:spPr>
          <a:xfrm>
            <a:off x="1141412" y="1866900"/>
            <a:ext cx="9905999" cy="3924301"/>
          </a:xfrm>
        </p:spPr>
        <p:txBody>
          <a:bodyPr>
            <a:normAutofit lnSpcReduction="10000"/>
          </a:bodyPr>
          <a:lstStyle/>
          <a:p>
            <a:pPr fontAlgn="base"/>
            <a:r>
              <a:rPr lang="en-US" dirty="0">
                <a:solidFill>
                  <a:srgbClr val="FFFFFF"/>
                </a:solidFill>
                <a:latin typeface="Tw Cen MT" panose="020B0602020104020603" pitchFamily="34" charset="0"/>
              </a:rPr>
              <a:t>Linux can be customized to what the user is wanting​ ( such as bash, </a:t>
            </a:r>
            <a:endParaRPr lang="en-US" dirty="0">
              <a:solidFill>
                <a:srgbClr val="FFFFFF"/>
              </a:solidFill>
              <a:latin typeface="Arial" panose="020B0604020202020204" pitchFamily="34" charset="0"/>
            </a:endParaRPr>
          </a:p>
          <a:p>
            <a:pPr fontAlgn="base"/>
            <a:r>
              <a:rPr lang="en-US" dirty="0">
                <a:solidFill>
                  <a:srgbClr val="FFFFFF"/>
                </a:solidFill>
                <a:latin typeface="Tw Cen MT" panose="020B0602020104020603" pitchFamily="34" charset="0"/>
              </a:rPr>
              <a:t>It can have different security protocols programed to prevent any intrusions​</a:t>
            </a:r>
            <a:endParaRPr lang="en-US" dirty="0">
              <a:solidFill>
                <a:srgbClr val="FFFFFF"/>
              </a:solidFill>
              <a:latin typeface="Arial" panose="020B0604020202020204" pitchFamily="34" charset="0"/>
            </a:endParaRPr>
          </a:p>
          <a:p>
            <a:pPr fontAlgn="base"/>
            <a:r>
              <a:rPr lang="en-US" dirty="0">
                <a:solidFill>
                  <a:srgbClr val="FFFFFF"/>
                </a:solidFill>
                <a:latin typeface="Tw Cen MT" panose="020B0602020104020603" pitchFamily="34" charset="0"/>
              </a:rPr>
              <a:t>Windows cannot to programmed to what user needs when Linux can be very flexible on what the network or user wants​</a:t>
            </a:r>
            <a:endParaRPr lang="en-US" dirty="0">
              <a:solidFill>
                <a:srgbClr val="FFFFFF"/>
              </a:solidFill>
              <a:latin typeface="Arial" panose="020B0604020202020204" pitchFamily="34" charset="0"/>
            </a:endParaRPr>
          </a:p>
          <a:p>
            <a:r>
              <a:rPr lang="en-US" dirty="0"/>
              <a:t>Linux has build-in spam ware but windows require a third-party software.</a:t>
            </a:r>
          </a:p>
          <a:p>
            <a:r>
              <a:rPr lang="en-US" dirty="0"/>
              <a:t>With Linux the administer as the ability to block specific traffic, eliminate bugs and threats. Windows has numerous loops holes that weaken its security protocols, and prevents the administor’s ability to strengthen system defenses.</a:t>
            </a:r>
          </a:p>
        </p:txBody>
      </p:sp>
    </p:spTree>
    <p:extLst>
      <p:ext uri="{BB962C8B-B14F-4D97-AF65-F5344CB8AC3E}">
        <p14:creationId xmlns:p14="http://schemas.microsoft.com/office/powerpoint/2010/main" val="39275630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E158-C6B1-4178-A334-C09FC8F35BFA}"/>
              </a:ext>
            </a:extLst>
          </p:cNvPr>
          <p:cNvSpPr>
            <a:spLocks noGrp="1"/>
          </p:cNvSpPr>
          <p:nvPr>
            <p:ph type="title"/>
          </p:nvPr>
        </p:nvSpPr>
        <p:spPr/>
        <p:txBody>
          <a:bodyPr/>
          <a:lstStyle/>
          <a:p>
            <a:r>
              <a:rPr lang="en-US" dirty="0"/>
              <a:t>Command Line Comparison </a:t>
            </a:r>
            <a:r>
              <a:rPr lang="en-US" sz="2400" cap="small" dirty="0"/>
              <a:t>(cont.)</a:t>
            </a:r>
          </a:p>
        </p:txBody>
      </p:sp>
      <p:sp>
        <p:nvSpPr>
          <p:cNvPr id="4" name="Content Placeholder 2">
            <a:extLst>
              <a:ext uri="{FF2B5EF4-FFF2-40B4-BE49-F238E27FC236}">
                <a16:creationId xmlns:a16="http://schemas.microsoft.com/office/drawing/2014/main" id="{CD98B94E-8F52-481F-9D3B-C4C39EAFBBF0}"/>
              </a:ext>
            </a:extLst>
          </p:cNvPr>
          <p:cNvSpPr>
            <a:spLocks noGrp="1"/>
          </p:cNvSpPr>
          <p:nvPr>
            <p:ph idx="1"/>
          </p:nvPr>
        </p:nvSpPr>
        <p:spPr>
          <a:xfrm>
            <a:off x="1141412" y="1828800"/>
            <a:ext cx="9905999" cy="3962401"/>
          </a:xfrm>
        </p:spPr>
        <p:txBody>
          <a:bodyPr>
            <a:normAutofit/>
          </a:bodyPr>
          <a:lstStyle/>
          <a:p>
            <a:r>
              <a:rPr lang="en-US" dirty="0"/>
              <a:t>In troubleshooting the administrator can preform ‘traceroute’ (Linux) uses User Datagram Protocol (UPD) to random port numbers while Windows uses Internet Control Message Protocol (ICMP) packets.</a:t>
            </a:r>
          </a:p>
          <a:p>
            <a:r>
              <a:rPr lang="en-US" dirty="0"/>
              <a:t>In Linux administrator can grant permissions to limited commands for example: </a:t>
            </a:r>
            <a:r>
              <a:rPr lang="en-US" i="1" dirty="0"/>
              <a:t>from srosey account, use su –c “usermod –l arr0ws –d /home/arrows arr0ws” </a:t>
            </a:r>
            <a:r>
              <a:rPr lang="en-US" dirty="0"/>
              <a:t>when requested enter password if the individual has permission he/she will be granted access and the correction in spelling will be completed, only the Administrator has this control</a:t>
            </a:r>
          </a:p>
          <a:p>
            <a:endParaRPr lang="en-US" dirty="0"/>
          </a:p>
        </p:txBody>
      </p:sp>
    </p:spTree>
    <p:extLst>
      <p:ext uri="{BB962C8B-B14F-4D97-AF65-F5344CB8AC3E}">
        <p14:creationId xmlns:p14="http://schemas.microsoft.com/office/powerpoint/2010/main" val="42802098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BCF5-2E1F-4125-A202-08A9EF0B92EC}"/>
              </a:ext>
            </a:extLst>
          </p:cNvPr>
          <p:cNvSpPr>
            <a:spLocks noGrp="1"/>
          </p:cNvSpPr>
          <p:nvPr>
            <p:ph type="title"/>
          </p:nvPr>
        </p:nvSpPr>
        <p:spPr/>
        <p:txBody>
          <a:bodyPr/>
          <a:lstStyle/>
          <a:p>
            <a:r>
              <a:rPr lang="en-US" dirty="0"/>
              <a:t>Hypervisor types</a:t>
            </a:r>
          </a:p>
        </p:txBody>
      </p:sp>
      <p:pic>
        <p:nvPicPr>
          <p:cNvPr id="5" name="Content Placeholder 4" descr="A screenshot of a cell phone&#10;&#10;Description automatically generated">
            <a:extLst>
              <a:ext uri="{FF2B5EF4-FFF2-40B4-BE49-F238E27FC236}">
                <a16:creationId xmlns:a16="http://schemas.microsoft.com/office/drawing/2014/main" id="{96386738-3BFF-4B62-BBF2-271B04EC7888}"/>
              </a:ext>
            </a:extLst>
          </p:cNvPr>
          <p:cNvPicPr>
            <a:picLocks noGrp="1" noChangeAspect="1"/>
          </p:cNvPicPr>
          <p:nvPr>
            <p:ph idx="1"/>
          </p:nvPr>
        </p:nvPicPr>
        <p:blipFill>
          <a:blip r:embed="rId2"/>
          <a:stretch>
            <a:fillRect/>
          </a:stretch>
        </p:blipFill>
        <p:spPr>
          <a:xfrm>
            <a:off x="3415279" y="2516774"/>
            <a:ext cx="4707368" cy="3722708"/>
          </a:xfrm>
        </p:spPr>
      </p:pic>
      <p:sp>
        <p:nvSpPr>
          <p:cNvPr id="3" name="TextBox 2">
            <a:extLst>
              <a:ext uri="{FF2B5EF4-FFF2-40B4-BE49-F238E27FC236}">
                <a16:creationId xmlns:a16="http://schemas.microsoft.com/office/drawing/2014/main" id="{530C5E6F-10F8-4CC3-80DE-DFCA0AEF7FEA}"/>
              </a:ext>
            </a:extLst>
          </p:cNvPr>
          <p:cNvSpPr txBox="1"/>
          <p:nvPr/>
        </p:nvSpPr>
        <p:spPr>
          <a:xfrm>
            <a:off x="715621" y="2584174"/>
            <a:ext cx="2650236" cy="1754326"/>
          </a:xfrm>
          <a:prstGeom prst="rect">
            <a:avLst/>
          </a:prstGeom>
          <a:noFill/>
        </p:spPr>
        <p:txBody>
          <a:bodyPr wrap="square" rtlCol="0">
            <a:spAutoFit/>
          </a:bodyPr>
          <a:lstStyle/>
          <a:p>
            <a:r>
              <a:rPr lang="en-US" dirty="0"/>
              <a:t>Type 1 Hypervisors operates on the physical hardware of the host machine,  meaning it does not require an OS and is very secure.</a:t>
            </a:r>
          </a:p>
        </p:txBody>
      </p:sp>
      <p:sp>
        <p:nvSpPr>
          <p:cNvPr id="6" name="TextBox 5">
            <a:extLst>
              <a:ext uri="{FF2B5EF4-FFF2-40B4-BE49-F238E27FC236}">
                <a16:creationId xmlns:a16="http://schemas.microsoft.com/office/drawing/2014/main" id="{03AAE9F9-E342-4644-8FE3-370BB02E0D16}"/>
              </a:ext>
            </a:extLst>
          </p:cNvPr>
          <p:cNvSpPr txBox="1"/>
          <p:nvPr/>
        </p:nvSpPr>
        <p:spPr>
          <a:xfrm>
            <a:off x="8309113" y="5022628"/>
            <a:ext cx="2738298" cy="1200329"/>
          </a:xfrm>
          <a:prstGeom prst="rect">
            <a:avLst/>
          </a:prstGeom>
          <a:noFill/>
        </p:spPr>
        <p:txBody>
          <a:bodyPr wrap="square" rtlCol="0">
            <a:spAutoFit/>
          </a:bodyPr>
          <a:lstStyle/>
          <a:p>
            <a:r>
              <a:rPr lang="en-US" dirty="0"/>
              <a:t>Type 2 Hypervisors or hosted hypervisors require the an OS and device drivers be installed first.</a:t>
            </a:r>
          </a:p>
        </p:txBody>
      </p:sp>
      <p:sp>
        <p:nvSpPr>
          <p:cNvPr id="4" name="TextBox 3">
            <a:extLst>
              <a:ext uri="{FF2B5EF4-FFF2-40B4-BE49-F238E27FC236}">
                <a16:creationId xmlns:a16="http://schemas.microsoft.com/office/drawing/2014/main" id="{09356328-C823-4128-ADB4-717D2BF83B1E}"/>
              </a:ext>
            </a:extLst>
          </p:cNvPr>
          <p:cNvSpPr txBox="1"/>
          <p:nvPr/>
        </p:nvSpPr>
        <p:spPr>
          <a:xfrm>
            <a:off x="3643650" y="5884955"/>
            <a:ext cx="1866378" cy="369332"/>
          </a:xfrm>
          <a:prstGeom prst="rect">
            <a:avLst/>
          </a:prstGeom>
          <a:noFill/>
        </p:spPr>
        <p:txBody>
          <a:bodyPr wrap="square" rtlCol="0">
            <a:spAutoFit/>
          </a:bodyPr>
          <a:lstStyle/>
          <a:p>
            <a:r>
              <a:rPr lang="en-US" dirty="0">
                <a:solidFill>
                  <a:schemeClr val="accent5">
                    <a:lumMod val="60000"/>
                    <a:lumOff val="40000"/>
                  </a:schemeClr>
                </a:solidFill>
              </a:rPr>
              <a:t>Bigelow, 2019</a:t>
            </a:r>
          </a:p>
        </p:txBody>
      </p:sp>
    </p:spTree>
    <p:extLst>
      <p:ext uri="{BB962C8B-B14F-4D97-AF65-F5344CB8AC3E}">
        <p14:creationId xmlns:p14="http://schemas.microsoft.com/office/powerpoint/2010/main" val="208302995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6BB7-E16A-4D13-809E-D28D21A4DB8D}"/>
              </a:ext>
            </a:extLst>
          </p:cNvPr>
          <p:cNvSpPr>
            <a:spLocks noGrp="1"/>
          </p:cNvSpPr>
          <p:nvPr>
            <p:ph type="title"/>
          </p:nvPr>
        </p:nvSpPr>
        <p:spPr/>
        <p:txBody>
          <a:bodyPr/>
          <a:lstStyle/>
          <a:p>
            <a:r>
              <a:rPr lang="en-US" dirty="0"/>
              <a:t>Comparison ipv6 </a:t>
            </a:r>
            <a:r>
              <a:rPr lang="en-US"/>
              <a:t>vs ipv4</a:t>
            </a:r>
          </a:p>
        </p:txBody>
      </p:sp>
      <p:pic>
        <p:nvPicPr>
          <p:cNvPr id="5" name="Content Placeholder 4" descr="A screenshot of a cell phone&#10;&#10;Description automatically generated">
            <a:extLst>
              <a:ext uri="{FF2B5EF4-FFF2-40B4-BE49-F238E27FC236}">
                <a16:creationId xmlns:a16="http://schemas.microsoft.com/office/drawing/2014/main" id="{39F37567-DE58-4B17-879F-862F6249228E}"/>
              </a:ext>
            </a:extLst>
          </p:cNvPr>
          <p:cNvPicPr>
            <a:picLocks noGrp="1" noChangeAspect="1"/>
          </p:cNvPicPr>
          <p:nvPr>
            <p:ph idx="1"/>
          </p:nvPr>
        </p:nvPicPr>
        <p:blipFill>
          <a:blip r:embed="rId2"/>
          <a:stretch>
            <a:fillRect/>
          </a:stretch>
        </p:blipFill>
        <p:spPr>
          <a:xfrm>
            <a:off x="5229114" y="2230438"/>
            <a:ext cx="5083398" cy="3541712"/>
          </a:xfrm>
        </p:spPr>
      </p:pic>
      <p:sp>
        <p:nvSpPr>
          <p:cNvPr id="4" name="TextBox 3">
            <a:extLst>
              <a:ext uri="{FF2B5EF4-FFF2-40B4-BE49-F238E27FC236}">
                <a16:creationId xmlns:a16="http://schemas.microsoft.com/office/drawing/2014/main" id="{EC1D216D-AE01-43F2-8C10-3A96E6410948}"/>
              </a:ext>
            </a:extLst>
          </p:cNvPr>
          <p:cNvSpPr txBox="1"/>
          <p:nvPr/>
        </p:nvSpPr>
        <p:spPr>
          <a:xfrm>
            <a:off x="5219589" y="5720834"/>
            <a:ext cx="5083398" cy="369332"/>
          </a:xfrm>
          <a:prstGeom prst="rect">
            <a:avLst/>
          </a:prstGeom>
          <a:noFill/>
        </p:spPr>
        <p:txBody>
          <a:bodyPr wrap="square" rtlCol="0">
            <a:spAutoFit/>
          </a:bodyPr>
          <a:lstStyle/>
          <a:p>
            <a:pPr algn="ctr"/>
            <a:r>
              <a:rPr lang="en-US" dirty="0">
                <a:solidFill>
                  <a:schemeClr val="accent5">
                    <a:lumMod val="60000"/>
                    <a:lumOff val="40000"/>
                  </a:schemeClr>
                </a:solidFill>
              </a:rPr>
              <a:t>Internet Protocol Version 6ipv consumers, 2017</a:t>
            </a:r>
          </a:p>
        </p:txBody>
      </p:sp>
      <p:sp>
        <p:nvSpPr>
          <p:cNvPr id="6" name="TextBox 5">
            <a:extLst>
              <a:ext uri="{FF2B5EF4-FFF2-40B4-BE49-F238E27FC236}">
                <a16:creationId xmlns:a16="http://schemas.microsoft.com/office/drawing/2014/main" id="{E4630249-3FCA-4E49-8F17-BBC0EEBB69D7}"/>
              </a:ext>
            </a:extLst>
          </p:cNvPr>
          <p:cNvSpPr txBox="1"/>
          <p:nvPr/>
        </p:nvSpPr>
        <p:spPr>
          <a:xfrm>
            <a:off x="990599" y="2628900"/>
            <a:ext cx="3829051" cy="2862322"/>
          </a:xfrm>
          <a:prstGeom prst="rect">
            <a:avLst/>
          </a:prstGeom>
          <a:noFill/>
        </p:spPr>
        <p:txBody>
          <a:bodyPr wrap="square" rtlCol="0">
            <a:spAutoFit/>
          </a:bodyPr>
          <a:lstStyle/>
          <a:p>
            <a:r>
              <a:rPr lang="en-US" dirty="0"/>
              <a:t>IPv4 is a based on 32-bit a decimal system with a limit of over 4 billion IP addresses, with industry grows availability becomes limits or no existent. However with IPv6 a 128-bit hexadecimal with 340 </a:t>
            </a:r>
            <a:r>
              <a:rPr lang="en-US" i="1" dirty="0"/>
              <a:t>undecillion</a:t>
            </a:r>
            <a:r>
              <a:rPr lang="en-US" dirty="0"/>
              <a:t> IP addresses allowing for further expansion and innovation for years to come.</a:t>
            </a:r>
          </a:p>
          <a:p>
            <a:endParaRPr lang="en-US" dirty="0"/>
          </a:p>
        </p:txBody>
      </p:sp>
    </p:spTree>
    <p:extLst>
      <p:ext uri="{BB962C8B-B14F-4D97-AF65-F5344CB8AC3E}">
        <p14:creationId xmlns:p14="http://schemas.microsoft.com/office/powerpoint/2010/main" val="380922025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E68E-5A5F-462C-8AFF-A525ACF46AC2}"/>
              </a:ext>
            </a:extLst>
          </p:cNvPr>
          <p:cNvSpPr>
            <a:spLocks noGrp="1"/>
          </p:cNvSpPr>
          <p:nvPr>
            <p:ph type="title"/>
          </p:nvPr>
        </p:nvSpPr>
        <p:spPr>
          <a:xfrm>
            <a:off x="1041204" y="209788"/>
            <a:ext cx="9905998" cy="857011"/>
          </a:xfrm>
        </p:spPr>
        <p:txBody>
          <a:bodyPr/>
          <a:lstStyle/>
          <a:p>
            <a:pPr algn="ctr"/>
            <a:r>
              <a:rPr lang="en-US" dirty="0"/>
              <a:t>Planning &amp; Design</a:t>
            </a:r>
          </a:p>
        </p:txBody>
      </p:sp>
      <p:sp>
        <p:nvSpPr>
          <p:cNvPr id="3" name="Content Placeholder 2">
            <a:extLst>
              <a:ext uri="{FF2B5EF4-FFF2-40B4-BE49-F238E27FC236}">
                <a16:creationId xmlns:a16="http://schemas.microsoft.com/office/drawing/2014/main" id="{CF12EBEE-4111-43A2-8CA8-7C7CC7AB7410}"/>
              </a:ext>
            </a:extLst>
          </p:cNvPr>
          <p:cNvSpPr>
            <a:spLocks noGrp="1"/>
          </p:cNvSpPr>
          <p:nvPr>
            <p:ph idx="1"/>
          </p:nvPr>
        </p:nvSpPr>
        <p:spPr>
          <a:xfrm>
            <a:off x="1143000" y="1066799"/>
            <a:ext cx="9905999" cy="2152390"/>
          </a:xfrm>
        </p:spPr>
        <p:txBody>
          <a:bodyPr>
            <a:normAutofit lnSpcReduction="10000"/>
          </a:bodyPr>
          <a:lstStyle/>
          <a:p>
            <a:pPr marL="0" indent="0">
              <a:buNone/>
            </a:pPr>
            <a:r>
              <a:rPr lang="en-US" sz="2000" dirty="0"/>
              <a:t>Be prepared as much as possible, making sure to have all need tools</a:t>
            </a:r>
          </a:p>
          <a:p>
            <a:pPr marL="0" indent="0">
              <a:buNone/>
            </a:pPr>
            <a:r>
              <a:rPr lang="en-US" sz="2000" dirty="0"/>
              <a:t>If installing a system of computers and network plan on how your going to design it so that equipment is accessible, but wiring, cords, etc. are secure, work area are designed to be efficient and safe. </a:t>
            </a:r>
          </a:p>
          <a:p>
            <a:pPr marL="0" indent="0">
              <a:buNone/>
            </a:pPr>
            <a:r>
              <a:rPr lang="en-US" sz="2000" dirty="0"/>
              <a:t>Eight sets to “troubleshooting” issues: </a:t>
            </a:r>
          </a:p>
          <a:p>
            <a:pPr marL="0" indent="0">
              <a:buNone/>
            </a:pPr>
            <a:endParaRPr lang="en-US" dirty="0"/>
          </a:p>
        </p:txBody>
      </p:sp>
      <p:sp>
        <p:nvSpPr>
          <p:cNvPr id="5" name="TextBox 4">
            <a:extLst>
              <a:ext uri="{FF2B5EF4-FFF2-40B4-BE49-F238E27FC236}">
                <a16:creationId xmlns:a16="http://schemas.microsoft.com/office/drawing/2014/main" id="{6CA6EF74-790D-464A-9146-1E8A6B08192A}"/>
              </a:ext>
            </a:extLst>
          </p:cNvPr>
          <p:cNvSpPr txBox="1"/>
          <p:nvPr/>
        </p:nvSpPr>
        <p:spPr>
          <a:xfrm>
            <a:off x="1243209" y="3106795"/>
            <a:ext cx="10142951" cy="3416320"/>
          </a:xfrm>
          <a:prstGeom prst="rect">
            <a:avLst/>
          </a:prstGeom>
          <a:noFill/>
        </p:spPr>
        <p:txBody>
          <a:bodyPr wrap="square" rtlCol="0">
            <a:spAutoFit/>
          </a:bodyPr>
          <a:lstStyle/>
          <a:p>
            <a:pPr marL="342900" indent="-342900">
              <a:buAutoNum type="arabicPeriod"/>
            </a:pPr>
            <a:r>
              <a:rPr lang="en-US" dirty="0">
                <a:solidFill>
                  <a:srgbClr val="FF0000"/>
                </a:solidFill>
              </a:rPr>
              <a:t>Identify problem</a:t>
            </a:r>
          </a:p>
          <a:p>
            <a:pPr marL="342900" indent="-342900">
              <a:buAutoNum type="arabicPeriod"/>
            </a:pPr>
            <a:r>
              <a:rPr lang="en-US" dirty="0">
                <a:solidFill>
                  <a:srgbClr val="FF0000"/>
                </a:solidFill>
              </a:rPr>
              <a:t>Back up system</a:t>
            </a:r>
          </a:p>
          <a:p>
            <a:pPr marL="342900" indent="-342900">
              <a:buAutoNum type="arabicPeriod"/>
            </a:pPr>
            <a:r>
              <a:rPr lang="en-US" dirty="0">
                <a:solidFill>
                  <a:srgbClr val="FF0000"/>
                </a:solidFill>
              </a:rPr>
              <a:t>Identify Possible causes and identify a theory of probable causes.</a:t>
            </a:r>
          </a:p>
          <a:p>
            <a:pPr marL="342900" indent="-342900">
              <a:buAutoNum type="arabicPeriod"/>
            </a:pPr>
            <a:r>
              <a:rPr lang="en-US" dirty="0">
                <a:solidFill>
                  <a:srgbClr val="FF0000"/>
                </a:solidFill>
              </a:rPr>
              <a:t>Test your Theory, was it something simple (unplugged wire) or do you need more information or to escalate to higher level tech.</a:t>
            </a:r>
          </a:p>
          <a:p>
            <a:pPr marL="342900" indent="-342900">
              <a:buAutoNum type="arabicPeriod"/>
            </a:pPr>
            <a:r>
              <a:rPr lang="en-US" dirty="0">
                <a:solidFill>
                  <a:srgbClr val="FF0000"/>
                </a:solidFill>
              </a:rPr>
              <a:t>Create action plan, how long will system be offline, is the resolution best left for other time of day, or is there a temporary solution for immediate use.</a:t>
            </a:r>
          </a:p>
          <a:p>
            <a:pPr marL="342900" indent="-342900">
              <a:buAutoNum type="arabicPeriod"/>
            </a:pPr>
            <a:r>
              <a:rPr lang="en-US" dirty="0">
                <a:solidFill>
                  <a:srgbClr val="FF0000"/>
                </a:solidFill>
              </a:rPr>
              <a:t>Test solution, confirm solution is working and didn’t cause other issues, if possible take additional actions to prevent reoccurrence of problem.</a:t>
            </a:r>
          </a:p>
          <a:p>
            <a:pPr marL="342900" indent="-342900">
              <a:buAutoNum type="arabicPeriod"/>
            </a:pPr>
            <a:r>
              <a:rPr lang="en-US" dirty="0">
                <a:solidFill>
                  <a:srgbClr val="FF0000"/>
                </a:solidFill>
              </a:rPr>
              <a:t>Ensure solution, explain to customer and insure customer’s satisfaction</a:t>
            </a:r>
          </a:p>
          <a:p>
            <a:pPr marL="342900" indent="-342900">
              <a:buAutoNum type="arabicPeriod"/>
            </a:pPr>
            <a:r>
              <a:rPr lang="en-US" dirty="0">
                <a:solidFill>
                  <a:srgbClr val="FF0000"/>
                </a:solidFill>
              </a:rPr>
              <a:t>Document the problem, solution and process of everything done, this is important in case the issue reoccurs in the future. </a:t>
            </a:r>
          </a:p>
        </p:txBody>
      </p:sp>
    </p:spTree>
    <p:extLst>
      <p:ext uri="{BB962C8B-B14F-4D97-AF65-F5344CB8AC3E}">
        <p14:creationId xmlns:p14="http://schemas.microsoft.com/office/powerpoint/2010/main" val="4380647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17A2-2D76-4E2D-BDEE-D9BAE39CB11B}"/>
              </a:ext>
            </a:extLst>
          </p:cNvPr>
          <p:cNvSpPr>
            <a:spLocks noGrp="1"/>
          </p:cNvSpPr>
          <p:nvPr>
            <p:ph type="title"/>
          </p:nvPr>
        </p:nvSpPr>
        <p:spPr/>
        <p:txBody>
          <a:bodyPr/>
          <a:lstStyle/>
          <a:p>
            <a:pPr algn="ctr"/>
            <a:r>
              <a:rPr lang="en-US" dirty="0"/>
              <a:t>Planning &amp; Design </a:t>
            </a:r>
            <a:r>
              <a:rPr lang="en-US" sz="1800" cap="small" dirty="0"/>
              <a:t>(</a:t>
            </a:r>
            <a:r>
              <a:rPr lang="en-US" sz="2400" cap="small" dirty="0"/>
              <a:t>cont.</a:t>
            </a:r>
            <a:r>
              <a:rPr lang="en-US" sz="1800" dirty="0"/>
              <a:t>)</a:t>
            </a:r>
            <a:endParaRPr lang="en-US" dirty="0"/>
          </a:p>
        </p:txBody>
      </p:sp>
      <p:sp>
        <p:nvSpPr>
          <p:cNvPr id="3" name="Content Placeholder 2">
            <a:extLst>
              <a:ext uri="{FF2B5EF4-FFF2-40B4-BE49-F238E27FC236}">
                <a16:creationId xmlns:a16="http://schemas.microsoft.com/office/drawing/2014/main" id="{6AE288CE-281C-4D64-8125-8D03C23DD90C}"/>
              </a:ext>
            </a:extLst>
          </p:cNvPr>
          <p:cNvSpPr>
            <a:spLocks noGrp="1"/>
          </p:cNvSpPr>
          <p:nvPr>
            <p:ph idx="1"/>
          </p:nvPr>
        </p:nvSpPr>
        <p:spPr>
          <a:xfrm>
            <a:off x="1141412" y="1778197"/>
            <a:ext cx="9905999" cy="1478570"/>
          </a:xfrm>
        </p:spPr>
        <p:txBody>
          <a:bodyPr/>
          <a:lstStyle/>
          <a:p>
            <a:pPr marL="0" indent="0">
              <a:buNone/>
            </a:pPr>
            <a:r>
              <a:rPr lang="en-US" dirty="0"/>
              <a:t>Preparing to install Virtual Software and connect Arduino Breadboard using Linux OS</a:t>
            </a:r>
          </a:p>
        </p:txBody>
      </p:sp>
      <p:sp>
        <p:nvSpPr>
          <p:cNvPr id="5" name="Rectangle 4">
            <a:extLst>
              <a:ext uri="{FF2B5EF4-FFF2-40B4-BE49-F238E27FC236}">
                <a16:creationId xmlns:a16="http://schemas.microsoft.com/office/drawing/2014/main" id="{BDFDA4B0-6C0E-478E-B01D-DBF107493D17}"/>
              </a:ext>
            </a:extLst>
          </p:cNvPr>
          <p:cNvSpPr/>
          <p:nvPr/>
        </p:nvSpPr>
        <p:spPr>
          <a:xfrm>
            <a:off x="3281815" y="2718149"/>
            <a:ext cx="1490597" cy="1179513"/>
          </a:xfrm>
          <a:prstGeom prst="rect">
            <a:avLst/>
          </a:pr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Installed Virtual Machine (VM)</a:t>
            </a:r>
          </a:p>
        </p:txBody>
      </p:sp>
      <p:sp>
        <p:nvSpPr>
          <p:cNvPr id="6" name="Rectangle: Rounded Corners 5">
            <a:extLst>
              <a:ext uri="{FF2B5EF4-FFF2-40B4-BE49-F238E27FC236}">
                <a16:creationId xmlns:a16="http://schemas.microsoft.com/office/drawing/2014/main" id="{077CCB7E-25DC-4708-855F-342D4B992BAF}"/>
              </a:ext>
            </a:extLst>
          </p:cNvPr>
          <p:cNvSpPr/>
          <p:nvPr/>
        </p:nvSpPr>
        <p:spPr>
          <a:xfrm>
            <a:off x="5862176" y="2718149"/>
            <a:ext cx="1490597" cy="1179513"/>
          </a:xfrm>
          <a:prstGeom prst="roundRect">
            <a:avLst/>
          </a:pr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Installed Linux on VM</a:t>
            </a:r>
          </a:p>
        </p:txBody>
      </p:sp>
      <p:sp>
        <p:nvSpPr>
          <p:cNvPr id="7" name="Oval 6">
            <a:extLst>
              <a:ext uri="{FF2B5EF4-FFF2-40B4-BE49-F238E27FC236}">
                <a16:creationId xmlns:a16="http://schemas.microsoft.com/office/drawing/2014/main" id="{F274D610-96ED-49AA-8388-D9F9B362E1A4}"/>
              </a:ext>
            </a:extLst>
          </p:cNvPr>
          <p:cNvSpPr/>
          <p:nvPr/>
        </p:nvSpPr>
        <p:spPr>
          <a:xfrm>
            <a:off x="8442535" y="2705623"/>
            <a:ext cx="1490597" cy="1179513"/>
          </a:xfrm>
          <a:prstGeom prst="ellipse">
            <a:avLst/>
          </a:pr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Arduino installed on Linux</a:t>
            </a:r>
          </a:p>
        </p:txBody>
      </p:sp>
      <p:sp>
        <p:nvSpPr>
          <p:cNvPr id="8" name="Rectangle: Top Corners Snipped 7">
            <a:extLst>
              <a:ext uri="{FF2B5EF4-FFF2-40B4-BE49-F238E27FC236}">
                <a16:creationId xmlns:a16="http://schemas.microsoft.com/office/drawing/2014/main" id="{367E9BE9-25F4-48D2-A142-0D5F77A06A7B}"/>
              </a:ext>
            </a:extLst>
          </p:cNvPr>
          <p:cNvSpPr/>
          <p:nvPr/>
        </p:nvSpPr>
        <p:spPr>
          <a:xfrm>
            <a:off x="3382025" y="5236901"/>
            <a:ext cx="2054269" cy="991077"/>
          </a:xfrm>
          <a:prstGeom prst="snip2Same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Install RTOS Library for Arduino</a:t>
            </a:r>
          </a:p>
        </p:txBody>
      </p:sp>
      <p:sp>
        <p:nvSpPr>
          <p:cNvPr id="9" name="Isosceles Triangle 8">
            <a:extLst>
              <a:ext uri="{FF2B5EF4-FFF2-40B4-BE49-F238E27FC236}">
                <a16:creationId xmlns:a16="http://schemas.microsoft.com/office/drawing/2014/main" id="{3DDDC055-18BC-41EA-982B-6CD7908210C1}"/>
              </a:ext>
            </a:extLst>
          </p:cNvPr>
          <p:cNvSpPr/>
          <p:nvPr/>
        </p:nvSpPr>
        <p:spPr>
          <a:xfrm>
            <a:off x="5791202" y="4424776"/>
            <a:ext cx="2400818" cy="1803202"/>
          </a:xfrm>
          <a:prstGeom prst="triangle">
            <a:avLst>
              <a:gd name="adj" fmla="val 48276"/>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Arduino Hardware Setup</a:t>
            </a:r>
          </a:p>
        </p:txBody>
      </p:sp>
      <p:sp>
        <p:nvSpPr>
          <p:cNvPr id="10" name="Rectangle: Diagonal Corners Snipped 9">
            <a:extLst>
              <a:ext uri="{FF2B5EF4-FFF2-40B4-BE49-F238E27FC236}">
                <a16:creationId xmlns:a16="http://schemas.microsoft.com/office/drawing/2014/main" id="{71E52174-1CEA-4601-9DCB-4F332A553942}"/>
              </a:ext>
            </a:extLst>
          </p:cNvPr>
          <p:cNvSpPr/>
          <p:nvPr/>
        </p:nvSpPr>
        <p:spPr>
          <a:xfrm>
            <a:off x="8634608" y="4698282"/>
            <a:ext cx="2526080" cy="1529696"/>
          </a:xfrm>
          <a:prstGeom prst="snip2Diag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Run Arduino via VM (virtual machine)</a:t>
            </a:r>
          </a:p>
        </p:txBody>
      </p:sp>
      <p:sp>
        <p:nvSpPr>
          <p:cNvPr id="16" name="Arrow: Right 15">
            <a:extLst>
              <a:ext uri="{FF2B5EF4-FFF2-40B4-BE49-F238E27FC236}">
                <a16:creationId xmlns:a16="http://schemas.microsoft.com/office/drawing/2014/main" id="{83D0460D-27A4-4CDF-AE97-9AAFFCDA93AB}"/>
              </a:ext>
            </a:extLst>
          </p:cNvPr>
          <p:cNvSpPr/>
          <p:nvPr/>
        </p:nvSpPr>
        <p:spPr>
          <a:xfrm>
            <a:off x="4772412" y="3322571"/>
            <a:ext cx="1052184" cy="48999"/>
          </a:xfrm>
          <a:prstGeom prst="rightArrow">
            <a:avLst/>
          </a:prstGeom>
          <a:solidFill>
            <a:schemeClr val="accent4">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E7DA1A3A-2849-4763-AC2F-C17CD883CB1A}"/>
              </a:ext>
            </a:extLst>
          </p:cNvPr>
          <p:cNvSpPr/>
          <p:nvPr/>
        </p:nvSpPr>
        <p:spPr>
          <a:xfrm>
            <a:off x="7310740" y="3192726"/>
            <a:ext cx="1136251" cy="173644"/>
          </a:xfrm>
          <a:prstGeom prst="rightArrow">
            <a:avLst/>
          </a:prstGeom>
          <a:solidFill>
            <a:schemeClr val="accent4">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4046CEC5-BB6D-40C8-8917-1A74011E74DD}"/>
              </a:ext>
            </a:extLst>
          </p:cNvPr>
          <p:cNvSpPr/>
          <p:nvPr/>
        </p:nvSpPr>
        <p:spPr>
          <a:xfrm rot="9101680" flipV="1">
            <a:off x="4852236" y="4203262"/>
            <a:ext cx="3835932" cy="175388"/>
          </a:xfrm>
          <a:prstGeom prst="rightArrow">
            <a:avLst/>
          </a:prstGeom>
          <a:solidFill>
            <a:schemeClr val="accent4">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231D26A-DAAC-489C-BC47-874801B1B273}"/>
              </a:ext>
            </a:extLst>
          </p:cNvPr>
          <p:cNvSpPr/>
          <p:nvPr/>
        </p:nvSpPr>
        <p:spPr>
          <a:xfrm>
            <a:off x="5348614" y="5166031"/>
            <a:ext cx="1018790" cy="147995"/>
          </a:xfrm>
          <a:prstGeom prst="rightArrow">
            <a:avLst/>
          </a:prstGeom>
          <a:solidFill>
            <a:schemeClr val="accent4">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34A9040-6B33-4F7B-9681-D7736BAF4EEE}"/>
              </a:ext>
            </a:extLst>
          </p:cNvPr>
          <p:cNvSpPr/>
          <p:nvPr/>
        </p:nvSpPr>
        <p:spPr>
          <a:xfrm>
            <a:off x="7590346" y="5129611"/>
            <a:ext cx="1018790" cy="184415"/>
          </a:xfrm>
          <a:prstGeom prst="rightArrow">
            <a:avLst/>
          </a:prstGeom>
          <a:solidFill>
            <a:schemeClr val="accent4">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equential Access Storage 20">
            <a:extLst>
              <a:ext uri="{FF2B5EF4-FFF2-40B4-BE49-F238E27FC236}">
                <a16:creationId xmlns:a16="http://schemas.microsoft.com/office/drawing/2014/main" id="{3DE6DC13-B4A5-412D-A0B9-FF8DAB297BF8}"/>
              </a:ext>
            </a:extLst>
          </p:cNvPr>
          <p:cNvSpPr/>
          <p:nvPr/>
        </p:nvSpPr>
        <p:spPr>
          <a:xfrm rot="20388321">
            <a:off x="401288" y="3154584"/>
            <a:ext cx="2761901" cy="1310551"/>
          </a:xfrm>
          <a:prstGeom prst="flowChartMagneticTape">
            <a:avLst/>
          </a:prstGeom>
          <a:solidFill>
            <a:schemeClr val="accent3">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lumOff val="5000"/>
                  </a:schemeClr>
                </a:solidFill>
              </a:rPr>
              <a:t>FLOWCHART</a:t>
            </a:r>
            <a:endParaRPr lang="en-US" b="1" dirty="0">
              <a:solidFill>
                <a:schemeClr val="bg1">
                  <a:lumMod val="95000"/>
                  <a:lumOff val="5000"/>
                </a:schemeClr>
              </a:solidFill>
            </a:endParaRPr>
          </a:p>
        </p:txBody>
      </p:sp>
    </p:spTree>
    <p:extLst>
      <p:ext uri="{BB962C8B-B14F-4D97-AF65-F5344CB8AC3E}">
        <p14:creationId xmlns:p14="http://schemas.microsoft.com/office/powerpoint/2010/main" val="9724817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C982-0FF7-42E4-A2DD-F5FB84398B14}"/>
              </a:ext>
            </a:extLst>
          </p:cNvPr>
          <p:cNvSpPr>
            <a:spLocks noGrp="1"/>
          </p:cNvSpPr>
          <p:nvPr>
            <p:ph type="title"/>
          </p:nvPr>
        </p:nvSpPr>
        <p:spPr/>
        <p:txBody>
          <a:bodyPr/>
          <a:lstStyle/>
          <a:p>
            <a:pPr algn="ctr"/>
            <a:r>
              <a:rPr lang="en-US" dirty="0"/>
              <a:t>Inventory &amp; Bios</a:t>
            </a:r>
          </a:p>
        </p:txBody>
      </p:sp>
      <p:pic>
        <p:nvPicPr>
          <p:cNvPr id="5" name="Content Placeholder 4" descr="A picture containing floor, indoor, table&#10;&#10;Description automatically generated">
            <a:extLst>
              <a:ext uri="{FF2B5EF4-FFF2-40B4-BE49-F238E27FC236}">
                <a16:creationId xmlns:a16="http://schemas.microsoft.com/office/drawing/2014/main" id="{2B7146F8-8D02-4090-AD77-C61B3511ED6E}"/>
              </a:ext>
            </a:extLst>
          </p:cNvPr>
          <p:cNvPicPr>
            <a:picLocks noGrp="1" noChangeAspect="1"/>
          </p:cNvPicPr>
          <p:nvPr>
            <p:ph idx="1"/>
          </p:nvPr>
        </p:nvPicPr>
        <p:blipFill>
          <a:blip r:embed="rId2"/>
          <a:stretch>
            <a:fillRect/>
          </a:stretch>
        </p:blipFill>
        <p:spPr>
          <a:xfrm>
            <a:off x="1497208" y="1776678"/>
            <a:ext cx="1597684" cy="2130245"/>
          </a:xfrm>
        </p:spPr>
      </p:pic>
      <p:pic>
        <p:nvPicPr>
          <p:cNvPr id="4" name="Picture 3" descr="A close up of text on a white background&#10;&#10;Description automatically generated">
            <a:extLst>
              <a:ext uri="{FF2B5EF4-FFF2-40B4-BE49-F238E27FC236}">
                <a16:creationId xmlns:a16="http://schemas.microsoft.com/office/drawing/2014/main" id="{DD4A6B90-ABB1-47E2-A7DC-5A28EEB692C6}"/>
              </a:ext>
            </a:extLst>
          </p:cNvPr>
          <p:cNvPicPr>
            <a:picLocks noChangeAspect="1"/>
          </p:cNvPicPr>
          <p:nvPr/>
        </p:nvPicPr>
        <p:blipFill>
          <a:blip r:embed="rId3"/>
          <a:stretch>
            <a:fillRect/>
          </a:stretch>
        </p:blipFill>
        <p:spPr>
          <a:xfrm>
            <a:off x="8623495" y="2591594"/>
            <a:ext cx="2771336" cy="2078502"/>
          </a:xfrm>
          <a:prstGeom prst="rect">
            <a:avLst/>
          </a:prstGeom>
        </p:spPr>
      </p:pic>
      <p:sp>
        <p:nvSpPr>
          <p:cNvPr id="6" name="TextBox 5">
            <a:extLst>
              <a:ext uri="{FF2B5EF4-FFF2-40B4-BE49-F238E27FC236}">
                <a16:creationId xmlns:a16="http://schemas.microsoft.com/office/drawing/2014/main" id="{456B1B49-C1C5-4FFB-8498-060E3CA5E5DA}"/>
              </a:ext>
            </a:extLst>
          </p:cNvPr>
          <p:cNvSpPr txBox="1"/>
          <p:nvPr/>
        </p:nvSpPr>
        <p:spPr>
          <a:xfrm>
            <a:off x="3568506" y="2250830"/>
            <a:ext cx="3873303" cy="2585323"/>
          </a:xfrm>
          <a:prstGeom prst="rect">
            <a:avLst/>
          </a:prstGeom>
          <a:noFill/>
        </p:spPr>
        <p:txBody>
          <a:bodyPr wrap="square" rtlCol="0">
            <a:spAutoFit/>
          </a:bodyPr>
          <a:lstStyle/>
          <a:p>
            <a:pPr algn="ctr"/>
            <a:endParaRPr lang="en-US" dirty="0"/>
          </a:p>
          <a:p>
            <a:pPr algn="ctr"/>
            <a:r>
              <a:rPr lang="en-US" dirty="0"/>
              <a:t>The inventory in this photo it for an Arduino Breadboard that will be connected to Windows OS and operated via Virtual Machine using Linux OS system. It is also necessary to make sure that the bios has “virtualization” enabled </a:t>
            </a:r>
          </a:p>
          <a:p>
            <a:pPr algn="ctr"/>
            <a:endParaRPr lang="en-US" dirty="0"/>
          </a:p>
        </p:txBody>
      </p:sp>
    </p:spTree>
    <p:extLst>
      <p:ext uri="{BB962C8B-B14F-4D97-AF65-F5344CB8AC3E}">
        <p14:creationId xmlns:p14="http://schemas.microsoft.com/office/powerpoint/2010/main" val="21184969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4C8C-0EC0-43C6-A223-EF97B30936CC}"/>
              </a:ext>
            </a:extLst>
          </p:cNvPr>
          <p:cNvSpPr>
            <a:spLocks noGrp="1"/>
          </p:cNvSpPr>
          <p:nvPr>
            <p:ph type="title"/>
          </p:nvPr>
        </p:nvSpPr>
        <p:spPr/>
        <p:txBody>
          <a:bodyPr/>
          <a:lstStyle/>
          <a:p>
            <a:pPr algn="ctr"/>
            <a:r>
              <a:rPr lang="en-US" dirty="0"/>
              <a:t>Software Installation</a:t>
            </a:r>
          </a:p>
        </p:txBody>
      </p:sp>
      <p:pic>
        <p:nvPicPr>
          <p:cNvPr id="5" name="Content Placeholder 4" descr="A screenshot of a social media post&#10;&#10;Description automatically generated">
            <a:extLst>
              <a:ext uri="{FF2B5EF4-FFF2-40B4-BE49-F238E27FC236}">
                <a16:creationId xmlns:a16="http://schemas.microsoft.com/office/drawing/2014/main" id="{B720CF94-DF78-4E4F-87F8-EB7435381FCD}"/>
              </a:ext>
            </a:extLst>
          </p:cNvPr>
          <p:cNvPicPr>
            <a:picLocks noGrp="1" noChangeAspect="1"/>
          </p:cNvPicPr>
          <p:nvPr>
            <p:ph idx="1"/>
          </p:nvPr>
        </p:nvPicPr>
        <p:blipFill>
          <a:blip r:embed="rId2"/>
          <a:stretch>
            <a:fillRect/>
          </a:stretch>
        </p:blipFill>
        <p:spPr>
          <a:xfrm>
            <a:off x="1027452" y="2632417"/>
            <a:ext cx="3305883" cy="1855934"/>
          </a:xfrm>
        </p:spPr>
      </p:pic>
      <p:pic>
        <p:nvPicPr>
          <p:cNvPr id="7" name="Picture 6" descr="A screenshot of a cell phone&#10;&#10;Description automatically generated">
            <a:extLst>
              <a:ext uri="{FF2B5EF4-FFF2-40B4-BE49-F238E27FC236}">
                <a16:creationId xmlns:a16="http://schemas.microsoft.com/office/drawing/2014/main" id="{48928CCE-F578-4A7E-8981-4EA6B7BE0610}"/>
              </a:ext>
            </a:extLst>
          </p:cNvPr>
          <p:cNvPicPr>
            <a:picLocks noChangeAspect="1"/>
          </p:cNvPicPr>
          <p:nvPr/>
        </p:nvPicPr>
        <p:blipFill>
          <a:blip r:embed="rId3"/>
          <a:stretch>
            <a:fillRect/>
          </a:stretch>
        </p:blipFill>
        <p:spPr>
          <a:xfrm>
            <a:off x="5011321" y="3449101"/>
            <a:ext cx="2571163" cy="2401057"/>
          </a:xfrm>
          <a:prstGeom prst="rect">
            <a:avLst/>
          </a:prstGeom>
        </p:spPr>
      </p:pic>
      <p:pic>
        <p:nvPicPr>
          <p:cNvPr id="9" name="Picture 8">
            <a:extLst>
              <a:ext uri="{FF2B5EF4-FFF2-40B4-BE49-F238E27FC236}">
                <a16:creationId xmlns:a16="http://schemas.microsoft.com/office/drawing/2014/main" id="{2E02A5C3-670E-4747-89F9-C992F29AAC56}"/>
              </a:ext>
            </a:extLst>
          </p:cNvPr>
          <p:cNvPicPr>
            <a:picLocks noChangeAspect="1"/>
          </p:cNvPicPr>
          <p:nvPr/>
        </p:nvPicPr>
        <p:blipFill>
          <a:blip r:embed="rId4"/>
          <a:srcRect/>
          <a:stretch/>
        </p:blipFill>
        <p:spPr>
          <a:xfrm>
            <a:off x="8106628" y="4582573"/>
            <a:ext cx="2477639" cy="1680943"/>
          </a:xfrm>
          <a:prstGeom prst="rect">
            <a:avLst/>
          </a:prstGeom>
        </p:spPr>
      </p:pic>
      <p:sp>
        <p:nvSpPr>
          <p:cNvPr id="10" name="TextBox 9">
            <a:extLst>
              <a:ext uri="{FF2B5EF4-FFF2-40B4-BE49-F238E27FC236}">
                <a16:creationId xmlns:a16="http://schemas.microsoft.com/office/drawing/2014/main" id="{6D299461-5346-4A30-8B0E-58981F2A99BF}"/>
              </a:ext>
            </a:extLst>
          </p:cNvPr>
          <p:cNvSpPr txBox="1"/>
          <p:nvPr/>
        </p:nvSpPr>
        <p:spPr>
          <a:xfrm>
            <a:off x="1141413" y="2097088"/>
            <a:ext cx="3191922" cy="369332"/>
          </a:xfrm>
          <a:prstGeom prst="rect">
            <a:avLst/>
          </a:prstGeom>
          <a:noFill/>
        </p:spPr>
        <p:txBody>
          <a:bodyPr wrap="square" rtlCol="0">
            <a:spAutoFit/>
          </a:bodyPr>
          <a:lstStyle/>
          <a:p>
            <a:r>
              <a:rPr lang="en-US" dirty="0"/>
              <a:t>Home screen of VMware</a:t>
            </a:r>
          </a:p>
        </p:txBody>
      </p:sp>
      <p:sp>
        <p:nvSpPr>
          <p:cNvPr id="11" name="TextBox 10">
            <a:extLst>
              <a:ext uri="{FF2B5EF4-FFF2-40B4-BE49-F238E27FC236}">
                <a16:creationId xmlns:a16="http://schemas.microsoft.com/office/drawing/2014/main" id="{AAADF77C-B4DD-4B2A-8644-0B92C30ADBC5}"/>
              </a:ext>
            </a:extLst>
          </p:cNvPr>
          <p:cNvSpPr txBox="1"/>
          <p:nvPr/>
        </p:nvSpPr>
        <p:spPr>
          <a:xfrm>
            <a:off x="5011322" y="2940148"/>
            <a:ext cx="2571164" cy="369332"/>
          </a:xfrm>
          <a:prstGeom prst="rect">
            <a:avLst/>
          </a:prstGeom>
          <a:noFill/>
        </p:spPr>
        <p:txBody>
          <a:bodyPr wrap="square" rtlCol="0">
            <a:spAutoFit/>
          </a:bodyPr>
          <a:lstStyle/>
          <a:p>
            <a:r>
              <a:rPr lang="en-US" dirty="0"/>
              <a:t>Ubuntu 64-bit Linux ISO</a:t>
            </a:r>
          </a:p>
        </p:txBody>
      </p:sp>
      <p:sp>
        <p:nvSpPr>
          <p:cNvPr id="12" name="TextBox 11">
            <a:extLst>
              <a:ext uri="{FF2B5EF4-FFF2-40B4-BE49-F238E27FC236}">
                <a16:creationId xmlns:a16="http://schemas.microsoft.com/office/drawing/2014/main" id="{FE82703B-36DF-479A-AFDC-2B1147CC8BDC}"/>
              </a:ext>
            </a:extLst>
          </p:cNvPr>
          <p:cNvSpPr txBox="1"/>
          <p:nvPr/>
        </p:nvSpPr>
        <p:spPr>
          <a:xfrm>
            <a:off x="7955925" y="3861099"/>
            <a:ext cx="2779046" cy="369332"/>
          </a:xfrm>
          <a:prstGeom prst="rect">
            <a:avLst/>
          </a:prstGeom>
          <a:noFill/>
        </p:spPr>
        <p:txBody>
          <a:bodyPr wrap="square" rtlCol="0">
            <a:spAutoFit/>
          </a:bodyPr>
          <a:lstStyle/>
          <a:p>
            <a:pPr algn="ctr"/>
            <a:r>
              <a:rPr lang="en-US" dirty="0"/>
              <a:t>Arduino Software </a:t>
            </a:r>
          </a:p>
        </p:txBody>
      </p:sp>
    </p:spTree>
    <p:extLst>
      <p:ext uri="{BB962C8B-B14F-4D97-AF65-F5344CB8AC3E}">
        <p14:creationId xmlns:p14="http://schemas.microsoft.com/office/powerpoint/2010/main" val="866103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1FC-7735-416A-8D63-5A3F2C8D7F08}"/>
              </a:ext>
            </a:extLst>
          </p:cNvPr>
          <p:cNvSpPr>
            <a:spLocks noGrp="1"/>
          </p:cNvSpPr>
          <p:nvPr>
            <p:ph type="title"/>
          </p:nvPr>
        </p:nvSpPr>
        <p:spPr/>
        <p:txBody>
          <a:bodyPr/>
          <a:lstStyle/>
          <a:p>
            <a:pPr algn="ctr"/>
            <a:r>
              <a:rPr lang="en-US" dirty="0"/>
              <a:t>The Project Goal</a:t>
            </a:r>
          </a:p>
        </p:txBody>
      </p:sp>
      <p:sp>
        <p:nvSpPr>
          <p:cNvPr id="3" name="Content Placeholder 2">
            <a:extLst>
              <a:ext uri="{FF2B5EF4-FFF2-40B4-BE49-F238E27FC236}">
                <a16:creationId xmlns:a16="http://schemas.microsoft.com/office/drawing/2014/main" id="{C0286768-A4A2-49DC-8F20-FA80B7E1632D}"/>
              </a:ext>
            </a:extLst>
          </p:cNvPr>
          <p:cNvSpPr>
            <a:spLocks noGrp="1"/>
          </p:cNvSpPr>
          <p:nvPr>
            <p:ph idx="1"/>
          </p:nvPr>
        </p:nvSpPr>
        <p:spPr/>
        <p:txBody>
          <a:bodyPr/>
          <a:lstStyle/>
          <a:p>
            <a:pPr marL="0" indent="0">
              <a:buNone/>
            </a:pPr>
            <a:endParaRPr lang="en-US" dirty="0"/>
          </a:p>
          <a:p>
            <a:pPr marL="0" indent="0">
              <a:buNone/>
            </a:pPr>
            <a:r>
              <a:rPr lang="en-US" dirty="0"/>
              <a:t>Develop necessary basic skills needed as a specialist (technician) within the Internet of Things (IoT). Understanding the basic skills needed for maintaining, troubleshooting and development of a personal or organization Networking system and ending with the building, programing and running of an Arduino Breadboard with LED &amp; Sensor on a Real Time Operating System (RTOS).</a:t>
            </a:r>
          </a:p>
        </p:txBody>
      </p:sp>
    </p:spTree>
    <p:extLst>
      <p:ext uri="{BB962C8B-B14F-4D97-AF65-F5344CB8AC3E}">
        <p14:creationId xmlns:p14="http://schemas.microsoft.com/office/powerpoint/2010/main" val="36521129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09B1-BF96-45CE-883C-C17E1460AF38}"/>
              </a:ext>
            </a:extLst>
          </p:cNvPr>
          <p:cNvSpPr>
            <a:spLocks noGrp="1"/>
          </p:cNvSpPr>
          <p:nvPr>
            <p:ph type="title"/>
          </p:nvPr>
        </p:nvSpPr>
        <p:spPr/>
        <p:txBody>
          <a:bodyPr/>
          <a:lstStyle/>
          <a:p>
            <a:pPr algn="ctr"/>
            <a:r>
              <a:rPr lang="en-US" dirty="0"/>
              <a:t>Real Time Operating System (RTOS)</a:t>
            </a:r>
          </a:p>
        </p:txBody>
      </p:sp>
      <p:sp>
        <p:nvSpPr>
          <p:cNvPr id="3" name="Content Placeholder 2">
            <a:extLst>
              <a:ext uri="{FF2B5EF4-FFF2-40B4-BE49-F238E27FC236}">
                <a16:creationId xmlns:a16="http://schemas.microsoft.com/office/drawing/2014/main" id="{6371DD26-4CA2-4DA4-8D92-19E83CD687BE}"/>
              </a:ext>
            </a:extLst>
          </p:cNvPr>
          <p:cNvSpPr>
            <a:spLocks noGrp="1"/>
          </p:cNvSpPr>
          <p:nvPr>
            <p:ph idx="1"/>
          </p:nvPr>
        </p:nvSpPr>
        <p:spPr>
          <a:xfrm>
            <a:off x="1141412" y="2249487"/>
            <a:ext cx="9905999" cy="1596003"/>
          </a:xfrm>
        </p:spPr>
        <p:txBody>
          <a:bodyPr/>
          <a:lstStyle/>
          <a:p>
            <a:r>
              <a:rPr lang="en-US" dirty="0"/>
              <a:t>Using RTOS allows a technician/Systems Administrator to perform more than one task at a time. For example the following will illustrations show the building an Arduino Breadboard with LED and Sensor. </a:t>
            </a:r>
          </a:p>
        </p:txBody>
      </p:sp>
      <p:pic>
        <p:nvPicPr>
          <p:cNvPr id="5" name="Picture 4">
            <a:extLst>
              <a:ext uri="{FF2B5EF4-FFF2-40B4-BE49-F238E27FC236}">
                <a16:creationId xmlns:a16="http://schemas.microsoft.com/office/drawing/2014/main" id="{FDEF3725-05BA-4AE0-B081-D420B3E9B06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756865" y="4332207"/>
            <a:ext cx="1478958" cy="1971944"/>
          </a:xfrm>
          <a:prstGeom prst="rect">
            <a:avLst/>
          </a:prstGeom>
        </p:spPr>
      </p:pic>
      <p:sp>
        <p:nvSpPr>
          <p:cNvPr id="9" name="Arrow: Pentagon 8">
            <a:extLst>
              <a:ext uri="{FF2B5EF4-FFF2-40B4-BE49-F238E27FC236}">
                <a16:creationId xmlns:a16="http://schemas.microsoft.com/office/drawing/2014/main" id="{45A11077-0B3D-4FA3-875B-046184640509}"/>
              </a:ext>
            </a:extLst>
          </p:cNvPr>
          <p:cNvSpPr/>
          <p:nvPr/>
        </p:nvSpPr>
        <p:spPr>
          <a:xfrm>
            <a:off x="915252" y="4500703"/>
            <a:ext cx="7718782" cy="1215556"/>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u="sng" dirty="0">
                <a:solidFill>
                  <a:srgbClr val="FF0000"/>
                </a:solidFill>
              </a:rPr>
              <a:t>Parts needed from inventory to build Arduino Breadboard with LED &amp; Sensor.</a:t>
            </a:r>
          </a:p>
          <a:p>
            <a:pPr algn="ctr"/>
            <a:endParaRPr lang="en-US" dirty="0">
              <a:solidFill>
                <a:srgbClr val="FF0000"/>
              </a:solidFill>
            </a:endParaRPr>
          </a:p>
          <a:p>
            <a:pPr lvl="1"/>
            <a:r>
              <a:rPr lang="en-US" dirty="0">
                <a:solidFill>
                  <a:srgbClr val="FF0000"/>
                </a:solidFill>
              </a:rPr>
              <a:t>Arduino Mega Board 		Breadboard			LED Light Potentiometer				Wires</a:t>
            </a:r>
          </a:p>
        </p:txBody>
      </p:sp>
    </p:spTree>
    <p:extLst>
      <p:ext uri="{BB962C8B-B14F-4D97-AF65-F5344CB8AC3E}">
        <p14:creationId xmlns:p14="http://schemas.microsoft.com/office/powerpoint/2010/main" val="14770375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A316-591C-41EA-A521-D81B54FEBDBF}"/>
              </a:ext>
            </a:extLst>
          </p:cNvPr>
          <p:cNvSpPr>
            <a:spLocks noGrp="1"/>
          </p:cNvSpPr>
          <p:nvPr>
            <p:ph type="title"/>
          </p:nvPr>
        </p:nvSpPr>
        <p:spPr/>
        <p:txBody>
          <a:bodyPr/>
          <a:lstStyle/>
          <a:p>
            <a:pPr algn="ctr"/>
            <a:r>
              <a:rPr lang="en-US" dirty="0"/>
              <a:t>Project completion</a:t>
            </a:r>
          </a:p>
        </p:txBody>
      </p:sp>
      <p:sp>
        <p:nvSpPr>
          <p:cNvPr id="10" name="Arrow: Right 9">
            <a:extLst>
              <a:ext uri="{FF2B5EF4-FFF2-40B4-BE49-F238E27FC236}">
                <a16:creationId xmlns:a16="http://schemas.microsoft.com/office/drawing/2014/main" id="{84E279C9-7B6D-4989-A7CA-381C4B36267F}"/>
              </a:ext>
            </a:extLst>
          </p:cNvPr>
          <p:cNvSpPr/>
          <p:nvPr/>
        </p:nvSpPr>
        <p:spPr>
          <a:xfrm>
            <a:off x="250521" y="2461846"/>
            <a:ext cx="3153861" cy="1478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Arduino Board with LED and Potentiometer</a:t>
            </a:r>
          </a:p>
        </p:txBody>
      </p:sp>
      <p:sp>
        <p:nvSpPr>
          <p:cNvPr id="11" name="Arrow: Right 10">
            <a:extLst>
              <a:ext uri="{FF2B5EF4-FFF2-40B4-BE49-F238E27FC236}">
                <a16:creationId xmlns:a16="http://schemas.microsoft.com/office/drawing/2014/main" id="{DF1C424F-BE0A-432A-8F1A-FE6966309DFB}"/>
              </a:ext>
            </a:extLst>
          </p:cNvPr>
          <p:cNvSpPr/>
          <p:nvPr/>
        </p:nvSpPr>
        <p:spPr>
          <a:xfrm>
            <a:off x="5574082" y="2242159"/>
            <a:ext cx="1791222" cy="1788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Installation of RTOS Software</a:t>
            </a:r>
          </a:p>
        </p:txBody>
      </p:sp>
      <p:pic>
        <p:nvPicPr>
          <p:cNvPr id="13" name="Picture 12" descr="A screenshot of a cell phone&#10;&#10;Description automatically generated">
            <a:extLst>
              <a:ext uri="{FF2B5EF4-FFF2-40B4-BE49-F238E27FC236}">
                <a16:creationId xmlns:a16="http://schemas.microsoft.com/office/drawing/2014/main" id="{4501E811-2386-4F89-B07D-D5E201117DE5}"/>
              </a:ext>
            </a:extLst>
          </p:cNvPr>
          <p:cNvPicPr>
            <a:picLocks noChangeAspect="1"/>
          </p:cNvPicPr>
          <p:nvPr/>
        </p:nvPicPr>
        <p:blipFill>
          <a:blip r:embed="rId2"/>
          <a:stretch>
            <a:fillRect/>
          </a:stretch>
        </p:blipFill>
        <p:spPr>
          <a:xfrm>
            <a:off x="4977333" y="4525025"/>
            <a:ext cx="2883327" cy="2255199"/>
          </a:xfrm>
          <a:prstGeom prst="rect">
            <a:avLst/>
          </a:prstGeom>
        </p:spPr>
      </p:pic>
      <p:pic>
        <p:nvPicPr>
          <p:cNvPr id="16" name="Content Placeholder 15" descr="A circuit board&#10;&#10;Description automatically generated">
            <a:extLst>
              <a:ext uri="{FF2B5EF4-FFF2-40B4-BE49-F238E27FC236}">
                <a16:creationId xmlns:a16="http://schemas.microsoft.com/office/drawing/2014/main" id="{B1EC482A-0A34-4D29-808B-F624B2493DAD}"/>
              </a:ext>
            </a:extLst>
          </p:cNvPr>
          <p:cNvPicPr>
            <a:picLocks noGrp="1" noChangeAspect="1"/>
          </p:cNvPicPr>
          <p:nvPr>
            <p:ph idx="1"/>
          </p:nvPr>
        </p:nvPicPr>
        <p:blipFill>
          <a:blip r:embed="rId3"/>
          <a:stretch>
            <a:fillRect/>
          </a:stretch>
        </p:blipFill>
        <p:spPr>
          <a:xfrm>
            <a:off x="3643532" y="2225721"/>
            <a:ext cx="1691399" cy="2255199"/>
          </a:xfrm>
        </p:spPr>
      </p:pic>
      <p:pic>
        <p:nvPicPr>
          <p:cNvPr id="4" name="Picture 3" descr="A screenshot of a cell phone&#10;&#10;Description automatically generated">
            <a:extLst>
              <a:ext uri="{FF2B5EF4-FFF2-40B4-BE49-F238E27FC236}">
                <a16:creationId xmlns:a16="http://schemas.microsoft.com/office/drawing/2014/main" id="{5279A8C4-9B3C-4D25-87E1-4A04EB4D6918}"/>
              </a:ext>
            </a:extLst>
          </p:cNvPr>
          <p:cNvPicPr>
            <a:picLocks noChangeAspect="1"/>
          </p:cNvPicPr>
          <p:nvPr/>
        </p:nvPicPr>
        <p:blipFill>
          <a:blip r:embed="rId4"/>
          <a:stretch>
            <a:fillRect/>
          </a:stretch>
        </p:blipFill>
        <p:spPr>
          <a:xfrm>
            <a:off x="7722873" y="1839614"/>
            <a:ext cx="2541627" cy="2255199"/>
          </a:xfrm>
          <a:prstGeom prst="rect">
            <a:avLst/>
          </a:prstGeom>
        </p:spPr>
      </p:pic>
      <p:sp>
        <p:nvSpPr>
          <p:cNvPr id="12" name="Callout: Left Arrow 11">
            <a:extLst>
              <a:ext uri="{FF2B5EF4-FFF2-40B4-BE49-F238E27FC236}">
                <a16:creationId xmlns:a16="http://schemas.microsoft.com/office/drawing/2014/main" id="{820EF93A-32CC-40E7-9F98-31CBEE08006E}"/>
              </a:ext>
            </a:extLst>
          </p:cNvPr>
          <p:cNvSpPr/>
          <p:nvPr/>
        </p:nvSpPr>
        <p:spPr>
          <a:xfrm>
            <a:off x="8147986" y="4472989"/>
            <a:ext cx="1973044" cy="160333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RTOS coding for Arduino IDE</a:t>
            </a:r>
          </a:p>
        </p:txBody>
      </p:sp>
    </p:spTree>
    <p:extLst>
      <p:ext uri="{BB962C8B-B14F-4D97-AF65-F5344CB8AC3E}">
        <p14:creationId xmlns:p14="http://schemas.microsoft.com/office/powerpoint/2010/main" val="10643991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786C-93FF-47C2-8C77-6AA069333B9D}"/>
              </a:ext>
            </a:extLst>
          </p:cNvPr>
          <p:cNvSpPr>
            <a:spLocks noGrp="1"/>
          </p:cNvSpPr>
          <p:nvPr>
            <p:ph type="title"/>
          </p:nvPr>
        </p:nvSpPr>
        <p:spPr/>
        <p:txBody>
          <a:bodyPr>
            <a:normAutofit/>
          </a:bodyPr>
          <a:lstStyle/>
          <a:p>
            <a:r>
              <a:rPr lang="en-US" dirty="0"/>
              <a:t>Project completion </a:t>
            </a:r>
            <a:r>
              <a:rPr lang="en-US" sz="2400" cap="small" dirty="0"/>
              <a:t>(cont.)</a:t>
            </a:r>
            <a:endParaRPr lang="en-US" cap="small" dirty="0"/>
          </a:p>
        </p:txBody>
      </p:sp>
      <p:pic>
        <p:nvPicPr>
          <p:cNvPr id="6" name="Content Placeholder 5" descr="A picture containing screenshot&#10;&#10;Description automatically generated">
            <a:extLst>
              <a:ext uri="{FF2B5EF4-FFF2-40B4-BE49-F238E27FC236}">
                <a16:creationId xmlns:a16="http://schemas.microsoft.com/office/drawing/2014/main" id="{BB834523-C734-4B81-AB06-495D6289E8D0}"/>
              </a:ext>
            </a:extLst>
          </p:cNvPr>
          <p:cNvPicPr>
            <a:picLocks noGrp="1" noChangeAspect="1"/>
          </p:cNvPicPr>
          <p:nvPr>
            <p:ph idx="1"/>
          </p:nvPr>
        </p:nvPicPr>
        <p:blipFill>
          <a:blip r:embed="rId2"/>
          <a:stretch>
            <a:fillRect/>
          </a:stretch>
        </p:blipFill>
        <p:spPr>
          <a:xfrm>
            <a:off x="8117058" y="2398713"/>
            <a:ext cx="3113567" cy="1980465"/>
          </a:xfrm>
        </p:spPr>
      </p:pic>
      <p:pic>
        <p:nvPicPr>
          <p:cNvPr id="4" name="Content Placeholder 8" descr="A close up of a device&#10;&#10;Description automatically generated">
            <a:extLst>
              <a:ext uri="{FF2B5EF4-FFF2-40B4-BE49-F238E27FC236}">
                <a16:creationId xmlns:a16="http://schemas.microsoft.com/office/drawing/2014/main" id="{9C3BDE83-7159-4773-9402-C2902FD75553}"/>
              </a:ext>
            </a:extLst>
          </p:cNvPr>
          <p:cNvPicPr>
            <a:picLocks noChangeAspect="1"/>
          </p:cNvPicPr>
          <p:nvPr/>
        </p:nvPicPr>
        <p:blipFill>
          <a:blip r:embed="rId3"/>
          <a:stretch>
            <a:fillRect/>
          </a:stretch>
        </p:blipFill>
        <p:spPr>
          <a:xfrm>
            <a:off x="3476663" y="2462212"/>
            <a:ext cx="1628775" cy="1933575"/>
          </a:xfrm>
          <a:prstGeom prst="rect">
            <a:avLst/>
          </a:prstGeom>
        </p:spPr>
      </p:pic>
      <p:sp>
        <p:nvSpPr>
          <p:cNvPr id="8" name="TextBox 7">
            <a:extLst>
              <a:ext uri="{FF2B5EF4-FFF2-40B4-BE49-F238E27FC236}">
                <a16:creationId xmlns:a16="http://schemas.microsoft.com/office/drawing/2014/main" id="{03F868A3-214C-46A8-A91A-2D1C82752323}"/>
              </a:ext>
            </a:extLst>
          </p:cNvPr>
          <p:cNvSpPr txBox="1"/>
          <p:nvPr/>
        </p:nvSpPr>
        <p:spPr>
          <a:xfrm>
            <a:off x="858129" y="2869809"/>
            <a:ext cx="2053883" cy="923330"/>
          </a:xfrm>
          <a:prstGeom prst="rect">
            <a:avLst/>
          </a:prstGeom>
          <a:noFill/>
        </p:spPr>
        <p:txBody>
          <a:bodyPr wrap="square" rtlCol="0">
            <a:spAutoFit/>
          </a:bodyPr>
          <a:lstStyle/>
          <a:p>
            <a:r>
              <a:rPr lang="en-US" dirty="0"/>
              <a:t>Arduino connected to laptop showing LED light is on</a:t>
            </a:r>
          </a:p>
        </p:txBody>
      </p:sp>
      <p:sp>
        <p:nvSpPr>
          <p:cNvPr id="9" name="TextBox 8">
            <a:extLst>
              <a:ext uri="{FF2B5EF4-FFF2-40B4-BE49-F238E27FC236}">
                <a16:creationId xmlns:a16="http://schemas.microsoft.com/office/drawing/2014/main" id="{FD88E0C4-1351-49BF-8E26-D4FB9C19DA06}"/>
              </a:ext>
            </a:extLst>
          </p:cNvPr>
          <p:cNvSpPr txBox="1"/>
          <p:nvPr/>
        </p:nvSpPr>
        <p:spPr>
          <a:xfrm>
            <a:off x="5307157" y="2968283"/>
            <a:ext cx="2641089" cy="923330"/>
          </a:xfrm>
          <a:prstGeom prst="rect">
            <a:avLst/>
          </a:prstGeom>
          <a:noFill/>
        </p:spPr>
        <p:txBody>
          <a:bodyPr wrap="square" rtlCol="0">
            <a:spAutoFit/>
          </a:bodyPr>
          <a:lstStyle/>
          <a:p>
            <a:r>
              <a:rPr lang="en-US" dirty="0"/>
              <a:t>Initial data from Arduino Board with LED &amp; Potentiometer readings</a:t>
            </a:r>
          </a:p>
        </p:txBody>
      </p:sp>
      <p:pic>
        <p:nvPicPr>
          <p:cNvPr id="22" name="Picture 21" descr="A picture containing screenshot&#10;&#10;Description automatically generated">
            <a:extLst>
              <a:ext uri="{FF2B5EF4-FFF2-40B4-BE49-F238E27FC236}">
                <a16:creationId xmlns:a16="http://schemas.microsoft.com/office/drawing/2014/main" id="{56FB18DF-D545-4781-8C94-1FC26674B275}"/>
              </a:ext>
            </a:extLst>
          </p:cNvPr>
          <p:cNvPicPr>
            <a:picLocks noChangeAspect="1"/>
          </p:cNvPicPr>
          <p:nvPr/>
        </p:nvPicPr>
        <p:blipFill>
          <a:blip r:embed="rId4"/>
          <a:stretch>
            <a:fillRect/>
          </a:stretch>
        </p:blipFill>
        <p:spPr>
          <a:xfrm>
            <a:off x="5105438" y="4564910"/>
            <a:ext cx="2843735" cy="2281296"/>
          </a:xfrm>
          <a:prstGeom prst="rect">
            <a:avLst/>
          </a:prstGeom>
        </p:spPr>
      </p:pic>
      <p:cxnSp>
        <p:nvCxnSpPr>
          <p:cNvPr id="24" name="Connector: Elbow 23">
            <a:extLst>
              <a:ext uri="{FF2B5EF4-FFF2-40B4-BE49-F238E27FC236}">
                <a16:creationId xmlns:a16="http://schemas.microsoft.com/office/drawing/2014/main" id="{78C2A40A-92D4-49A6-AF7A-DA6AE23C5AC6}"/>
              </a:ext>
            </a:extLst>
          </p:cNvPr>
          <p:cNvCxnSpPr/>
          <p:nvPr/>
        </p:nvCxnSpPr>
        <p:spPr>
          <a:xfrm flipV="1">
            <a:off x="2567836" y="3331474"/>
            <a:ext cx="908827" cy="28854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6" name="Connector: Elbow 25">
            <a:extLst>
              <a:ext uri="{FF2B5EF4-FFF2-40B4-BE49-F238E27FC236}">
                <a16:creationId xmlns:a16="http://schemas.microsoft.com/office/drawing/2014/main" id="{100616E1-F21E-4099-AD49-ECC49B985B12}"/>
              </a:ext>
            </a:extLst>
          </p:cNvPr>
          <p:cNvCxnSpPr/>
          <p:nvPr/>
        </p:nvCxnSpPr>
        <p:spPr>
          <a:xfrm>
            <a:off x="7578239" y="3594970"/>
            <a:ext cx="370007" cy="296643"/>
          </a:xfrm>
          <a:prstGeom prst="bentConnector3">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Scroll: Horizontal 26">
            <a:extLst>
              <a:ext uri="{FF2B5EF4-FFF2-40B4-BE49-F238E27FC236}">
                <a16:creationId xmlns:a16="http://schemas.microsoft.com/office/drawing/2014/main" id="{65CE865C-BFD6-402B-B67E-B2C348563722}"/>
              </a:ext>
            </a:extLst>
          </p:cNvPr>
          <p:cNvSpPr/>
          <p:nvPr/>
        </p:nvSpPr>
        <p:spPr>
          <a:xfrm>
            <a:off x="1352811" y="4762808"/>
            <a:ext cx="3169085" cy="1650518"/>
          </a:xfrm>
          <a:prstGeom prst="horizontalScroll">
            <a:avLst/>
          </a:prstGeom>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Final reading from Arduino Board after adjusting the Potentiometer.</a:t>
            </a:r>
          </a:p>
        </p:txBody>
      </p:sp>
      <p:cxnSp>
        <p:nvCxnSpPr>
          <p:cNvPr id="31" name="Straight Arrow Connector 30">
            <a:extLst>
              <a:ext uri="{FF2B5EF4-FFF2-40B4-BE49-F238E27FC236}">
                <a16:creationId xmlns:a16="http://schemas.microsoft.com/office/drawing/2014/main" id="{0B2A9C1E-C502-4FB5-BFD5-969C89CD473F}"/>
              </a:ext>
            </a:extLst>
          </p:cNvPr>
          <p:cNvCxnSpPr/>
          <p:nvPr/>
        </p:nvCxnSpPr>
        <p:spPr>
          <a:xfrm>
            <a:off x="4108537" y="5298510"/>
            <a:ext cx="9969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6943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31F3-E6B0-42FC-838C-35B7177B7759}"/>
              </a:ext>
            </a:extLst>
          </p:cNvPr>
          <p:cNvSpPr>
            <a:spLocks noGrp="1"/>
          </p:cNvSpPr>
          <p:nvPr>
            <p:ph type="title"/>
          </p:nvPr>
        </p:nvSpPr>
        <p:spPr/>
        <p:txBody>
          <a:bodyPr>
            <a:normAutofit/>
          </a:bodyPr>
          <a:lstStyle/>
          <a:p>
            <a:pPr algn="ctr"/>
            <a:r>
              <a:rPr lang="en-US" dirty="0"/>
              <a:t>Module 6 Deliverable</a:t>
            </a:r>
            <a:br>
              <a:rPr lang="en-US" dirty="0"/>
            </a:br>
            <a:r>
              <a:rPr lang="en-US" sz="2700" cap="small" dirty="0"/>
              <a:t>Running the Arduino IDE from the Virtual Machine (VM)</a:t>
            </a:r>
            <a:br>
              <a:rPr lang="en-US" sz="2700" cap="small" dirty="0"/>
            </a:br>
            <a:endParaRPr lang="en-US" sz="2700" cap="small" dirty="0"/>
          </a:p>
        </p:txBody>
      </p:sp>
      <p:graphicFrame>
        <p:nvGraphicFramePr>
          <p:cNvPr id="7" name="Table 6">
            <a:extLst>
              <a:ext uri="{FF2B5EF4-FFF2-40B4-BE49-F238E27FC236}">
                <a16:creationId xmlns:a16="http://schemas.microsoft.com/office/drawing/2014/main" id="{6BCBA3D2-C061-4602-AD00-41DA87C3CE36}"/>
              </a:ext>
            </a:extLst>
          </p:cNvPr>
          <p:cNvGraphicFramePr>
            <a:graphicFrameLocks noGrp="1"/>
          </p:cNvGraphicFramePr>
          <p:nvPr>
            <p:extLst>
              <p:ext uri="{D42A27DB-BD31-4B8C-83A1-F6EECF244321}">
                <p14:modId xmlns:p14="http://schemas.microsoft.com/office/powerpoint/2010/main" val="1044190778"/>
              </p:ext>
            </p:extLst>
          </p:nvPr>
        </p:nvGraphicFramePr>
        <p:xfrm>
          <a:off x="1340642" y="3748616"/>
          <a:ext cx="8834670" cy="1752600"/>
        </p:xfrm>
        <a:graphic>
          <a:graphicData uri="http://schemas.openxmlformats.org/drawingml/2006/table">
            <a:tbl>
              <a:tblPr firstRow="1" bandRow="1">
                <a:tableStyleId>{5C22544A-7EE6-4342-B048-85BDC9FD1C3A}</a:tableStyleId>
              </a:tblPr>
              <a:tblGrid>
                <a:gridCol w="3169179">
                  <a:extLst>
                    <a:ext uri="{9D8B030D-6E8A-4147-A177-3AD203B41FA5}">
                      <a16:colId xmlns:a16="http://schemas.microsoft.com/office/drawing/2014/main" val="740131900"/>
                    </a:ext>
                  </a:extLst>
                </a:gridCol>
                <a:gridCol w="2496312">
                  <a:extLst>
                    <a:ext uri="{9D8B030D-6E8A-4147-A177-3AD203B41FA5}">
                      <a16:colId xmlns:a16="http://schemas.microsoft.com/office/drawing/2014/main" val="1383731608"/>
                    </a:ext>
                  </a:extLst>
                </a:gridCol>
                <a:gridCol w="3169179">
                  <a:extLst>
                    <a:ext uri="{9D8B030D-6E8A-4147-A177-3AD203B41FA5}">
                      <a16:colId xmlns:a16="http://schemas.microsoft.com/office/drawing/2014/main" val="44506870"/>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800186859"/>
                  </a:ext>
                </a:extLst>
              </a:tr>
              <a:tr h="370840">
                <a:tc>
                  <a:txBody>
                    <a:bodyPr/>
                    <a:lstStyle/>
                    <a:p>
                      <a:r>
                        <a:rPr lang="en-US" dirty="0"/>
                        <a:t>Running LED and Potentiometer from Virtual Machine</a:t>
                      </a:r>
                    </a:p>
                  </a:txBody>
                  <a:tcPr/>
                </a:tc>
                <a:tc>
                  <a:txBody>
                    <a:bodyPr/>
                    <a:lstStyle/>
                    <a:p>
                      <a:r>
                        <a:rPr lang="en-US" dirty="0"/>
                        <a:t>Picture or Video</a:t>
                      </a:r>
                    </a:p>
                  </a:txBody>
                  <a:tcPr/>
                </a:tc>
                <a:tc>
                  <a:txBody>
                    <a:bodyPr/>
                    <a:lstStyle/>
                    <a:p>
                      <a:r>
                        <a:rPr lang="en-US" dirty="0"/>
                        <a:t>30</a:t>
                      </a:r>
                    </a:p>
                  </a:txBody>
                  <a:tcPr/>
                </a:tc>
                <a:extLst>
                  <a:ext uri="{0D108BD9-81ED-4DB2-BD59-A6C34878D82A}">
                    <a16:rowId xmlns:a16="http://schemas.microsoft.com/office/drawing/2014/main" val="361781404"/>
                  </a:ext>
                </a:extLst>
              </a:tr>
              <a:tr h="370840">
                <a:tc>
                  <a:txBody>
                    <a:bodyPr/>
                    <a:lstStyle/>
                    <a:p>
                      <a:r>
                        <a:rPr lang="en-US" dirty="0"/>
                        <a:t>Data display</a:t>
                      </a:r>
                    </a:p>
                  </a:txBody>
                  <a:tcPr/>
                </a:tc>
                <a:tc>
                  <a:txBody>
                    <a:bodyPr/>
                    <a:lstStyle/>
                    <a:p>
                      <a:r>
                        <a:rPr lang="en-US" dirty="0"/>
                        <a:t>Picture</a:t>
                      </a:r>
                    </a:p>
                  </a:txBody>
                  <a:tcPr/>
                </a:tc>
                <a:tc>
                  <a:txBody>
                    <a:bodyPr/>
                    <a:lstStyle/>
                    <a:p>
                      <a:r>
                        <a:rPr lang="en-US" dirty="0"/>
                        <a:t>25</a:t>
                      </a:r>
                    </a:p>
                  </a:txBody>
                  <a:tcPr/>
                </a:tc>
                <a:extLst>
                  <a:ext uri="{0D108BD9-81ED-4DB2-BD59-A6C34878D82A}">
                    <a16:rowId xmlns:a16="http://schemas.microsoft.com/office/drawing/2014/main" val="1828362489"/>
                  </a:ext>
                </a:extLst>
              </a:tr>
              <a:tr h="370840">
                <a:tc>
                  <a:txBody>
                    <a:bodyPr/>
                    <a:lstStyle/>
                    <a:p>
                      <a:r>
                        <a:rPr lang="en-US" dirty="0"/>
                        <a:t>Set permissions on serial Port</a:t>
                      </a:r>
                    </a:p>
                  </a:txBody>
                  <a:tcPr/>
                </a:tc>
                <a:tc>
                  <a:txBody>
                    <a:bodyPr/>
                    <a:lstStyle/>
                    <a:p>
                      <a:r>
                        <a:rPr lang="en-US" dirty="0"/>
                        <a:t>Explanation of command</a:t>
                      </a:r>
                    </a:p>
                  </a:txBody>
                  <a:tcPr/>
                </a:tc>
                <a:tc>
                  <a:txBody>
                    <a:bodyPr/>
                    <a:lstStyle/>
                    <a:p>
                      <a:r>
                        <a:rPr lang="en-US" dirty="0"/>
                        <a:t>5</a:t>
                      </a:r>
                    </a:p>
                  </a:txBody>
                  <a:tcPr/>
                </a:tc>
                <a:extLst>
                  <a:ext uri="{0D108BD9-81ED-4DB2-BD59-A6C34878D82A}">
                    <a16:rowId xmlns:a16="http://schemas.microsoft.com/office/drawing/2014/main" val="1171592166"/>
                  </a:ext>
                </a:extLst>
              </a:tr>
            </a:tbl>
          </a:graphicData>
        </a:graphic>
      </p:graphicFrame>
      <p:sp>
        <p:nvSpPr>
          <p:cNvPr id="8" name="TextBox 7">
            <a:extLst>
              <a:ext uri="{FF2B5EF4-FFF2-40B4-BE49-F238E27FC236}">
                <a16:creationId xmlns:a16="http://schemas.microsoft.com/office/drawing/2014/main" id="{98D13FBC-DAA4-4E3E-AE46-887F76280946}"/>
              </a:ext>
            </a:extLst>
          </p:cNvPr>
          <p:cNvSpPr txBox="1"/>
          <p:nvPr/>
        </p:nvSpPr>
        <p:spPr>
          <a:xfrm>
            <a:off x="1340642" y="2214966"/>
            <a:ext cx="6638028" cy="707886"/>
          </a:xfrm>
          <a:prstGeom prst="rect">
            <a:avLst/>
          </a:prstGeom>
          <a:solidFill>
            <a:schemeClr val="tx2">
              <a:lumMod val="60000"/>
              <a:lumOff val="40000"/>
            </a:schemeClr>
          </a:solidFill>
          <a:ln>
            <a:solidFill>
              <a:schemeClr val="bg2">
                <a:lumMod val="60000"/>
                <a:lumOff val="40000"/>
              </a:schemeClr>
            </a:solidFill>
          </a:ln>
          <a:scene3d>
            <a:camera prst="orthographicFront"/>
            <a:lightRig rig="threePt" dir="t"/>
          </a:scene3d>
          <a:sp3d>
            <a:bevelT w="114300" prst="artDeco"/>
          </a:sp3d>
        </p:spPr>
        <p:txBody>
          <a:bodyPr wrap="square" rtlCol="0">
            <a:spAutoFit/>
          </a:bodyPr>
          <a:lstStyle/>
          <a:p>
            <a:pPr algn="ctr"/>
            <a:r>
              <a:rPr lang="en-US" sz="4000" dirty="0">
                <a:solidFill>
                  <a:schemeClr val="bg2">
                    <a:lumMod val="75000"/>
                  </a:schemeClr>
                </a:solidFill>
                <a:effectLst>
                  <a:outerShdw blurRad="60007" dist="310007" dir="7680000" sy="30000" kx="1300200" algn="ctr" rotWithShape="0">
                    <a:prstClr val="black">
                      <a:alpha val="32000"/>
                    </a:prstClr>
                  </a:outerShdw>
                </a:effectLst>
              </a:rPr>
              <a:t>Rubric</a:t>
            </a:r>
            <a:endParaRPr lang="en-US" dirty="0">
              <a:solidFill>
                <a:schemeClr val="bg2">
                  <a:lumMod val="75000"/>
                </a:schemeClr>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9279107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B495-BE69-4882-B439-34A95F198F7A}"/>
              </a:ext>
            </a:extLst>
          </p:cNvPr>
          <p:cNvSpPr>
            <a:spLocks noGrp="1"/>
          </p:cNvSpPr>
          <p:nvPr>
            <p:ph type="title"/>
          </p:nvPr>
        </p:nvSpPr>
        <p:spPr>
          <a:xfrm>
            <a:off x="1141413" y="618518"/>
            <a:ext cx="9905998" cy="1239148"/>
          </a:xfrm>
        </p:spPr>
        <p:txBody>
          <a:bodyPr/>
          <a:lstStyle/>
          <a:p>
            <a:r>
              <a:rPr lang="en-US" dirty="0"/>
              <a:t>Assembled Hardware</a:t>
            </a:r>
          </a:p>
        </p:txBody>
      </p:sp>
      <p:sp>
        <p:nvSpPr>
          <p:cNvPr id="3" name="Content Placeholder 2">
            <a:extLst>
              <a:ext uri="{FF2B5EF4-FFF2-40B4-BE49-F238E27FC236}">
                <a16:creationId xmlns:a16="http://schemas.microsoft.com/office/drawing/2014/main" id="{FC4430FA-11DF-460F-A76F-CA972E220E83}"/>
              </a:ext>
            </a:extLst>
          </p:cNvPr>
          <p:cNvSpPr>
            <a:spLocks noGrp="1"/>
          </p:cNvSpPr>
          <p:nvPr>
            <p:ph idx="1"/>
          </p:nvPr>
        </p:nvSpPr>
        <p:spPr>
          <a:xfrm>
            <a:off x="2694191" y="2091898"/>
            <a:ext cx="6497935" cy="2452439"/>
          </a:xfrm>
        </p:spPr>
        <p:txBody>
          <a:bodyPr>
            <a:normAutofit/>
          </a:bodyPr>
          <a:lstStyle/>
          <a:p>
            <a:pPr marL="0" indent="0">
              <a:buNone/>
            </a:pPr>
            <a:r>
              <a:rPr lang="en-US" dirty="0"/>
              <a:t>(Photo on left) Parts needed to build the Arduino IDE breadboard (center photo ) assembled, (photo on left) shows Arduino IDE with light (turned-on) and potentiometer. </a:t>
            </a:r>
          </a:p>
        </p:txBody>
      </p:sp>
      <p:pic>
        <p:nvPicPr>
          <p:cNvPr id="6" name="Picture 5">
            <a:extLst>
              <a:ext uri="{FF2B5EF4-FFF2-40B4-BE49-F238E27FC236}">
                <a16:creationId xmlns:a16="http://schemas.microsoft.com/office/drawing/2014/main" id="{B8A0C006-F762-42A6-BE22-162C051E6275}"/>
              </a:ext>
            </a:extLst>
          </p:cNvPr>
          <p:cNvPicPr>
            <a:picLocks noChangeAspect="1"/>
          </p:cNvPicPr>
          <p:nvPr/>
        </p:nvPicPr>
        <p:blipFill>
          <a:blip r:embed="rId2"/>
          <a:stretch>
            <a:fillRect/>
          </a:stretch>
        </p:blipFill>
        <p:spPr>
          <a:xfrm>
            <a:off x="4874149" y="3853699"/>
            <a:ext cx="1996651" cy="2663825"/>
          </a:xfrm>
          <a:prstGeom prst="rect">
            <a:avLst/>
          </a:prstGeom>
        </p:spPr>
      </p:pic>
      <p:pic>
        <p:nvPicPr>
          <p:cNvPr id="8" name="Picture 7" descr="A picture containing floor, indoor, table&#10;&#10;Description automatically generated">
            <a:extLst>
              <a:ext uri="{FF2B5EF4-FFF2-40B4-BE49-F238E27FC236}">
                <a16:creationId xmlns:a16="http://schemas.microsoft.com/office/drawing/2014/main" id="{C47B14FB-8ACF-4394-BD31-C4E33C1775C3}"/>
              </a:ext>
            </a:extLst>
          </p:cNvPr>
          <p:cNvPicPr>
            <a:picLocks noChangeAspect="1"/>
          </p:cNvPicPr>
          <p:nvPr/>
        </p:nvPicPr>
        <p:blipFill>
          <a:blip r:embed="rId3"/>
          <a:stretch>
            <a:fillRect/>
          </a:stretch>
        </p:blipFill>
        <p:spPr>
          <a:xfrm>
            <a:off x="440657" y="2085665"/>
            <a:ext cx="2253534" cy="2675248"/>
          </a:xfrm>
          <a:prstGeom prst="rect">
            <a:avLst/>
          </a:prstGeom>
        </p:spPr>
      </p:pic>
      <p:pic>
        <p:nvPicPr>
          <p:cNvPr id="10" name="Picture 9" descr="A close up of a device&#10;&#10;Description automatically generated">
            <a:extLst>
              <a:ext uri="{FF2B5EF4-FFF2-40B4-BE49-F238E27FC236}">
                <a16:creationId xmlns:a16="http://schemas.microsoft.com/office/drawing/2014/main" id="{89EFE22B-0D15-46A1-ACCE-9EAF25FC493B}"/>
              </a:ext>
            </a:extLst>
          </p:cNvPr>
          <p:cNvPicPr>
            <a:picLocks noChangeAspect="1"/>
          </p:cNvPicPr>
          <p:nvPr/>
        </p:nvPicPr>
        <p:blipFill>
          <a:blip r:embed="rId4"/>
          <a:stretch>
            <a:fillRect/>
          </a:stretch>
        </p:blipFill>
        <p:spPr>
          <a:xfrm>
            <a:off x="9192127" y="2097088"/>
            <a:ext cx="2253534" cy="2675248"/>
          </a:xfrm>
          <a:prstGeom prst="rect">
            <a:avLst/>
          </a:prstGeom>
        </p:spPr>
      </p:pic>
    </p:spTree>
    <p:extLst>
      <p:ext uri="{BB962C8B-B14F-4D97-AF65-F5344CB8AC3E}">
        <p14:creationId xmlns:p14="http://schemas.microsoft.com/office/powerpoint/2010/main" val="4000287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2B385-9407-402D-BB59-0073CAF40AC3}"/>
              </a:ext>
            </a:extLst>
          </p:cNvPr>
          <p:cNvSpPr>
            <a:spLocks noGrp="1"/>
          </p:cNvSpPr>
          <p:nvPr>
            <p:ph type="title"/>
          </p:nvPr>
        </p:nvSpPr>
        <p:spPr>
          <a:xfrm>
            <a:off x="838200" y="365125"/>
            <a:ext cx="10515600" cy="1325563"/>
          </a:xfrm>
        </p:spPr>
        <p:txBody>
          <a:bodyPr>
            <a:normAutofit/>
          </a:bodyPr>
          <a:lstStyle/>
          <a:p>
            <a:pPr algn="ctr"/>
            <a:r>
              <a:rPr lang="en-US" sz="3400" dirty="0">
                <a:latin typeface="Times New Roman" panose="02020603050405020304" pitchFamily="18" charset="0"/>
                <a:cs typeface="Times New Roman" panose="02020603050405020304" pitchFamily="18" charset="0"/>
              </a:rPr>
              <a:t>R</a:t>
            </a:r>
            <a:r>
              <a:rPr lang="en-US" sz="3400" cap="small" dirty="0">
                <a:latin typeface="Times New Roman" panose="02020603050405020304" pitchFamily="18" charset="0"/>
                <a:cs typeface="Times New Roman" panose="02020603050405020304" pitchFamily="18" charset="0"/>
              </a:rPr>
              <a:t>unning</a:t>
            </a:r>
            <a:r>
              <a:rPr lang="en-US" sz="3400" dirty="0">
                <a:latin typeface="Times New Roman" panose="02020603050405020304" pitchFamily="18" charset="0"/>
                <a:cs typeface="Times New Roman" panose="02020603050405020304" pitchFamily="18" charset="0"/>
              </a:rPr>
              <a:t> </a:t>
            </a:r>
            <a:r>
              <a:rPr lang="en-US" sz="3400" cap="small" dirty="0">
                <a:latin typeface="Times New Roman" panose="02020603050405020304" pitchFamily="18" charset="0"/>
                <a:cs typeface="Times New Roman" panose="02020603050405020304" pitchFamily="18" charset="0"/>
              </a:rPr>
              <a:t>The</a:t>
            </a:r>
            <a:r>
              <a:rPr lang="en-US" sz="3400" dirty="0">
                <a:latin typeface="Times New Roman" panose="02020603050405020304" pitchFamily="18" charset="0"/>
                <a:cs typeface="Times New Roman" panose="02020603050405020304" pitchFamily="18" charset="0"/>
              </a:rPr>
              <a:t> A</a:t>
            </a:r>
            <a:r>
              <a:rPr lang="en-US" sz="3400" cap="small" dirty="0">
                <a:latin typeface="Times New Roman" panose="02020603050405020304" pitchFamily="18" charset="0"/>
                <a:cs typeface="Times New Roman" panose="02020603050405020304" pitchFamily="18" charset="0"/>
              </a:rPr>
              <a:t>rduino</a:t>
            </a:r>
            <a:r>
              <a:rPr lang="en-US" sz="3400" dirty="0">
                <a:latin typeface="Times New Roman" panose="02020603050405020304" pitchFamily="18" charset="0"/>
                <a:cs typeface="Times New Roman" panose="02020603050405020304" pitchFamily="18" charset="0"/>
              </a:rPr>
              <a:t> v</a:t>
            </a:r>
            <a:r>
              <a:rPr lang="en-US" sz="3400" cap="small" dirty="0">
                <a:latin typeface="Times New Roman" panose="02020603050405020304" pitchFamily="18" charset="0"/>
                <a:cs typeface="Times New Roman" panose="02020603050405020304" pitchFamily="18" charset="0"/>
              </a:rPr>
              <a:t>ia</a:t>
            </a:r>
            <a:r>
              <a:rPr lang="en-US" sz="3400" dirty="0">
                <a:latin typeface="Times New Roman" panose="02020603050405020304" pitchFamily="18" charset="0"/>
                <a:cs typeface="Times New Roman" panose="02020603050405020304" pitchFamily="18" charset="0"/>
              </a:rPr>
              <a:t> V</a:t>
            </a:r>
            <a:r>
              <a:rPr lang="en-US" sz="3400" cap="small" dirty="0">
                <a:latin typeface="Times New Roman" panose="02020603050405020304" pitchFamily="18" charset="0"/>
                <a:cs typeface="Times New Roman" panose="02020603050405020304" pitchFamily="18" charset="0"/>
              </a:rPr>
              <a:t>irtual</a:t>
            </a:r>
            <a:r>
              <a:rPr lang="en-US" sz="3400" dirty="0">
                <a:latin typeface="Times New Roman" panose="02020603050405020304" pitchFamily="18" charset="0"/>
                <a:cs typeface="Times New Roman" panose="02020603050405020304" pitchFamily="18" charset="0"/>
              </a:rPr>
              <a:t> M</a:t>
            </a:r>
            <a:r>
              <a:rPr lang="en-US" sz="3400" cap="small" dirty="0">
                <a:latin typeface="Times New Roman" panose="02020603050405020304" pitchFamily="18" charset="0"/>
                <a:cs typeface="Times New Roman" panose="02020603050405020304" pitchFamily="18" charset="0"/>
              </a:rPr>
              <a:t>achine</a:t>
            </a:r>
            <a:r>
              <a:rPr lang="en-US" sz="3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(VM)</a:t>
            </a:r>
          </a:p>
        </p:txBody>
      </p:sp>
      <p:sp>
        <p:nvSpPr>
          <p:cNvPr id="5" name="Content Placeholder 2">
            <a:extLst>
              <a:ext uri="{FF2B5EF4-FFF2-40B4-BE49-F238E27FC236}">
                <a16:creationId xmlns:a16="http://schemas.microsoft.com/office/drawing/2014/main" id="{7CD4C1AD-3FEC-499E-BA4C-431B3DA9997D}"/>
              </a:ext>
            </a:extLst>
          </p:cNvPr>
          <p:cNvSpPr>
            <a:spLocks noGrp="1"/>
          </p:cNvSpPr>
          <p:nvPr>
            <p:ph idx="1"/>
          </p:nvPr>
        </p:nvSpPr>
        <p:spPr>
          <a:xfrm>
            <a:off x="1255643" y="2602936"/>
            <a:ext cx="2739887" cy="3720410"/>
          </a:xfrm>
        </p:spPr>
        <p:txBody>
          <a:bodyPr/>
          <a:lstStyle/>
          <a:p>
            <a:pPr marL="0" indent="0">
              <a:buNone/>
            </a:pPr>
            <a:r>
              <a:rPr lang="en-US" dirty="0"/>
              <a:t>These pictures show the Arduino board assembled, connected to the VM via a laptop &amp; (pic 2) shows that the LED light is on.</a:t>
            </a:r>
          </a:p>
        </p:txBody>
      </p:sp>
      <p:pic>
        <p:nvPicPr>
          <p:cNvPr id="6" name="Picture 5" descr="A close up of a device&#10;&#10;Description automatically generated">
            <a:extLst>
              <a:ext uri="{FF2B5EF4-FFF2-40B4-BE49-F238E27FC236}">
                <a16:creationId xmlns:a16="http://schemas.microsoft.com/office/drawing/2014/main" id="{DFB51DB7-30A8-43EE-82E3-33CF28741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181" y="2087216"/>
            <a:ext cx="3391119" cy="4542183"/>
          </a:xfrm>
          <a:prstGeom prst="rect">
            <a:avLst/>
          </a:prstGeom>
        </p:spPr>
      </p:pic>
    </p:spTree>
    <p:extLst>
      <p:ext uri="{BB962C8B-B14F-4D97-AF65-F5344CB8AC3E}">
        <p14:creationId xmlns:p14="http://schemas.microsoft.com/office/powerpoint/2010/main" val="208881075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F0F157-D408-44F1-B631-F6D01C8A5247}"/>
              </a:ext>
            </a:extLst>
          </p:cNvPr>
          <p:cNvSpPr>
            <a:spLocks noGrp="1"/>
          </p:cNvSpPr>
          <p:nvPr>
            <p:ph type="title"/>
          </p:nvPr>
        </p:nvSpPr>
        <p:spPr>
          <a:xfrm>
            <a:off x="839788" y="457200"/>
            <a:ext cx="10515600" cy="894522"/>
          </a:xfrm>
        </p:spPr>
        <p:txBody>
          <a:bodyPr>
            <a:normAutofit/>
          </a:bodyPr>
          <a:lstStyle/>
          <a:p>
            <a:pPr algn="ctr"/>
            <a:r>
              <a:rPr lang="en-US" sz="4000" dirty="0">
                <a:latin typeface="Times New Roman" panose="02020603050405020304" pitchFamily="18" charset="0"/>
                <a:cs typeface="Times New Roman" panose="02020603050405020304" pitchFamily="18" charset="0"/>
              </a:rPr>
              <a:t>S</a:t>
            </a:r>
            <a:r>
              <a:rPr lang="en-US" sz="4000" cap="small" dirty="0">
                <a:latin typeface="Times New Roman" panose="02020603050405020304" pitchFamily="18" charset="0"/>
                <a:cs typeface="Times New Roman" panose="02020603050405020304" pitchFamily="18" charset="0"/>
              </a:rPr>
              <a:t>erial</a:t>
            </a:r>
            <a:r>
              <a:rPr lang="en-US" sz="4000" dirty="0">
                <a:latin typeface="Times New Roman" panose="02020603050405020304" pitchFamily="18" charset="0"/>
                <a:cs typeface="Times New Roman" panose="02020603050405020304" pitchFamily="18" charset="0"/>
              </a:rPr>
              <a:t> M</a:t>
            </a:r>
            <a:r>
              <a:rPr lang="en-US" sz="4000" cap="small" dirty="0">
                <a:latin typeface="Times New Roman" panose="02020603050405020304" pitchFamily="18" charset="0"/>
                <a:cs typeface="Times New Roman" panose="02020603050405020304" pitchFamily="18" charset="0"/>
              </a:rPr>
              <a:t>onitor</a:t>
            </a:r>
          </a:p>
        </p:txBody>
      </p:sp>
      <p:sp>
        <p:nvSpPr>
          <p:cNvPr id="5" name="Text Placeholder 6">
            <a:extLst>
              <a:ext uri="{FF2B5EF4-FFF2-40B4-BE49-F238E27FC236}">
                <a16:creationId xmlns:a16="http://schemas.microsoft.com/office/drawing/2014/main" id="{24F10CC4-A0C0-486F-BDD8-1E70FA03B059}"/>
              </a:ext>
            </a:extLst>
          </p:cNvPr>
          <p:cNvSpPr txBox="1">
            <a:spLocks/>
          </p:cNvSpPr>
          <p:nvPr/>
        </p:nvSpPr>
        <p:spPr>
          <a:xfrm>
            <a:off x="5110975" y="2135463"/>
            <a:ext cx="2698542" cy="1918252"/>
          </a:xfrm>
          <a:prstGeom prst="rect">
            <a:avLst/>
          </a:prstGeom>
        </p:spPr>
        <p:txBody>
          <a:bodyPr>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2000" dirty="0">
                <a:latin typeface="Times New Roman" panose="02020603050405020304" pitchFamily="18" charset="0"/>
                <a:cs typeface="Times New Roman" panose="02020603050405020304" pitchFamily="18" charset="0"/>
              </a:rPr>
              <a:t>These photos demonstrate the potentiometer values before and after adjust of the tool values on the Serial Monitor </a:t>
            </a:r>
          </a:p>
          <a:p>
            <a:endParaRPr lang="en-US" dirty="0"/>
          </a:p>
          <a:p>
            <a:endParaRPr lang="en-US" dirty="0"/>
          </a:p>
          <a:p>
            <a:endParaRPr lang="en-US" dirty="0"/>
          </a:p>
        </p:txBody>
      </p:sp>
      <p:pic>
        <p:nvPicPr>
          <p:cNvPr id="6" name="Picture Placeholder 3" descr="A picture containing screenshot&#10;&#10;Description automatically generated">
            <a:extLst>
              <a:ext uri="{FF2B5EF4-FFF2-40B4-BE49-F238E27FC236}">
                <a16:creationId xmlns:a16="http://schemas.microsoft.com/office/drawing/2014/main" id="{0C00C0E3-3953-41F5-ACD9-4F5BA3D9B465}"/>
              </a:ext>
            </a:extLst>
          </p:cNvPr>
          <p:cNvPicPr>
            <a:picLocks noChangeAspect="1"/>
          </p:cNvPicPr>
          <p:nvPr/>
        </p:nvPicPr>
        <p:blipFill>
          <a:blip r:embed="rId2">
            <a:extLst>
              <a:ext uri="{28A0092B-C50C-407E-A947-70E740481C1C}">
                <a14:useLocalDpi xmlns:a14="http://schemas.microsoft.com/office/drawing/2010/main" val="0"/>
              </a:ext>
            </a:extLst>
          </a:blip>
          <a:srcRect t="1913" b="1913"/>
          <a:stretch>
            <a:fillRect/>
          </a:stretch>
        </p:blipFill>
        <p:spPr>
          <a:xfrm>
            <a:off x="755688" y="1417637"/>
            <a:ext cx="4196461" cy="2567135"/>
          </a:xfrm>
          <a:prstGeom prst="rect">
            <a:avLst/>
          </a:prstGeom>
        </p:spPr>
      </p:pic>
      <p:pic>
        <p:nvPicPr>
          <p:cNvPr id="7" name="Picture 6" descr="A picture containing screenshot&#10;&#10;Description automatically generated">
            <a:extLst>
              <a:ext uri="{FF2B5EF4-FFF2-40B4-BE49-F238E27FC236}">
                <a16:creationId xmlns:a16="http://schemas.microsoft.com/office/drawing/2014/main" id="{4D4EEA99-73BA-4A18-B602-24A283D51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343" y="3251200"/>
            <a:ext cx="3849179" cy="3087881"/>
          </a:xfrm>
          <a:prstGeom prst="rect">
            <a:avLst/>
          </a:prstGeom>
        </p:spPr>
      </p:pic>
    </p:spTree>
    <p:extLst>
      <p:ext uri="{BB962C8B-B14F-4D97-AF65-F5344CB8AC3E}">
        <p14:creationId xmlns:p14="http://schemas.microsoft.com/office/powerpoint/2010/main" val="31357344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D2EA-867A-41FE-9EA3-8A3F0C7679BA}"/>
              </a:ext>
            </a:extLst>
          </p:cNvPr>
          <p:cNvSpPr>
            <a:spLocks noGrp="1"/>
          </p:cNvSpPr>
          <p:nvPr>
            <p:ph type="title"/>
          </p:nvPr>
        </p:nvSpPr>
        <p:spPr/>
        <p:txBody>
          <a:bodyPr/>
          <a:lstStyle/>
          <a:p>
            <a:pPr algn="ctr"/>
            <a:r>
              <a:rPr lang="en-US" cap="small" dirty="0"/>
              <a:t>Challenges, Experience </a:t>
            </a:r>
            <a:br>
              <a:rPr lang="en-US" cap="small" dirty="0"/>
            </a:br>
            <a:r>
              <a:rPr lang="en-US" cap="small" dirty="0"/>
              <a:t>&amp; Skills Obtained</a:t>
            </a:r>
          </a:p>
        </p:txBody>
      </p:sp>
      <p:sp>
        <p:nvSpPr>
          <p:cNvPr id="3" name="Content Placeholder 2">
            <a:extLst>
              <a:ext uri="{FF2B5EF4-FFF2-40B4-BE49-F238E27FC236}">
                <a16:creationId xmlns:a16="http://schemas.microsoft.com/office/drawing/2014/main" id="{28F7247E-A469-49C9-BF1E-AB70799E8849}"/>
              </a:ext>
            </a:extLst>
          </p:cNvPr>
          <p:cNvSpPr>
            <a:spLocks noGrp="1"/>
          </p:cNvSpPr>
          <p:nvPr>
            <p:ph idx="1"/>
          </p:nvPr>
        </p:nvSpPr>
        <p:spPr>
          <a:xfrm>
            <a:off x="1141412" y="2304789"/>
            <a:ext cx="9905999" cy="3486412"/>
          </a:xfrm>
        </p:spPr>
        <p:txBody>
          <a:bodyPr>
            <a:normAutofit fontScale="92500"/>
          </a:bodyPr>
          <a:lstStyle/>
          <a:p>
            <a:pPr marL="0" indent="0">
              <a:buNone/>
            </a:pPr>
            <a:r>
              <a:rPr lang="en-US" dirty="0"/>
              <a:t>Understanding the basic components of a computer: CPU, Monitor, Printer, Mouse, etc. and being able to run basic maintenance tasks such as: having a reliable power source, cleaning system equipment regularly to prevent overheating and have software to protect against viruses and unauthorized use. My one challenges was understanding the terminology and how much more is involved in set up, maintenance, and updating a networking system. However the biggest challenge was understanding the differences in Operating Systems, and how from a Network Administration point Linux is often viewed being superior to Windows. </a:t>
            </a:r>
          </a:p>
        </p:txBody>
      </p:sp>
    </p:spTree>
    <p:extLst>
      <p:ext uri="{BB962C8B-B14F-4D97-AF65-F5344CB8AC3E}">
        <p14:creationId xmlns:p14="http://schemas.microsoft.com/office/powerpoint/2010/main" val="9215443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D2EA-867A-41FE-9EA3-8A3F0C7679BA}"/>
              </a:ext>
            </a:extLst>
          </p:cNvPr>
          <p:cNvSpPr>
            <a:spLocks noGrp="1"/>
          </p:cNvSpPr>
          <p:nvPr>
            <p:ph type="title"/>
          </p:nvPr>
        </p:nvSpPr>
        <p:spPr/>
        <p:txBody>
          <a:bodyPr/>
          <a:lstStyle/>
          <a:p>
            <a:pPr algn="ctr"/>
            <a:r>
              <a:rPr lang="en-US" cap="small" dirty="0"/>
              <a:t>Challenges, Experience </a:t>
            </a:r>
            <a:br>
              <a:rPr lang="en-US" cap="small" dirty="0"/>
            </a:br>
            <a:r>
              <a:rPr lang="en-US" cap="small" dirty="0"/>
              <a:t>&amp; Skills Obtained </a:t>
            </a:r>
            <a:r>
              <a:rPr lang="en-US" sz="2000" cap="small" dirty="0"/>
              <a:t>(cont.)</a:t>
            </a:r>
            <a:endParaRPr lang="en-US" cap="small" dirty="0"/>
          </a:p>
        </p:txBody>
      </p:sp>
      <p:sp>
        <p:nvSpPr>
          <p:cNvPr id="3" name="Content Placeholder 2">
            <a:extLst>
              <a:ext uri="{FF2B5EF4-FFF2-40B4-BE49-F238E27FC236}">
                <a16:creationId xmlns:a16="http://schemas.microsoft.com/office/drawing/2014/main" id="{28F7247E-A469-49C9-BF1E-AB70799E8849}"/>
              </a:ext>
            </a:extLst>
          </p:cNvPr>
          <p:cNvSpPr>
            <a:spLocks noGrp="1"/>
          </p:cNvSpPr>
          <p:nvPr>
            <p:ph idx="1"/>
          </p:nvPr>
        </p:nvSpPr>
        <p:spPr/>
        <p:txBody>
          <a:bodyPr>
            <a:normAutofit/>
          </a:bodyPr>
          <a:lstStyle/>
          <a:p>
            <a:pPr marL="0" indent="0">
              <a:buNone/>
            </a:pPr>
            <a:r>
              <a:rPr lang="en-US" dirty="0"/>
              <a:t>Linux offers extensive customization to the system administrator, because it is an open source operating system free to the public, whereas Windows limits the access to administrator only if he/she is authorize and for the number of licenses that were purchased. After taking this class I know have a basic understanding of how to make sure that networking system is not only stable with a reliable power source, but that it is protected through its security settings so that hackers, viruses, and/or malware intrusions are prevented. </a:t>
            </a:r>
          </a:p>
          <a:p>
            <a:pPr marL="0" indent="0">
              <a:buNone/>
            </a:pPr>
            <a:endParaRPr lang="en-US" dirty="0"/>
          </a:p>
        </p:txBody>
      </p:sp>
    </p:spTree>
    <p:extLst>
      <p:ext uri="{BB962C8B-B14F-4D97-AF65-F5344CB8AC3E}">
        <p14:creationId xmlns:p14="http://schemas.microsoft.com/office/powerpoint/2010/main" val="13464200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D2EA-867A-41FE-9EA3-8A3F0C7679BA}"/>
              </a:ext>
            </a:extLst>
          </p:cNvPr>
          <p:cNvSpPr>
            <a:spLocks noGrp="1"/>
          </p:cNvSpPr>
          <p:nvPr>
            <p:ph type="title"/>
          </p:nvPr>
        </p:nvSpPr>
        <p:spPr>
          <a:xfrm>
            <a:off x="661182" y="618518"/>
            <a:ext cx="11029070" cy="1013334"/>
          </a:xfrm>
        </p:spPr>
        <p:txBody>
          <a:bodyPr/>
          <a:lstStyle/>
          <a:p>
            <a:pPr algn="ctr"/>
            <a:r>
              <a:rPr lang="en-US" cap="small" dirty="0"/>
              <a:t>Challenges, Experience &amp; Skills Obtained </a:t>
            </a:r>
            <a:r>
              <a:rPr lang="en-US" sz="2000" cap="small" dirty="0"/>
              <a:t>(cont.)</a:t>
            </a:r>
            <a:endParaRPr lang="en-US" cap="small" dirty="0"/>
          </a:p>
        </p:txBody>
      </p:sp>
      <p:sp>
        <p:nvSpPr>
          <p:cNvPr id="3" name="Content Placeholder 2">
            <a:extLst>
              <a:ext uri="{FF2B5EF4-FFF2-40B4-BE49-F238E27FC236}">
                <a16:creationId xmlns:a16="http://schemas.microsoft.com/office/drawing/2014/main" id="{28F7247E-A469-49C9-BF1E-AB70799E8849}"/>
              </a:ext>
            </a:extLst>
          </p:cNvPr>
          <p:cNvSpPr>
            <a:spLocks noGrp="1"/>
          </p:cNvSpPr>
          <p:nvPr>
            <p:ph idx="1"/>
          </p:nvPr>
        </p:nvSpPr>
        <p:spPr>
          <a:xfrm>
            <a:off x="4051495" y="1631852"/>
            <a:ext cx="4768948" cy="4825219"/>
          </a:xfrm>
        </p:spPr>
        <p:txBody>
          <a:bodyPr>
            <a:normAutofit lnSpcReduction="10000"/>
          </a:bodyPr>
          <a:lstStyle/>
          <a:p>
            <a:pPr marL="0" indent="0">
              <a:buNone/>
            </a:pPr>
            <a:r>
              <a:rPr lang="en-US" dirty="0"/>
              <a:t>The knowledge I have gained during this course will enable me to gain employment in an entry level position as a technician and/administrator assistant. The biggest challenge I see is to stay knowledgeable about upcoming technology and the vast new products as new technology and software become available, while achieving personal educational and career goals.</a:t>
            </a:r>
          </a:p>
        </p:txBody>
      </p:sp>
      <p:pic>
        <p:nvPicPr>
          <p:cNvPr id="14" name="Picture 13" descr="A person sitting at a desk&#10;&#10;Description automatically generated">
            <a:extLst>
              <a:ext uri="{FF2B5EF4-FFF2-40B4-BE49-F238E27FC236}">
                <a16:creationId xmlns:a16="http://schemas.microsoft.com/office/drawing/2014/main" id="{9730E1E5-4E04-4126-B39F-474813C6D1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15399" y="3575244"/>
            <a:ext cx="2629048" cy="2232604"/>
          </a:xfrm>
          <a:prstGeom prst="rect">
            <a:avLst/>
          </a:prstGeom>
          <a:noFill/>
        </p:spPr>
      </p:pic>
      <p:sp>
        <p:nvSpPr>
          <p:cNvPr id="15" name="TextBox 14">
            <a:extLst>
              <a:ext uri="{FF2B5EF4-FFF2-40B4-BE49-F238E27FC236}">
                <a16:creationId xmlns:a16="http://schemas.microsoft.com/office/drawing/2014/main" id="{C0B83B78-5778-468B-8242-950DABE11623}"/>
              </a:ext>
            </a:extLst>
          </p:cNvPr>
          <p:cNvSpPr txBox="1"/>
          <p:nvPr/>
        </p:nvSpPr>
        <p:spPr>
          <a:xfrm>
            <a:off x="9023985" y="5870150"/>
            <a:ext cx="2520462" cy="369332"/>
          </a:xfrm>
          <a:prstGeom prst="rect">
            <a:avLst/>
          </a:prstGeom>
          <a:noFill/>
        </p:spPr>
        <p:txBody>
          <a:bodyPr wrap="square" rtlCol="0">
            <a:spAutoFit/>
          </a:bodyPr>
          <a:lstStyle/>
          <a:p>
            <a:r>
              <a:rPr lang="en-US" sz="900">
                <a:hlinkClick r:id="rId3" tooltip="https://bizmanualz.com/network-and-computer-systems-administrator-job-description"/>
              </a:rPr>
              <a:t>This Photo</a:t>
            </a:r>
            <a:r>
              <a:rPr lang="en-US" sz="900"/>
              <a:t> by Unknown Author is licensed under </a:t>
            </a:r>
            <a:r>
              <a:rPr lang="en-US" sz="900">
                <a:hlinkClick r:id="rId4" tooltip="https://creativecommons.org/licenses/by-nd/3.0/"/>
              </a:rPr>
              <a:t>CC BY-ND</a:t>
            </a:r>
            <a:endParaRPr lang="en-US" sz="900"/>
          </a:p>
        </p:txBody>
      </p:sp>
      <p:pic>
        <p:nvPicPr>
          <p:cNvPr id="20" name="Picture 19">
            <a:extLst>
              <a:ext uri="{FF2B5EF4-FFF2-40B4-BE49-F238E27FC236}">
                <a16:creationId xmlns:a16="http://schemas.microsoft.com/office/drawing/2014/main" id="{22AC4C1D-6607-45D5-A4BA-90721EBE175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55878" y="1625836"/>
            <a:ext cx="2165427" cy="1747911"/>
          </a:xfrm>
          <a:prstGeom prst="rect">
            <a:avLst/>
          </a:prstGeom>
        </p:spPr>
      </p:pic>
      <p:sp>
        <p:nvSpPr>
          <p:cNvPr id="21" name="TextBox 20">
            <a:extLst>
              <a:ext uri="{FF2B5EF4-FFF2-40B4-BE49-F238E27FC236}">
                <a16:creationId xmlns:a16="http://schemas.microsoft.com/office/drawing/2014/main" id="{E0BAFA4B-22DB-40B7-8B71-CBA76D2F36A3}"/>
              </a:ext>
            </a:extLst>
          </p:cNvPr>
          <p:cNvSpPr txBox="1"/>
          <p:nvPr/>
        </p:nvSpPr>
        <p:spPr>
          <a:xfrm>
            <a:off x="755878" y="3429000"/>
            <a:ext cx="2165426" cy="369332"/>
          </a:xfrm>
          <a:prstGeom prst="rect">
            <a:avLst/>
          </a:prstGeom>
          <a:noFill/>
        </p:spPr>
        <p:txBody>
          <a:bodyPr wrap="square" rtlCol="0">
            <a:spAutoFit/>
          </a:bodyPr>
          <a:lstStyle/>
          <a:p>
            <a:r>
              <a:rPr lang="en-US" sz="900" dirty="0">
                <a:hlinkClick r:id="rId6" tooltip="http://youreyeonthefuture.wordpress.com/tag/overseas-education/"/>
              </a:rPr>
              <a:t>This Photo</a:t>
            </a:r>
            <a:r>
              <a:rPr lang="en-US" sz="900" dirty="0"/>
              <a:t> by Unknown Author is licensed under </a:t>
            </a:r>
            <a:r>
              <a:rPr lang="en-US" sz="900" dirty="0">
                <a:hlinkClick r:id="rId7" tooltip="https://creativecommons.org/licenses/by-nc-sa/3.0/"/>
              </a:rPr>
              <a:t>CC BY-SA-NC</a:t>
            </a:r>
            <a:endParaRPr lang="en-US" sz="900" dirty="0"/>
          </a:p>
        </p:txBody>
      </p:sp>
    </p:spTree>
    <p:extLst>
      <p:ext uri="{BB962C8B-B14F-4D97-AF65-F5344CB8AC3E}">
        <p14:creationId xmlns:p14="http://schemas.microsoft.com/office/powerpoint/2010/main" val="428393223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4E2A-1E3A-4D8F-8D96-07DE0049D989}"/>
              </a:ext>
            </a:extLst>
          </p:cNvPr>
          <p:cNvSpPr>
            <a:spLocks noGrp="1"/>
          </p:cNvSpPr>
          <p:nvPr>
            <p:ph type="title"/>
          </p:nvPr>
        </p:nvSpPr>
        <p:spPr/>
        <p:txBody>
          <a:bodyPr/>
          <a:lstStyle/>
          <a:p>
            <a:r>
              <a:rPr lang="en-US" dirty="0"/>
              <a:t>Technology &amp; I</a:t>
            </a:r>
            <a:r>
              <a:rPr lang="en-US" cap="small" dirty="0"/>
              <a:t>o</a:t>
            </a:r>
            <a:r>
              <a:rPr lang="en-US" dirty="0"/>
              <a:t>T Growth</a:t>
            </a:r>
          </a:p>
        </p:txBody>
      </p:sp>
      <p:sp>
        <p:nvSpPr>
          <p:cNvPr id="3" name="Content Placeholder 2">
            <a:extLst>
              <a:ext uri="{FF2B5EF4-FFF2-40B4-BE49-F238E27FC236}">
                <a16:creationId xmlns:a16="http://schemas.microsoft.com/office/drawing/2014/main" id="{E6E44D93-210C-43A2-9497-4BE17F8236DA}"/>
              </a:ext>
            </a:extLst>
          </p:cNvPr>
          <p:cNvSpPr>
            <a:spLocks noGrp="1"/>
          </p:cNvSpPr>
          <p:nvPr>
            <p:ph idx="1"/>
          </p:nvPr>
        </p:nvSpPr>
        <p:spPr/>
        <p:txBody>
          <a:bodyPr/>
          <a:lstStyle/>
          <a:p>
            <a:r>
              <a:rPr lang="en-US" dirty="0"/>
              <a:t>As our technology and our digital lives expand so will the demand for individuals whom understand the role of IoT within the industry. As a System Administrator or Technician we have to know understand the importance of the Operating System(OS). Such as should we use a Linux, Windows, or some other OS? What Protocol will we be using, TPC, DCHP, LPv4 or/and LPv6 just to highlight a few. </a:t>
            </a:r>
          </a:p>
        </p:txBody>
      </p:sp>
    </p:spTree>
    <p:extLst>
      <p:ext uri="{BB962C8B-B14F-4D97-AF65-F5344CB8AC3E}">
        <p14:creationId xmlns:p14="http://schemas.microsoft.com/office/powerpoint/2010/main" val="32234982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C8A9-280F-4ED3-8915-3AA0E29E5EC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3DBC148-9BC0-468D-9386-9C22AE58F579}"/>
              </a:ext>
            </a:extLst>
          </p:cNvPr>
          <p:cNvSpPr>
            <a:spLocks noGrp="1"/>
          </p:cNvSpPr>
          <p:nvPr>
            <p:ph idx="1"/>
          </p:nvPr>
        </p:nvSpPr>
        <p:spPr>
          <a:xfrm>
            <a:off x="826718" y="2249487"/>
            <a:ext cx="10410777" cy="3541714"/>
          </a:xfrm>
        </p:spPr>
        <p:txBody>
          <a:bodyPr>
            <a:normAutofit fontScale="77500" lnSpcReduction="20000"/>
          </a:bodyPr>
          <a:lstStyle/>
          <a:p>
            <a:r>
              <a:rPr lang="en-US" dirty="0"/>
              <a:t>Bigelow, S. J. (2019). </a:t>
            </a:r>
            <a:r>
              <a:rPr lang="en-US" i="1" dirty="0"/>
              <a:t>TechTarget</a:t>
            </a:r>
            <a:r>
              <a:rPr lang="en-US" dirty="0"/>
              <a:t>. Retrieved from What's the difference between Type 1 and Type 2 hypervisors: https://searchservervirtualization.techtarget.com/feature/Whats-the-difference-between-Type-1-and-Type-2-hypervisors</a:t>
            </a:r>
          </a:p>
          <a:p>
            <a:r>
              <a:rPr lang="en-US" i="1" dirty="0"/>
              <a:t>Internet Protocol Version 6 </a:t>
            </a:r>
            <a:r>
              <a:rPr lang="en-US" i="1" dirty="0" err="1"/>
              <a:t>ipv</a:t>
            </a:r>
            <a:r>
              <a:rPr lang="en-US" i="1" dirty="0"/>
              <a:t> consumers</a:t>
            </a:r>
            <a:r>
              <a:rPr lang="en-US" dirty="0"/>
              <a:t>. (2017, September 8). Retrieved from Federal Communications Commission: https://www.fcc.gov/consumers/guides/internet-protocol-version-6-ipv6-consumers</a:t>
            </a:r>
          </a:p>
          <a:p>
            <a:r>
              <a:rPr lang="en-US" dirty="0"/>
              <a:t>TestOut Corporation. (2019). </a:t>
            </a:r>
            <a:r>
              <a:rPr lang="en-US" i="1" dirty="0"/>
              <a:t>11.6.2 Troubleshooting Methodology Facts</a:t>
            </a:r>
            <a:r>
              <a:rPr lang="en-US" dirty="0"/>
              <a:t>. Retrieved from TestOut Linux Pro : https://cdn.testout.com/client-v5-1-10-565/startlabsim.html?ccache=TElOS0VELSUzZTNDNDYxMDZGLUU4NDItNEY1RC1CNTIzLTkzOUVCQUJCNzYwQyU3YyElN2MlN2VpbnRlcm5hbCUwZCUwYSU3YyElN2M2JTJmMjYlMmYyMDE5KzQlM2E0NSUzYTAzK1BNJTdjISU3YzUyMDM=&amp;closeonlogout=true&amp;lid=325&amp;rid=</a:t>
            </a:r>
          </a:p>
          <a:p>
            <a:endParaRPr lang="en-US" sz="1400" dirty="0"/>
          </a:p>
        </p:txBody>
      </p:sp>
    </p:spTree>
    <p:extLst>
      <p:ext uri="{BB962C8B-B14F-4D97-AF65-F5344CB8AC3E}">
        <p14:creationId xmlns:p14="http://schemas.microsoft.com/office/powerpoint/2010/main" val="257811136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36EB-716D-40AD-949B-6D07CECFE172}"/>
              </a:ext>
            </a:extLst>
          </p:cNvPr>
          <p:cNvSpPr>
            <a:spLocks noGrp="1"/>
          </p:cNvSpPr>
          <p:nvPr>
            <p:ph type="title"/>
          </p:nvPr>
        </p:nvSpPr>
        <p:spPr/>
        <p:txBody>
          <a:bodyPr/>
          <a:lstStyle/>
          <a:p>
            <a:pPr algn="ctr"/>
            <a:r>
              <a:rPr lang="en-US" dirty="0"/>
              <a:t>I</a:t>
            </a:r>
            <a:r>
              <a:rPr lang="en-US" cap="small" dirty="0"/>
              <a:t>o</a:t>
            </a:r>
            <a:r>
              <a:rPr lang="en-US" dirty="0"/>
              <a:t>T Career - </a:t>
            </a:r>
            <a:br>
              <a:rPr lang="en-US" dirty="0"/>
            </a:br>
            <a:r>
              <a:rPr lang="en-US" dirty="0"/>
              <a:t> Technician or Administer</a:t>
            </a:r>
          </a:p>
        </p:txBody>
      </p:sp>
      <p:graphicFrame>
        <p:nvGraphicFramePr>
          <p:cNvPr id="4" name="Content Placeholder 3">
            <a:extLst>
              <a:ext uri="{FF2B5EF4-FFF2-40B4-BE49-F238E27FC236}">
                <a16:creationId xmlns:a16="http://schemas.microsoft.com/office/drawing/2014/main" id="{5D1FA50C-C272-48F9-B6F5-E0B2B2DDDDA7}"/>
              </a:ext>
            </a:extLst>
          </p:cNvPr>
          <p:cNvGraphicFramePr>
            <a:graphicFrameLocks noGrp="1"/>
          </p:cNvGraphicFramePr>
          <p:nvPr>
            <p:ph idx="1"/>
            <p:extLst>
              <p:ext uri="{D42A27DB-BD31-4B8C-83A1-F6EECF244321}">
                <p14:modId xmlns:p14="http://schemas.microsoft.com/office/powerpoint/2010/main" val="275070924"/>
              </p:ext>
            </p:extLst>
          </p:nvPr>
        </p:nvGraphicFramePr>
        <p:xfrm>
          <a:off x="3603259" y="2249488"/>
          <a:ext cx="4954587" cy="1802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8F87B2E-388E-436E-BDF5-2BB4D5AC5DC7}"/>
              </a:ext>
            </a:extLst>
          </p:cNvPr>
          <p:cNvSpPr txBox="1"/>
          <p:nvPr/>
        </p:nvSpPr>
        <p:spPr>
          <a:xfrm>
            <a:off x="1871003" y="4614203"/>
            <a:ext cx="8567225" cy="1200329"/>
          </a:xfrm>
          <a:prstGeom prst="rect">
            <a:avLst/>
          </a:prstGeom>
          <a:noFill/>
        </p:spPr>
        <p:txBody>
          <a:bodyPr wrap="square" rtlCol="0">
            <a:spAutoFit/>
          </a:bodyPr>
          <a:lstStyle/>
          <a:p>
            <a:pPr algn="ctr"/>
            <a:endParaRPr lang="en-US" dirty="0"/>
          </a:p>
          <a:p>
            <a:pPr algn="ctr"/>
            <a:r>
              <a:rPr lang="en-US" dirty="0"/>
              <a:t>As a Computer Technician or System Administrator, one has to have a basic understanding of how everything works together to achieve the goals of the individual or organization.</a:t>
            </a:r>
          </a:p>
          <a:p>
            <a:pPr algn="ctr"/>
            <a:endParaRPr lang="en-US" dirty="0"/>
          </a:p>
        </p:txBody>
      </p:sp>
    </p:spTree>
    <p:extLst>
      <p:ext uri="{BB962C8B-B14F-4D97-AF65-F5344CB8AC3E}">
        <p14:creationId xmlns:p14="http://schemas.microsoft.com/office/powerpoint/2010/main" val="6197623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CDE7-5BF5-441A-A618-926EA9774062}"/>
              </a:ext>
            </a:extLst>
          </p:cNvPr>
          <p:cNvSpPr>
            <a:spLocks noGrp="1"/>
          </p:cNvSpPr>
          <p:nvPr>
            <p:ph type="title"/>
          </p:nvPr>
        </p:nvSpPr>
        <p:spPr>
          <a:xfrm>
            <a:off x="1141413" y="618518"/>
            <a:ext cx="9905998" cy="1072496"/>
          </a:xfrm>
        </p:spPr>
        <p:txBody>
          <a:bodyPr>
            <a:normAutofit/>
          </a:bodyPr>
          <a:lstStyle/>
          <a:p>
            <a:pPr algn="ctr"/>
            <a:r>
              <a:rPr lang="en-US" dirty="0"/>
              <a:t>Technicians/Administrators Responsibilities </a:t>
            </a:r>
          </a:p>
        </p:txBody>
      </p:sp>
      <p:sp>
        <p:nvSpPr>
          <p:cNvPr id="3" name="Content Placeholder 2">
            <a:extLst>
              <a:ext uri="{FF2B5EF4-FFF2-40B4-BE49-F238E27FC236}">
                <a16:creationId xmlns:a16="http://schemas.microsoft.com/office/drawing/2014/main" id="{FC2589F6-A5A9-40A2-94FB-E4A357DE4616}"/>
              </a:ext>
            </a:extLst>
          </p:cNvPr>
          <p:cNvSpPr>
            <a:spLocks noGrp="1"/>
          </p:cNvSpPr>
          <p:nvPr>
            <p:ph idx="1"/>
          </p:nvPr>
        </p:nvSpPr>
        <p:spPr/>
        <p:txBody>
          <a:bodyPr>
            <a:normAutofit/>
          </a:bodyPr>
          <a:lstStyle/>
          <a:p>
            <a:pPr marL="0" indent="0">
              <a:buNone/>
            </a:pPr>
            <a:r>
              <a:rPr lang="en-US" sz="2000" dirty="0"/>
              <a:t>PC/System Maintenance</a:t>
            </a:r>
          </a:p>
          <a:p>
            <a:pPr marL="0" indent="0">
              <a:buNone/>
            </a:pPr>
            <a:r>
              <a:rPr lang="en-US" sz="1800" dirty="0"/>
              <a:t>Room conditions: 70-74</a:t>
            </a:r>
            <a:r>
              <a:rPr lang="en-US" sz="1800" dirty="0">
                <a:latin typeface="Times New Roman" panose="02020603050405020304" pitchFamily="18" charset="0"/>
                <a:cs typeface="Times New Roman" panose="02020603050405020304" pitchFamily="18" charset="0"/>
              </a:rPr>
              <a:t> ℉</a:t>
            </a:r>
            <a:r>
              <a:rPr lang="en-US" sz="1800" dirty="0"/>
              <a:t> (prevent overheating) &amp; Humidity of 40-70 % (prevents ESD), independent HVAC system (better temperature control), positive air flow for better air quality (dust reduction)</a:t>
            </a:r>
          </a:p>
          <a:p>
            <a:pPr marL="0" indent="0">
              <a:buNone/>
            </a:pPr>
            <a:r>
              <a:rPr lang="en-US" sz="2000" dirty="0"/>
              <a:t>Preventing: </a:t>
            </a:r>
            <a:r>
              <a:rPr lang="en-US" sz="1800" dirty="0"/>
              <a:t>Electronic Interference (EMI), Radio Frequency  Interference (RFI), Hacker/Virus Attacks, protect power source, through online/offline UPS units.</a:t>
            </a:r>
          </a:p>
          <a:p>
            <a:pPr marL="0" indent="0">
              <a:buNone/>
            </a:pPr>
            <a:r>
              <a:rPr lang="en-US" sz="1800" dirty="0"/>
              <a:t>Troubleshooting:  Identify symptoms &amp; potential causes, Establish any changes, create hypothesis, Create action plan, Implement fix, Ensure user satisfaction, and Document the solution (TestOut Corporation, 2019). The technician can a variety of commands to troubleshoot the networking system (shown in following table)</a:t>
            </a:r>
          </a:p>
        </p:txBody>
      </p:sp>
    </p:spTree>
    <p:extLst>
      <p:ext uri="{BB962C8B-B14F-4D97-AF65-F5344CB8AC3E}">
        <p14:creationId xmlns:p14="http://schemas.microsoft.com/office/powerpoint/2010/main" val="5923785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 screen&#10;&#10;Description automatically generated">
            <a:extLst>
              <a:ext uri="{FF2B5EF4-FFF2-40B4-BE49-F238E27FC236}">
                <a16:creationId xmlns:a16="http://schemas.microsoft.com/office/drawing/2014/main" id="{E85D2A2B-6E63-4C5E-8BCB-B7076AC3C1CF}"/>
              </a:ext>
            </a:extLst>
          </p:cNvPr>
          <p:cNvPicPr>
            <a:picLocks noChangeAspect="1"/>
          </p:cNvPicPr>
          <p:nvPr/>
        </p:nvPicPr>
        <p:blipFill>
          <a:blip r:embed="rId2"/>
          <a:stretch>
            <a:fillRect/>
          </a:stretch>
        </p:blipFill>
        <p:spPr>
          <a:xfrm>
            <a:off x="5795890" y="1663820"/>
            <a:ext cx="5590270" cy="4549090"/>
          </a:xfrm>
          <a:prstGeom prst="rect">
            <a:avLst/>
          </a:prstGeom>
        </p:spPr>
      </p:pic>
      <p:sp>
        <p:nvSpPr>
          <p:cNvPr id="4" name="Title 1">
            <a:extLst>
              <a:ext uri="{FF2B5EF4-FFF2-40B4-BE49-F238E27FC236}">
                <a16:creationId xmlns:a16="http://schemas.microsoft.com/office/drawing/2014/main" id="{9C88AC49-33BA-44CB-A4E8-E100D5ACCB8B}"/>
              </a:ext>
            </a:extLst>
          </p:cNvPr>
          <p:cNvSpPr>
            <a:spLocks noGrp="1"/>
          </p:cNvSpPr>
          <p:nvPr>
            <p:ph type="title"/>
          </p:nvPr>
        </p:nvSpPr>
        <p:spPr>
          <a:xfrm>
            <a:off x="1141413" y="406183"/>
            <a:ext cx="9906000" cy="934937"/>
          </a:xfrm>
        </p:spPr>
        <p:txBody>
          <a:bodyPr>
            <a:normAutofit fontScale="90000"/>
          </a:bodyPr>
          <a:lstStyle/>
          <a:p>
            <a:pPr algn="ctr"/>
            <a:r>
              <a:rPr lang="en-US" dirty="0"/>
              <a:t>Technicians/Administrators Responsibilities  </a:t>
            </a:r>
            <a:r>
              <a:rPr lang="en-US" sz="2700" cap="small" dirty="0"/>
              <a:t>(cont.)</a:t>
            </a:r>
            <a:br>
              <a:rPr lang="en-US" dirty="0"/>
            </a:br>
            <a:endParaRPr lang="en-US" dirty="0"/>
          </a:p>
        </p:txBody>
      </p:sp>
      <p:sp>
        <p:nvSpPr>
          <p:cNvPr id="3" name="TextBox 2">
            <a:extLst>
              <a:ext uri="{FF2B5EF4-FFF2-40B4-BE49-F238E27FC236}">
                <a16:creationId xmlns:a16="http://schemas.microsoft.com/office/drawing/2014/main" id="{F941AFA6-767D-4004-A53C-39EE5E435EA8}"/>
              </a:ext>
            </a:extLst>
          </p:cNvPr>
          <p:cNvSpPr txBox="1"/>
          <p:nvPr/>
        </p:nvSpPr>
        <p:spPr>
          <a:xfrm>
            <a:off x="385878" y="1187598"/>
            <a:ext cx="10559066" cy="369332"/>
          </a:xfrm>
          <a:prstGeom prst="rect">
            <a:avLst/>
          </a:prstGeom>
          <a:noFill/>
        </p:spPr>
        <p:txBody>
          <a:bodyPr wrap="square" rtlCol="0">
            <a:spAutoFit/>
          </a:bodyPr>
          <a:lstStyle/>
          <a:p>
            <a:pPr algn="ctr"/>
            <a:r>
              <a:rPr lang="en-US" dirty="0"/>
              <a:t>Small list of frequently used commands in the Bash Linux OS.</a:t>
            </a:r>
          </a:p>
        </p:txBody>
      </p:sp>
      <p:sp>
        <p:nvSpPr>
          <p:cNvPr id="6" name="TextBox 5">
            <a:extLst>
              <a:ext uri="{FF2B5EF4-FFF2-40B4-BE49-F238E27FC236}">
                <a16:creationId xmlns:a16="http://schemas.microsoft.com/office/drawing/2014/main" id="{B7F22A23-E041-44A1-A3CF-10C10947A88C}"/>
              </a:ext>
            </a:extLst>
          </p:cNvPr>
          <p:cNvSpPr txBox="1"/>
          <p:nvPr/>
        </p:nvSpPr>
        <p:spPr>
          <a:xfrm>
            <a:off x="710824" y="2249871"/>
            <a:ext cx="5085065" cy="2585323"/>
          </a:xfrm>
          <a:prstGeom prst="rect">
            <a:avLst/>
          </a:prstGeom>
          <a:solidFill>
            <a:schemeClr val="accent4">
              <a:lumMod val="75000"/>
            </a:schemeClr>
          </a:solidFill>
        </p:spPr>
        <p:txBody>
          <a:bodyPr wrap="square" rtlCol="0">
            <a:spAutoFit/>
          </a:bodyPr>
          <a:lstStyle/>
          <a:p>
            <a:r>
              <a:rPr lang="en-US" dirty="0"/>
              <a:t>user is: </a:t>
            </a:r>
            <a:r>
              <a:rPr lang="en-US" b="1" i="1" dirty="0" err="1"/>
              <a:t>aaron@unbutu</a:t>
            </a:r>
            <a:endParaRPr lang="en-US" dirty="0"/>
          </a:p>
          <a:p>
            <a:r>
              <a:rPr lang="en-US" dirty="0"/>
              <a:t>command " </a:t>
            </a:r>
            <a:r>
              <a:rPr lang="en-US" b="1" i="1" dirty="0"/>
              <a:t>/</a:t>
            </a:r>
            <a:r>
              <a:rPr lang="en-US" dirty="0"/>
              <a:t> " shows that we are using Linux Bash OS</a:t>
            </a:r>
          </a:p>
          <a:p>
            <a:r>
              <a:rPr lang="en-US" dirty="0"/>
              <a:t>command " </a:t>
            </a:r>
            <a:r>
              <a:rPr lang="en-US" b="1" i="1" dirty="0"/>
              <a:t>ls</a:t>
            </a:r>
            <a:r>
              <a:rPr lang="en-US" dirty="0"/>
              <a:t> " displays the color coded list of the </a:t>
            </a:r>
          </a:p>
          <a:p>
            <a:r>
              <a:rPr lang="en-US" dirty="0"/>
              <a:t>                      directory (blue are directory and green are </a:t>
            </a:r>
          </a:p>
          <a:p>
            <a:r>
              <a:rPr lang="en-US" dirty="0"/>
              <a:t>Executable or recognized data file(s)</a:t>
            </a:r>
          </a:p>
          <a:p>
            <a:r>
              <a:rPr lang="en-US" dirty="0"/>
              <a:t>command "</a:t>
            </a:r>
            <a:r>
              <a:rPr lang="en-US" b="1" i="1" dirty="0"/>
              <a:t>ping</a:t>
            </a:r>
            <a:r>
              <a:rPr lang="en-US" dirty="0"/>
              <a:t>" verified connection between hosts within network (first </a:t>
            </a:r>
            <a:r>
              <a:rPr lang="en-US" i="1" dirty="0"/>
              <a:t>ping</a:t>
            </a:r>
            <a:r>
              <a:rPr lang="en-US" dirty="0"/>
              <a:t> is IPv4 </a:t>
            </a:r>
          </a:p>
          <a:p>
            <a:r>
              <a:rPr lang="en-US" dirty="0"/>
              <a:t>and second </a:t>
            </a:r>
            <a:r>
              <a:rPr lang="en-US" i="1" dirty="0"/>
              <a:t>ping </a:t>
            </a:r>
            <a:r>
              <a:rPr lang="en-US" dirty="0"/>
              <a:t>is IPv6)</a:t>
            </a:r>
          </a:p>
        </p:txBody>
      </p:sp>
    </p:spTree>
    <p:extLst>
      <p:ext uri="{BB962C8B-B14F-4D97-AF65-F5344CB8AC3E}">
        <p14:creationId xmlns:p14="http://schemas.microsoft.com/office/powerpoint/2010/main" val="37129084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B60B1A-6E2F-4EB4-82F4-CB8D06A823B1}"/>
              </a:ext>
            </a:extLst>
          </p:cNvPr>
          <p:cNvSpPr txBox="1">
            <a:spLocks/>
          </p:cNvSpPr>
          <p:nvPr/>
        </p:nvSpPr>
        <p:spPr>
          <a:xfrm>
            <a:off x="1061202" y="293888"/>
            <a:ext cx="9906000" cy="93493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a:t>Technicians/Administrators Responsibilities  </a:t>
            </a:r>
            <a:r>
              <a:rPr lang="en-US" sz="2700" cap="small"/>
              <a:t>(cont.)</a:t>
            </a:r>
            <a:br>
              <a:rPr lang="en-US"/>
            </a:br>
            <a:endParaRPr lang="en-US" dirty="0"/>
          </a:p>
        </p:txBody>
      </p:sp>
      <p:sp>
        <p:nvSpPr>
          <p:cNvPr id="5" name="TextBox 4">
            <a:extLst>
              <a:ext uri="{FF2B5EF4-FFF2-40B4-BE49-F238E27FC236}">
                <a16:creationId xmlns:a16="http://schemas.microsoft.com/office/drawing/2014/main" id="{E779AF5B-A817-483A-A1B7-E6532060C41D}"/>
              </a:ext>
            </a:extLst>
          </p:cNvPr>
          <p:cNvSpPr txBox="1"/>
          <p:nvPr/>
        </p:nvSpPr>
        <p:spPr>
          <a:xfrm>
            <a:off x="385878" y="1187598"/>
            <a:ext cx="10559066" cy="369332"/>
          </a:xfrm>
          <a:prstGeom prst="rect">
            <a:avLst/>
          </a:prstGeom>
          <a:noFill/>
        </p:spPr>
        <p:txBody>
          <a:bodyPr wrap="square" rtlCol="0">
            <a:spAutoFit/>
          </a:bodyPr>
          <a:lstStyle/>
          <a:p>
            <a:pPr algn="ctr"/>
            <a:r>
              <a:rPr lang="en-US" dirty="0"/>
              <a:t>Small list of frequently used commands in the Bash Linux OS (cont.)</a:t>
            </a:r>
          </a:p>
        </p:txBody>
      </p:sp>
      <p:pic>
        <p:nvPicPr>
          <p:cNvPr id="7" name="Picture 6" descr="A screenshot of a computer&#10;&#10;Description automatically generated">
            <a:extLst>
              <a:ext uri="{FF2B5EF4-FFF2-40B4-BE49-F238E27FC236}">
                <a16:creationId xmlns:a16="http://schemas.microsoft.com/office/drawing/2014/main" id="{C4DF2FAD-5E70-42E6-8178-C757AA5FC9D4}"/>
              </a:ext>
            </a:extLst>
          </p:cNvPr>
          <p:cNvPicPr>
            <a:picLocks noChangeAspect="1"/>
          </p:cNvPicPr>
          <p:nvPr/>
        </p:nvPicPr>
        <p:blipFill>
          <a:blip r:embed="rId2"/>
          <a:stretch>
            <a:fillRect/>
          </a:stretch>
        </p:blipFill>
        <p:spPr>
          <a:xfrm>
            <a:off x="1247335" y="1753882"/>
            <a:ext cx="6095999" cy="4622016"/>
          </a:xfrm>
          <a:prstGeom prst="rect">
            <a:avLst/>
          </a:prstGeom>
        </p:spPr>
      </p:pic>
      <p:sp>
        <p:nvSpPr>
          <p:cNvPr id="2" name="TextBox 1">
            <a:extLst>
              <a:ext uri="{FF2B5EF4-FFF2-40B4-BE49-F238E27FC236}">
                <a16:creationId xmlns:a16="http://schemas.microsoft.com/office/drawing/2014/main" id="{BF247143-4A68-41CD-A3B0-EFABC93812B9}"/>
              </a:ext>
            </a:extLst>
          </p:cNvPr>
          <p:cNvSpPr txBox="1"/>
          <p:nvPr/>
        </p:nvSpPr>
        <p:spPr>
          <a:xfrm>
            <a:off x="7160465" y="2208628"/>
            <a:ext cx="4270980" cy="3970318"/>
          </a:xfrm>
          <a:prstGeom prst="rect">
            <a:avLst/>
          </a:prstGeom>
          <a:solidFill>
            <a:schemeClr val="accent4">
              <a:lumMod val="75000"/>
            </a:schemeClr>
          </a:solidFill>
        </p:spPr>
        <p:txBody>
          <a:bodyPr wrap="square" rtlCol="0">
            <a:spAutoFit/>
          </a:bodyPr>
          <a:lstStyle/>
          <a:p>
            <a:r>
              <a:rPr lang="en-US" dirty="0"/>
              <a:t>command " netstat -</a:t>
            </a:r>
            <a:r>
              <a:rPr lang="en-US" dirty="0" err="1"/>
              <a:t>i</a:t>
            </a:r>
            <a:r>
              <a:rPr lang="en-US" dirty="0"/>
              <a:t> " displays Kernel  </a:t>
            </a:r>
          </a:p>
          <a:p>
            <a:r>
              <a:rPr lang="en-US" dirty="0"/>
              <a:t>                 Interface table</a:t>
            </a:r>
          </a:p>
          <a:p>
            <a:r>
              <a:rPr lang="en-US" dirty="0"/>
              <a:t>command " netstat -r " displays Kernel IP </a:t>
            </a:r>
          </a:p>
          <a:p>
            <a:r>
              <a:rPr lang="en-US" dirty="0"/>
              <a:t>                 routing table</a:t>
            </a:r>
          </a:p>
          <a:p>
            <a:r>
              <a:rPr lang="en-US" dirty="0"/>
              <a:t>command " </a:t>
            </a:r>
            <a:r>
              <a:rPr lang="en-US" dirty="0" err="1"/>
              <a:t>whoami</a:t>
            </a:r>
            <a:r>
              <a:rPr lang="en-US" dirty="0"/>
              <a:t> " shows that the user is </a:t>
            </a:r>
          </a:p>
          <a:p>
            <a:r>
              <a:rPr lang="en-US" dirty="0"/>
              <a:t>                 </a:t>
            </a:r>
            <a:r>
              <a:rPr lang="en-US" dirty="0" err="1"/>
              <a:t>arron@unbuntu</a:t>
            </a:r>
            <a:endParaRPr lang="en-US" dirty="0"/>
          </a:p>
          <a:p>
            <a:r>
              <a:rPr lang="en-US" dirty="0"/>
              <a:t>command " </a:t>
            </a:r>
            <a:r>
              <a:rPr lang="en-US" dirty="0" err="1"/>
              <a:t>nc</a:t>
            </a:r>
            <a:r>
              <a:rPr lang="en-US" dirty="0"/>
              <a:t> " test the communications </a:t>
            </a:r>
          </a:p>
          <a:p>
            <a:r>
              <a:rPr lang="en-US" dirty="0"/>
              <a:t>                 between network host</a:t>
            </a:r>
          </a:p>
          <a:p>
            <a:r>
              <a:rPr lang="en-US" dirty="0"/>
              <a:t>command " history " shows the history</a:t>
            </a:r>
          </a:p>
          <a:p>
            <a:r>
              <a:rPr lang="en-US" dirty="0"/>
              <a:t>command  " clear " will clear the screen as </a:t>
            </a:r>
          </a:p>
          <a:p>
            <a:r>
              <a:rPr lang="en-US" dirty="0"/>
              <a:t>                  soon as enter key is pressed (not </a:t>
            </a:r>
          </a:p>
          <a:p>
            <a:r>
              <a:rPr lang="en-US" dirty="0"/>
              <a:t>                  shown)</a:t>
            </a:r>
          </a:p>
          <a:p>
            <a:r>
              <a:rPr lang="en-US" dirty="0"/>
              <a:t>command " exit " close the terminal window   </a:t>
            </a:r>
          </a:p>
          <a:p>
            <a:r>
              <a:rPr lang="en-US" dirty="0"/>
              <a:t>                 (not shown)</a:t>
            </a:r>
          </a:p>
        </p:txBody>
      </p:sp>
    </p:spTree>
    <p:extLst>
      <p:ext uri="{BB962C8B-B14F-4D97-AF65-F5344CB8AC3E}">
        <p14:creationId xmlns:p14="http://schemas.microsoft.com/office/powerpoint/2010/main" val="19161503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3CA-5ABD-492B-9FF5-5E21037162D3}"/>
              </a:ext>
            </a:extLst>
          </p:cNvPr>
          <p:cNvSpPr txBox="1">
            <a:spLocks/>
          </p:cNvSpPr>
          <p:nvPr/>
        </p:nvSpPr>
        <p:spPr>
          <a:xfrm>
            <a:off x="1141413" y="406183"/>
            <a:ext cx="9906000" cy="934937"/>
          </a:xfrm>
          <a:prstGeom prst="rect">
            <a:avLst/>
          </a:prstGeom>
        </p:spPr>
        <p:txBody>
          <a:bodyP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cap="small" dirty="0"/>
              <a:t>Linux </a:t>
            </a:r>
            <a:r>
              <a:rPr lang="en-US" sz="2900" cap="small" dirty="0"/>
              <a:t>(bash) </a:t>
            </a:r>
            <a:r>
              <a:rPr lang="en-US" cap="small" dirty="0"/>
              <a:t>OS Desktop</a:t>
            </a:r>
          </a:p>
        </p:txBody>
      </p:sp>
      <p:pic>
        <p:nvPicPr>
          <p:cNvPr id="4" name="Picture 3" descr="A screen shot of a computer&#10;&#10;Description automatically generated">
            <a:extLst>
              <a:ext uri="{FF2B5EF4-FFF2-40B4-BE49-F238E27FC236}">
                <a16:creationId xmlns:a16="http://schemas.microsoft.com/office/drawing/2014/main" id="{1D4C074F-4CBB-407A-973A-7C8A5A415934}"/>
              </a:ext>
            </a:extLst>
          </p:cNvPr>
          <p:cNvPicPr>
            <a:picLocks noChangeAspect="1"/>
          </p:cNvPicPr>
          <p:nvPr/>
        </p:nvPicPr>
        <p:blipFill>
          <a:blip r:embed="rId2"/>
          <a:stretch>
            <a:fillRect/>
          </a:stretch>
        </p:blipFill>
        <p:spPr>
          <a:xfrm>
            <a:off x="1014818" y="1459752"/>
            <a:ext cx="6536445" cy="3674956"/>
          </a:xfrm>
          <a:prstGeom prst="rect">
            <a:avLst/>
          </a:prstGeom>
        </p:spPr>
      </p:pic>
      <p:sp>
        <p:nvSpPr>
          <p:cNvPr id="5" name="TextBox 4">
            <a:extLst>
              <a:ext uri="{FF2B5EF4-FFF2-40B4-BE49-F238E27FC236}">
                <a16:creationId xmlns:a16="http://schemas.microsoft.com/office/drawing/2014/main" id="{D6359466-1161-4E8C-94A3-C7FFCF607507}"/>
              </a:ext>
            </a:extLst>
          </p:cNvPr>
          <p:cNvSpPr txBox="1"/>
          <p:nvPr/>
        </p:nvSpPr>
        <p:spPr>
          <a:xfrm>
            <a:off x="8018585" y="1617785"/>
            <a:ext cx="3158597" cy="3970318"/>
          </a:xfrm>
          <a:prstGeom prst="rect">
            <a:avLst/>
          </a:prstGeom>
          <a:solidFill>
            <a:schemeClr val="accent3">
              <a:lumMod val="75000"/>
            </a:schemeClr>
          </a:solidFill>
        </p:spPr>
        <p:txBody>
          <a:bodyPr wrap="square" rtlCol="0">
            <a:spAutoFit/>
          </a:bodyPr>
          <a:lstStyle/>
          <a:p>
            <a:r>
              <a:rPr lang="en-US" dirty="0"/>
              <a:t>On the far left the “Activities” column shows the most often used programs (favorites) this are is customizable by click, hold, drag and drop the Icon you wish to have easy access to. For example I added the “terminal” icon as the second icon for quicker access. Otherwise I have to click the bottom dot on the right side of the screen to change to another page of the desktop (</a:t>
            </a:r>
            <a:r>
              <a:rPr lang="en-US" i="1" dirty="0"/>
              <a:t>shown in next slide</a:t>
            </a:r>
            <a:r>
              <a:rPr lang="en-US" dirty="0"/>
              <a:t>).</a:t>
            </a:r>
          </a:p>
        </p:txBody>
      </p:sp>
    </p:spTree>
    <p:extLst>
      <p:ext uri="{BB962C8B-B14F-4D97-AF65-F5344CB8AC3E}">
        <p14:creationId xmlns:p14="http://schemas.microsoft.com/office/powerpoint/2010/main" val="11653545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617D6904-4558-4F5F-8183-D90E867C8243}"/>
              </a:ext>
            </a:extLst>
          </p:cNvPr>
          <p:cNvPicPr>
            <a:picLocks noChangeAspect="1"/>
          </p:cNvPicPr>
          <p:nvPr/>
        </p:nvPicPr>
        <p:blipFill>
          <a:blip r:embed="rId2"/>
          <a:stretch>
            <a:fillRect/>
          </a:stretch>
        </p:blipFill>
        <p:spPr>
          <a:xfrm>
            <a:off x="1141413" y="2502302"/>
            <a:ext cx="6504762" cy="3657143"/>
          </a:xfrm>
          <a:prstGeom prst="rect">
            <a:avLst/>
          </a:prstGeom>
        </p:spPr>
      </p:pic>
      <p:sp>
        <p:nvSpPr>
          <p:cNvPr id="4" name="Title 1">
            <a:extLst>
              <a:ext uri="{FF2B5EF4-FFF2-40B4-BE49-F238E27FC236}">
                <a16:creationId xmlns:a16="http://schemas.microsoft.com/office/drawing/2014/main" id="{7CC230E9-5A24-4337-9268-E51D99EA5BDE}"/>
              </a:ext>
            </a:extLst>
          </p:cNvPr>
          <p:cNvSpPr txBox="1">
            <a:spLocks/>
          </p:cNvSpPr>
          <p:nvPr/>
        </p:nvSpPr>
        <p:spPr>
          <a:xfrm>
            <a:off x="1141413" y="406183"/>
            <a:ext cx="9906000" cy="934937"/>
          </a:xfrm>
          <a:prstGeom prst="rect">
            <a:avLst/>
          </a:prstGeom>
        </p:spPr>
        <p:txBody>
          <a:bodyP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cap="small" dirty="0"/>
              <a:t>Linux </a:t>
            </a:r>
            <a:r>
              <a:rPr lang="en-US" sz="2900" cap="small" dirty="0"/>
              <a:t>(bash) </a:t>
            </a:r>
            <a:r>
              <a:rPr lang="en-US" cap="small" dirty="0"/>
              <a:t>OS Desktop </a:t>
            </a:r>
            <a:r>
              <a:rPr lang="en-US" sz="1600" cap="small" dirty="0"/>
              <a:t>(cont.)</a:t>
            </a:r>
            <a:endParaRPr lang="en-US" cap="small" dirty="0"/>
          </a:p>
        </p:txBody>
      </p:sp>
      <p:sp>
        <p:nvSpPr>
          <p:cNvPr id="6" name="TextBox 5">
            <a:extLst>
              <a:ext uri="{FF2B5EF4-FFF2-40B4-BE49-F238E27FC236}">
                <a16:creationId xmlns:a16="http://schemas.microsoft.com/office/drawing/2014/main" id="{00880805-C33E-4E0C-ACB3-190879B364DC}"/>
              </a:ext>
            </a:extLst>
          </p:cNvPr>
          <p:cNvSpPr txBox="1"/>
          <p:nvPr/>
        </p:nvSpPr>
        <p:spPr>
          <a:xfrm>
            <a:off x="8500832" y="3515869"/>
            <a:ext cx="2190611" cy="1200329"/>
          </a:xfrm>
          <a:prstGeom prst="rect">
            <a:avLst/>
          </a:prstGeom>
          <a:noFill/>
          <a:ln w="50800">
            <a:solidFill>
              <a:schemeClr val="accent4">
                <a:lumMod val="75000"/>
              </a:schemeClr>
            </a:solidFill>
          </a:ln>
        </p:spPr>
        <p:txBody>
          <a:bodyPr wrap="square" lIns="274320" rIns="274320" rtlCol="0">
            <a:spAutoFit/>
          </a:bodyPr>
          <a:lstStyle/>
          <a:p>
            <a:r>
              <a:rPr lang="en-US" dirty="0"/>
              <a:t>Use “Terminal”  for access to the Linux OS command line.</a:t>
            </a:r>
          </a:p>
        </p:txBody>
      </p:sp>
      <p:sp>
        <p:nvSpPr>
          <p:cNvPr id="12" name="Freeform: Shape 11">
            <a:extLst>
              <a:ext uri="{FF2B5EF4-FFF2-40B4-BE49-F238E27FC236}">
                <a16:creationId xmlns:a16="http://schemas.microsoft.com/office/drawing/2014/main" id="{9BE30FFA-7B54-497B-A632-6BE13D96F99A}"/>
              </a:ext>
            </a:extLst>
          </p:cNvPr>
          <p:cNvSpPr/>
          <p:nvPr/>
        </p:nvSpPr>
        <p:spPr>
          <a:xfrm>
            <a:off x="5373666" y="3018064"/>
            <a:ext cx="3093929" cy="689640"/>
          </a:xfrm>
          <a:custGeom>
            <a:avLst/>
            <a:gdLst>
              <a:gd name="connsiteX0" fmla="*/ 0 w 3093929"/>
              <a:gd name="connsiteY0" fmla="*/ 226177 h 689640"/>
              <a:gd name="connsiteX1" fmla="*/ 37578 w 3093929"/>
              <a:gd name="connsiteY1" fmla="*/ 163547 h 689640"/>
              <a:gd name="connsiteX2" fmla="*/ 100208 w 3093929"/>
              <a:gd name="connsiteY2" fmla="*/ 50813 h 689640"/>
              <a:gd name="connsiteX3" fmla="*/ 150312 w 3093929"/>
              <a:gd name="connsiteY3" fmla="*/ 25761 h 689640"/>
              <a:gd name="connsiteX4" fmla="*/ 325676 w 3093929"/>
              <a:gd name="connsiteY4" fmla="*/ 38287 h 689640"/>
              <a:gd name="connsiteX5" fmla="*/ 576197 w 3093929"/>
              <a:gd name="connsiteY5" fmla="*/ 709 h 689640"/>
              <a:gd name="connsiteX6" fmla="*/ 951978 w 3093929"/>
              <a:gd name="connsiteY6" fmla="*/ 25761 h 689640"/>
              <a:gd name="connsiteX7" fmla="*/ 1039660 w 3093929"/>
              <a:gd name="connsiteY7" fmla="*/ 25761 h 689640"/>
              <a:gd name="connsiteX8" fmla="*/ 1164920 w 3093929"/>
              <a:gd name="connsiteY8" fmla="*/ 709 h 689640"/>
              <a:gd name="connsiteX9" fmla="*/ 1340285 w 3093929"/>
              <a:gd name="connsiteY9" fmla="*/ 38287 h 689640"/>
              <a:gd name="connsiteX10" fmla="*/ 1578279 w 3093929"/>
              <a:gd name="connsiteY10" fmla="*/ 50813 h 689640"/>
              <a:gd name="connsiteX11" fmla="*/ 1778696 w 3093929"/>
              <a:gd name="connsiteY11" fmla="*/ 88391 h 689640"/>
              <a:gd name="connsiteX12" fmla="*/ 1966586 w 3093929"/>
              <a:gd name="connsiteY12" fmla="*/ 113443 h 689640"/>
              <a:gd name="connsiteX13" fmla="*/ 2004164 w 3093929"/>
              <a:gd name="connsiteY13" fmla="*/ 125969 h 689640"/>
              <a:gd name="connsiteX14" fmla="*/ 2079320 w 3093929"/>
              <a:gd name="connsiteY14" fmla="*/ 138495 h 689640"/>
              <a:gd name="connsiteX15" fmla="*/ 2116898 w 3093929"/>
              <a:gd name="connsiteY15" fmla="*/ 163547 h 689640"/>
              <a:gd name="connsiteX16" fmla="*/ 2129424 w 3093929"/>
              <a:gd name="connsiteY16" fmla="*/ 226177 h 689640"/>
              <a:gd name="connsiteX17" fmla="*/ 2167002 w 3093929"/>
              <a:gd name="connsiteY17" fmla="*/ 238703 h 689640"/>
              <a:gd name="connsiteX18" fmla="*/ 2192055 w 3093929"/>
              <a:gd name="connsiteY18" fmla="*/ 263755 h 689640"/>
              <a:gd name="connsiteX19" fmla="*/ 2217107 w 3093929"/>
              <a:gd name="connsiteY19" fmla="*/ 301333 h 689640"/>
              <a:gd name="connsiteX20" fmla="*/ 2292263 w 3093929"/>
              <a:gd name="connsiteY20" fmla="*/ 326385 h 689640"/>
              <a:gd name="connsiteX21" fmla="*/ 2317315 w 3093929"/>
              <a:gd name="connsiteY21" fmla="*/ 363963 h 689640"/>
              <a:gd name="connsiteX22" fmla="*/ 2392471 w 3093929"/>
              <a:gd name="connsiteY22" fmla="*/ 389015 h 689640"/>
              <a:gd name="connsiteX23" fmla="*/ 2467627 w 3093929"/>
              <a:gd name="connsiteY23" fmla="*/ 439120 h 689640"/>
              <a:gd name="connsiteX24" fmla="*/ 2542783 w 3093929"/>
              <a:gd name="connsiteY24" fmla="*/ 489224 h 689640"/>
              <a:gd name="connsiteX25" fmla="*/ 2592887 w 3093929"/>
              <a:gd name="connsiteY25" fmla="*/ 564380 h 689640"/>
              <a:gd name="connsiteX26" fmla="*/ 2655518 w 3093929"/>
              <a:gd name="connsiteY26" fmla="*/ 689640 h 689640"/>
              <a:gd name="connsiteX27" fmla="*/ 3093929 w 3093929"/>
              <a:gd name="connsiteY27" fmla="*/ 677114 h 68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3929" h="689640">
                <a:moveTo>
                  <a:pt x="0" y="226177"/>
                </a:moveTo>
                <a:cubicBezTo>
                  <a:pt x="12526" y="205300"/>
                  <a:pt x="26690" y="185323"/>
                  <a:pt x="37578" y="163547"/>
                </a:cubicBezTo>
                <a:cubicBezTo>
                  <a:pt x="57534" y="123635"/>
                  <a:pt x="47548" y="77143"/>
                  <a:pt x="100208" y="50813"/>
                </a:cubicBezTo>
                <a:lnTo>
                  <a:pt x="150312" y="25761"/>
                </a:lnTo>
                <a:cubicBezTo>
                  <a:pt x="208767" y="29936"/>
                  <a:pt x="267174" y="41728"/>
                  <a:pt x="325676" y="38287"/>
                </a:cubicBezTo>
                <a:cubicBezTo>
                  <a:pt x="409972" y="33328"/>
                  <a:pt x="576197" y="709"/>
                  <a:pt x="576197" y="709"/>
                </a:cubicBezTo>
                <a:cubicBezTo>
                  <a:pt x="701457" y="9060"/>
                  <a:pt x="826494" y="22070"/>
                  <a:pt x="951978" y="25761"/>
                </a:cubicBezTo>
                <a:cubicBezTo>
                  <a:pt x="1072731" y="29313"/>
                  <a:pt x="941389" y="-6996"/>
                  <a:pt x="1039660" y="25761"/>
                </a:cubicBezTo>
                <a:cubicBezTo>
                  <a:pt x="1080215" y="12243"/>
                  <a:pt x="1120141" y="-3556"/>
                  <a:pt x="1164920" y="709"/>
                </a:cubicBezTo>
                <a:cubicBezTo>
                  <a:pt x="1224433" y="6377"/>
                  <a:pt x="1280586" y="35145"/>
                  <a:pt x="1340285" y="38287"/>
                </a:cubicBezTo>
                <a:lnTo>
                  <a:pt x="1578279" y="50813"/>
                </a:lnTo>
                <a:cubicBezTo>
                  <a:pt x="1799252" y="78435"/>
                  <a:pt x="1557253" y="44103"/>
                  <a:pt x="1778696" y="88391"/>
                </a:cubicBezTo>
                <a:cubicBezTo>
                  <a:pt x="1807507" y="94153"/>
                  <a:pt x="1942200" y="110395"/>
                  <a:pt x="1966586" y="113443"/>
                </a:cubicBezTo>
                <a:cubicBezTo>
                  <a:pt x="1979112" y="117618"/>
                  <a:pt x="1991275" y="123105"/>
                  <a:pt x="2004164" y="125969"/>
                </a:cubicBezTo>
                <a:cubicBezTo>
                  <a:pt x="2028957" y="131479"/>
                  <a:pt x="2055226" y="130464"/>
                  <a:pt x="2079320" y="138495"/>
                </a:cubicBezTo>
                <a:cubicBezTo>
                  <a:pt x="2093602" y="143256"/>
                  <a:pt x="2104372" y="155196"/>
                  <a:pt x="2116898" y="163547"/>
                </a:cubicBezTo>
                <a:cubicBezTo>
                  <a:pt x="2121073" y="184424"/>
                  <a:pt x="2117614" y="208463"/>
                  <a:pt x="2129424" y="226177"/>
                </a:cubicBezTo>
                <a:cubicBezTo>
                  <a:pt x="2136748" y="237163"/>
                  <a:pt x="2155680" y="231910"/>
                  <a:pt x="2167002" y="238703"/>
                </a:cubicBezTo>
                <a:cubicBezTo>
                  <a:pt x="2177129" y="244779"/>
                  <a:pt x="2184677" y="254533"/>
                  <a:pt x="2192055" y="263755"/>
                </a:cubicBezTo>
                <a:cubicBezTo>
                  <a:pt x="2201460" y="275510"/>
                  <a:pt x="2204341" y="293354"/>
                  <a:pt x="2217107" y="301333"/>
                </a:cubicBezTo>
                <a:cubicBezTo>
                  <a:pt x="2239500" y="315329"/>
                  <a:pt x="2292263" y="326385"/>
                  <a:pt x="2292263" y="326385"/>
                </a:cubicBezTo>
                <a:cubicBezTo>
                  <a:pt x="2300614" y="338911"/>
                  <a:pt x="2304549" y="355984"/>
                  <a:pt x="2317315" y="363963"/>
                </a:cubicBezTo>
                <a:cubicBezTo>
                  <a:pt x="2339708" y="377959"/>
                  <a:pt x="2392471" y="389015"/>
                  <a:pt x="2392471" y="389015"/>
                </a:cubicBezTo>
                <a:cubicBezTo>
                  <a:pt x="2417523" y="405717"/>
                  <a:pt x="2446337" y="417830"/>
                  <a:pt x="2467627" y="439120"/>
                </a:cubicBezTo>
                <a:cubicBezTo>
                  <a:pt x="2514541" y="486034"/>
                  <a:pt x="2488400" y="471096"/>
                  <a:pt x="2542783" y="489224"/>
                </a:cubicBezTo>
                <a:cubicBezTo>
                  <a:pt x="2581590" y="528031"/>
                  <a:pt x="2580802" y="516039"/>
                  <a:pt x="2592887" y="564380"/>
                </a:cubicBezTo>
                <a:cubicBezTo>
                  <a:pt x="2624610" y="691272"/>
                  <a:pt x="2580114" y="664506"/>
                  <a:pt x="2655518" y="689640"/>
                </a:cubicBezTo>
                <a:cubicBezTo>
                  <a:pt x="2968590" y="673986"/>
                  <a:pt x="2822427" y="677114"/>
                  <a:pt x="3093929" y="677114"/>
                </a:cubicBezTo>
              </a:path>
            </a:pathLst>
          </a:custGeom>
          <a:noFill/>
          <a:ln w="539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C354BA-2B70-4B1E-B1BD-C5B22C32FA33}"/>
              </a:ext>
            </a:extLst>
          </p:cNvPr>
          <p:cNvSpPr/>
          <p:nvPr/>
        </p:nvSpPr>
        <p:spPr>
          <a:xfrm>
            <a:off x="1420837" y="1842868"/>
            <a:ext cx="7822076" cy="1645920"/>
          </a:xfrm>
          <a:custGeom>
            <a:avLst/>
            <a:gdLst>
              <a:gd name="connsiteX0" fmla="*/ 0 w 7822076"/>
              <a:gd name="connsiteY0" fmla="*/ 1223889 h 1645920"/>
              <a:gd name="connsiteX1" fmla="*/ 56271 w 7822076"/>
              <a:gd name="connsiteY1" fmla="*/ 1153550 h 1645920"/>
              <a:gd name="connsiteX2" fmla="*/ 225083 w 7822076"/>
              <a:gd name="connsiteY2" fmla="*/ 1125415 h 1645920"/>
              <a:gd name="connsiteX3" fmla="*/ 295421 w 7822076"/>
              <a:gd name="connsiteY3" fmla="*/ 1111347 h 1645920"/>
              <a:gd name="connsiteX4" fmla="*/ 323557 w 7822076"/>
              <a:gd name="connsiteY4" fmla="*/ 1083212 h 1645920"/>
              <a:gd name="connsiteX5" fmla="*/ 379828 w 7822076"/>
              <a:gd name="connsiteY5" fmla="*/ 1069144 h 1645920"/>
              <a:gd name="connsiteX6" fmla="*/ 422031 w 7822076"/>
              <a:gd name="connsiteY6" fmla="*/ 1055077 h 1645920"/>
              <a:gd name="connsiteX7" fmla="*/ 464234 w 7822076"/>
              <a:gd name="connsiteY7" fmla="*/ 1026941 h 1645920"/>
              <a:gd name="connsiteX8" fmla="*/ 506437 w 7822076"/>
              <a:gd name="connsiteY8" fmla="*/ 1012874 h 1645920"/>
              <a:gd name="connsiteX9" fmla="*/ 534572 w 7822076"/>
              <a:gd name="connsiteY9" fmla="*/ 970670 h 1645920"/>
              <a:gd name="connsiteX10" fmla="*/ 618978 w 7822076"/>
              <a:gd name="connsiteY10" fmla="*/ 956603 h 1645920"/>
              <a:gd name="connsiteX11" fmla="*/ 900332 w 7822076"/>
              <a:gd name="connsiteY11" fmla="*/ 928467 h 1645920"/>
              <a:gd name="connsiteX12" fmla="*/ 1041009 w 7822076"/>
              <a:gd name="connsiteY12" fmla="*/ 900332 h 1645920"/>
              <a:gd name="connsiteX13" fmla="*/ 1139483 w 7822076"/>
              <a:gd name="connsiteY13" fmla="*/ 872197 h 1645920"/>
              <a:gd name="connsiteX14" fmla="*/ 1533378 w 7822076"/>
              <a:gd name="connsiteY14" fmla="*/ 844061 h 1645920"/>
              <a:gd name="connsiteX15" fmla="*/ 1659988 w 7822076"/>
              <a:gd name="connsiteY15" fmla="*/ 815926 h 1645920"/>
              <a:gd name="connsiteX16" fmla="*/ 1772529 w 7822076"/>
              <a:gd name="connsiteY16" fmla="*/ 801858 h 1645920"/>
              <a:gd name="connsiteX17" fmla="*/ 1969477 w 7822076"/>
              <a:gd name="connsiteY17" fmla="*/ 745587 h 1645920"/>
              <a:gd name="connsiteX18" fmla="*/ 2053883 w 7822076"/>
              <a:gd name="connsiteY18" fmla="*/ 675249 h 1645920"/>
              <a:gd name="connsiteX19" fmla="*/ 2208628 w 7822076"/>
              <a:gd name="connsiteY19" fmla="*/ 647114 h 1645920"/>
              <a:gd name="connsiteX20" fmla="*/ 2264898 w 7822076"/>
              <a:gd name="connsiteY20" fmla="*/ 618978 h 1645920"/>
              <a:gd name="connsiteX21" fmla="*/ 2307101 w 7822076"/>
              <a:gd name="connsiteY21" fmla="*/ 604910 h 1645920"/>
              <a:gd name="connsiteX22" fmla="*/ 2349305 w 7822076"/>
              <a:gd name="connsiteY22" fmla="*/ 562707 h 1645920"/>
              <a:gd name="connsiteX23" fmla="*/ 2405575 w 7822076"/>
              <a:gd name="connsiteY23" fmla="*/ 548640 h 1645920"/>
              <a:gd name="connsiteX24" fmla="*/ 2447778 w 7822076"/>
              <a:gd name="connsiteY24" fmla="*/ 534572 h 1645920"/>
              <a:gd name="connsiteX25" fmla="*/ 2489981 w 7822076"/>
              <a:gd name="connsiteY25" fmla="*/ 506437 h 1645920"/>
              <a:gd name="connsiteX26" fmla="*/ 2630658 w 7822076"/>
              <a:gd name="connsiteY26" fmla="*/ 478301 h 1645920"/>
              <a:gd name="connsiteX27" fmla="*/ 2672861 w 7822076"/>
              <a:gd name="connsiteY27" fmla="*/ 464234 h 1645920"/>
              <a:gd name="connsiteX28" fmla="*/ 2785403 w 7822076"/>
              <a:gd name="connsiteY28" fmla="*/ 450166 h 1645920"/>
              <a:gd name="connsiteX29" fmla="*/ 2869809 w 7822076"/>
              <a:gd name="connsiteY29" fmla="*/ 436098 h 1645920"/>
              <a:gd name="connsiteX30" fmla="*/ 3080825 w 7822076"/>
              <a:gd name="connsiteY30" fmla="*/ 379827 h 1645920"/>
              <a:gd name="connsiteX31" fmla="*/ 3165231 w 7822076"/>
              <a:gd name="connsiteY31" fmla="*/ 323557 h 1645920"/>
              <a:gd name="connsiteX32" fmla="*/ 3249637 w 7822076"/>
              <a:gd name="connsiteY32" fmla="*/ 309489 h 1645920"/>
              <a:gd name="connsiteX33" fmla="*/ 3573194 w 7822076"/>
              <a:gd name="connsiteY33" fmla="*/ 239150 h 1645920"/>
              <a:gd name="connsiteX34" fmla="*/ 3784209 w 7822076"/>
              <a:gd name="connsiteY34" fmla="*/ 211015 h 1645920"/>
              <a:gd name="connsiteX35" fmla="*/ 3938954 w 7822076"/>
              <a:gd name="connsiteY35" fmla="*/ 182880 h 1645920"/>
              <a:gd name="connsiteX36" fmla="*/ 4178105 w 7822076"/>
              <a:gd name="connsiteY36" fmla="*/ 168812 h 1645920"/>
              <a:gd name="connsiteX37" fmla="*/ 4797083 w 7822076"/>
              <a:gd name="connsiteY37" fmla="*/ 84406 h 1645920"/>
              <a:gd name="connsiteX38" fmla="*/ 4853354 w 7822076"/>
              <a:gd name="connsiteY38" fmla="*/ 56270 h 1645920"/>
              <a:gd name="connsiteX39" fmla="*/ 4937760 w 7822076"/>
              <a:gd name="connsiteY39" fmla="*/ 42203 h 1645920"/>
              <a:gd name="connsiteX40" fmla="*/ 5247249 w 7822076"/>
              <a:gd name="connsiteY40" fmla="*/ 0 h 1645920"/>
              <a:gd name="connsiteX41" fmla="*/ 5767754 w 7822076"/>
              <a:gd name="connsiteY41" fmla="*/ 28135 h 1645920"/>
              <a:gd name="connsiteX42" fmla="*/ 5964701 w 7822076"/>
              <a:gd name="connsiteY42" fmla="*/ 70338 h 1645920"/>
              <a:gd name="connsiteX43" fmla="*/ 6091311 w 7822076"/>
              <a:gd name="connsiteY43" fmla="*/ 84406 h 1645920"/>
              <a:gd name="connsiteX44" fmla="*/ 6358597 w 7822076"/>
              <a:gd name="connsiteY44" fmla="*/ 154744 h 1645920"/>
              <a:gd name="connsiteX45" fmla="*/ 6443003 w 7822076"/>
              <a:gd name="connsiteY45" fmla="*/ 182880 h 1645920"/>
              <a:gd name="connsiteX46" fmla="*/ 6569612 w 7822076"/>
              <a:gd name="connsiteY46" fmla="*/ 211015 h 1645920"/>
              <a:gd name="connsiteX47" fmla="*/ 6780628 w 7822076"/>
              <a:gd name="connsiteY47" fmla="*/ 267286 h 1645920"/>
              <a:gd name="connsiteX48" fmla="*/ 6907237 w 7822076"/>
              <a:gd name="connsiteY48" fmla="*/ 281354 h 1645920"/>
              <a:gd name="connsiteX49" fmla="*/ 6949440 w 7822076"/>
              <a:gd name="connsiteY49" fmla="*/ 309489 h 1645920"/>
              <a:gd name="connsiteX50" fmla="*/ 7371471 w 7822076"/>
              <a:gd name="connsiteY50" fmla="*/ 337624 h 1645920"/>
              <a:gd name="connsiteX51" fmla="*/ 7596554 w 7822076"/>
              <a:gd name="connsiteY51" fmla="*/ 379827 h 1645920"/>
              <a:gd name="connsiteX52" fmla="*/ 7652825 w 7822076"/>
              <a:gd name="connsiteY52" fmla="*/ 407963 h 1645920"/>
              <a:gd name="connsiteX53" fmla="*/ 7751298 w 7822076"/>
              <a:gd name="connsiteY53" fmla="*/ 422030 h 1645920"/>
              <a:gd name="connsiteX54" fmla="*/ 7807569 w 7822076"/>
              <a:gd name="connsiteY54" fmla="*/ 436098 h 1645920"/>
              <a:gd name="connsiteX55" fmla="*/ 7821637 w 7822076"/>
              <a:gd name="connsiteY55" fmla="*/ 478301 h 1645920"/>
              <a:gd name="connsiteX56" fmla="*/ 7723163 w 7822076"/>
              <a:gd name="connsiteY56" fmla="*/ 717452 h 1645920"/>
              <a:gd name="connsiteX57" fmla="*/ 7680960 w 7822076"/>
              <a:gd name="connsiteY57" fmla="*/ 731520 h 1645920"/>
              <a:gd name="connsiteX58" fmla="*/ 7666892 w 7822076"/>
              <a:gd name="connsiteY58" fmla="*/ 773723 h 1645920"/>
              <a:gd name="connsiteX59" fmla="*/ 7582486 w 7822076"/>
              <a:gd name="connsiteY59" fmla="*/ 844061 h 1645920"/>
              <a:gd name="connsiteX60" fmla="*/ 7568418 w 7822076"/>
              <a:gd name="connsiteY60" fmla="*/ 886264 h 1645920"/>
              <a:gd name="connsiteX61" fmla="*/ 7610621 w 7822076"/>
              <a:gd name="connsiteY61" fmla="*/ 984738 h 1645920"/>
              <a:gd name="connsiteX62" fmla="*/ 7638757 w 7822076"/>
              <a:gd name="connsiteY62" fmla="*/ 1012874 h 1645920"/>
              <a:gd name="connsiteX63" fmla="*/ 7680960 w 7822076"/>
              <a:gd name="connsiteY63" fmla="*/ 1097280 h 1645920"/>
              <a:gd name="connsiteX64" fmla="*/ 7723163 w 7822076"/>
              <a:gd name="connsiteY64" fmla="*/ 1181686 h 1645920"/>
              <a:gd name="connsiteX65" fmla="*/ 7737231 w 7822076"/>
              <a:gd name="connsiteY65" fmla="*/ 16459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822076" h="1645920">
                <a:moveTo>
                  <a:pt x="0" y="1223889"/>
                </a:moveTo>
                <a:cubicBezTo>
                  <a:pt x="18757" y="1200443"/>
                  <a:pt x="28763" y="1165585"/>
                  <a:pt x="56271" y="1153550"/>
                </a:cubicBezTo>
                <a:cubicBezTo>
                  <a:pt x="108535" y="1130685"/>
                  <a:pt x="169144" y="1136603"/>
                  <a:pt x="225083" y="1125415"/>
                </a:cubicBezTo>
                <a:lnTo>
                  <a:pt x="295421" y="1111347"/>
                </a:lnTo>
                <a:cubicBezTo>
                  <a:pt x="304800" y="1101969"/>
                  <a:pt x="311694" y="1089143"/>
                  <a:pt x="323557" y="1083212"/>
                </a:cubicBezTo>
                <a:cubicBezTo>
                  <a:pt x="340850" y="1074566"/>
                  <a:pt x="361238" y="1074455"/>
                  <a:pt x="379828" y="1069144"/>
                </a:cubicBezTo>
                <a:cubicBezTo>
                  <a:pt x="394086" y="1065070"/>
                  <a:pt x="407963" y="1059766"/>
                  <a:pt x="422031" y="1055077"/>
                </a:cubicBezTo>
                <a:cubicBezTo>
                  <a:pt x="436099" y="1045698"/>
                  <a:pt x="449112" y="1034502"/>
                  <a:pt x="464234" y="1026941"/>
                </a:cubicBezTo>
                <a:cubicBezTo>
                  <a:pt x="477497" y="1020309"/>
                  <a:pt x="494858" y="1022137"/>
                  <a:pt x="506437" y="1012874"/>
                </a:cubicBezTo>
                <a:cubicBezTo>
                  <a:pt x="519639" y="1002312"/>
                  <a:pt x="519450" y="978231"/>
                  <a:pt x="534572" y="970670"/>
                </a:cubicBezTo>
                <a:cubicBezTo>
                  <a:pt x="560084" y="957914"/>
                  <a:pt x="591009" y="962197"/>
                  <a:pt x="618978" y="956603"/>
                </a:cubicBezTo>
                <a:cubicBezTo>
                  <a:pt x="795169" y="921365"/>
                  <a:pt x="473248" y="955160"/>
                  <a:pt x="900332" y="928467"/>
                </a:cubicBezTo>
                <a:cubicBezTo>
                  <a:pt x="977281" y="915643"/>
                  <a:pt x="975048" y="918321"/>
                  <a:pt x="1041009" y="900332"/>
                </a:cubicBezTo>
                <a:cubicBezTo>
                  <a:pt x="1073944" y="891350"/>
                  <a:pt x="1105763" y="877521"/>
                  <a:pt x="1139483" y="872197"/>
                </a:cubicBezTo>
                <a:cubicBezTo>
                  <a:pt x="1192713" y="863792"/>
                  <a:pt x="1505551" y="845800"/>
                  <a:pt x="1533378" y="844061"/>
                </a:cubicBezTo>
                <a:cubicBezTo>
                  <a:pt x="1575581" y="834683"/>
                  <a:pt x="1617413" y="823439"/>
                  <a:pt x="1659988" y="815926"/>
                </a:cubicBezTo>
                <a:cubicBezTo>
                  <a:pt x="1697218" y="809356"/>
                  <a:pt x="1735852" y="811027"/>
                  <a:pt x="1772529" y="801858"/>
                </a:cubicBezTo>
                <a:cubicBezTo>
                  <a:pt x="2120654" y="714826"/>
                  <a:pt x="1696846" y="791027"/>
                  <a:pt x="1969477" y="745587"/>
                </a:cubicBezTo>
                <a:cubicBezTo>
                  <a:pt x="1991371" y="723693"/>
                  <a:pt x="2022545" y="687001"/>
                  <a:pt x="2053883" y="675249"/>
                </a:cubicBezTo>
                <a:cubicBezTo>
                  <a:pt x="2069619" y="669348"/>
                  <a:pt x="2199140" y="648695"/>
                  <a:pt x="2208628" y="647114"/>
                </a:cubicBezTo>
                <a:cubicBezTo>
                  <a:pt x="2227385" y="637735"/>
                  <a:pt x="2245623" y="627239"/>
                  <a:pt x="2264898" y="618978"/>
                </a:cubicBezTo>
                <a:cubicBezTo>
                  <a:pt x="2278528" y="613137"/>
                  <a:pt x="2294763" y="613135"/>
                  <a:pt x="2307101" y="604910"/>
                </a:cubicBezTo>
                <a:cubicBezTo>
                  <a:pt x="2323655" y="593874"/>
                  <a:pt x="2332031" y="572578"/>
                  <a:pt x="2349305" y="562707"/>
                </a:cubicBezTo>
                <a:cubicBezTo>
                  <a:pt x="2366092" y="553115"/>
                  <a:pt x="2386985" y="553951"/>
                  <a:pt x="2405575" y="548640"/>
                </a:cubicBezTo>
                <a:cubicBezTo>
                  <a:pt x="2419833" y="544566"/>
                  <a:pt x="2434515" y="541204"/>
                  <a:pt x="2447778" y="534572"/>
                </a:cubicBezTo>
                <a:cubicBezTo>
                  <a:pt x="2462900" y="527011"/>
                  <a:pt x="2473821" y="511409"/>
                  <a:pt x="2489981" y="506437"/>
                </a:cubicBezTo>
                <a:cubicBezTo>
                  <a:pt x="2535687" y="492373"/>
                  <a:pt x="2584062" y="489054"/>
                  <a:pt x="2630658" y="478301"/>
                </a:cubicBezTo>
                <a:cubicBezTo>
                  <a:pt x="2645107" y="474967"/>
                  <a:pt x="2658272" y="466887"/>
                  <a:pt x="2672861" y="464234"/>
                </a:cubicBezTo>
                <a:cubicBezTo>
                  <a:pt x="2710057" y="457471"/>
                  <a:pt x="2747977" y="455513"/>
                  <a:pt x="2785403" y="450166"/>
                </a:cubicBezTo>
                <a:cubicBezTo>
                  <a:pt x="2813640" y="446132"/>
                  <a:pt x="2841674" y="440787"/>
                  <a:pt x="2869809" y="436098"/>
                </a:cubicBezTo>
                <a:cubicBezTo>
                  <a:pt x="3052555" y="326452"/>
                  <a:pt x="2788853" y="471068"/>
                  <a:pt x="3080825" y="379827"/>
                </a:cubicBezTo>
                <a:cubicBezTo>
                  <a:pt x="3113100" y="369741"/>
                  <a:pt x="3131877" y="329116"/>
                  <a:pt x="3165231" y="323557"/>
                </a:cubicBezTo>
                <a:lnTo>
                  <a:pt x="3249637" y="309489"/>
                </a:lnTo>
                <a:cubicBezTo>
                  <a:pt x="3452401" y="219371"/>
                  <a:pt x="3307362" y="266650"/>
                  <a:pt x="3573194" y="239150"/>
                </a:cubicBezTo>
                <a:cubicBezTo>
                  <a:pt x="3643778" y="231848"/>
                  <a:pt x="3714073" y="221805"/>
                  <a:pt x="3784209" y="211015"/>
                </a:cubicBezTo>
                <a:cubicBezTo>
                  <a:pt x="3836027" y="203043"/>
                  <a:pt x="3886825" y="188465"/>
                  <a:pt x="3938954" y="182880"/>
                </a:cubicBezTo>
                <a:cubicBezTo>
                  <a:pt x="4018354" y="174373"/>
                  <a:pt x="4098388" y="173501"/>
                  <a:pt x="4178105" y="168812"/>
                </a:cubicBezTo>
                <a:cubicBezTo>
                  <a:pt x="4630698" y="35697"/>
                  <a:pt x="4194102" y="142760"/>
                  <a:pt x="4797083" y="84406"/>
                </a:cubicBezTo>
                <a:cubicBezTo>
                  <a:pt x="4817957" y="82386"/>
                  <a:pt x="4833267" y="62296"/>
                  <a:pt x="4853354" y="56270"/>
                </a:cubicBezTo>
                <a:cubicBezTo>
                  <a:pt x="4880674" y="48074"/>
                  <a:pt x="4909870" y="48179"/>
                  <a:pt x="4937760" y="42203"/>
                </a:cubicBezTo>
                <a:cubicBezTo>
                  <a:pt x="5158257" y="-5046"/>
                  <a:pt x="4936661" y="22184"/>
                  <a:pt x="5247249" y="0"/>
                </a:cubicBezTo>
                <a:lnTo>
                  <a:pt x="5767754" y="28135"/>
                </a:lnTo>
                <a:cubicBezTo>
                  <a:pt x="5921457" y="38615"/>
                  <a:pt x="5812278" y="41759"/>
                  <a:pt x="5964701" y="70338"/>
                </a:cubicBezTo>
                <a:cubicBezTo>
                  <a:pt x="6006437" y="78163"/>
                  <a:pt x="6049108" y="79717"/>
                  <a:pt x="6091311" y="84406"/>
                </a:cubicBezTo>
                <a:cubicBezTo>
                  <a:pt x="6309741" y="166317"/>
                  <a:pt x="6090108" y="91570"/>
                  <a:pt x="6358597" y="154744"/>
                </a:cubicBezTo>
                <a:cubicBezTo>
                  <a:pt x="6387466" y="161537"/>
                  <a:pt x="6414347" y="175238"/>
                  <a:pt x="6443003" y="182880"/>
                </a:cubicBezTo>
                <a:cubicBezTo>
                  <a:pt x="6484776" y="194019"/>
                  <a:pt x="6527670" y="200530"/>
                  <a:pt x="6569612" y="211015"/>
                </a:cubicBezTo>
                <a:cubicBezTo>
                  <a:pt x="6678350" y="238200"/>
                  <a:pt x="6552411" y="241928"/>
                  <a:pt x="6780628" y="267286"/>
                </a:cubicBezTo>
                <a:lnTo>
                  <a:pt x="6907237" y="281354"/>
                </a:lnTo>
                <a:cubicBezTo>
                  <a:pt x="6921305" y="290732"/>
                  <a:pt x="6932861" y="306173"/>
                  <a:pt x="6949440" y="309489"/>
                </a:cubicBezTo>
                <a:cubicBezTo>
                  <a:pt x="6998112" y="319223"/>
                  <a:pt x="7367863" y="337424"/>
                  <a:pt x="7371471" y="337624"/>
                </a:cubicBezTo>
                <a:cubicBezTo>
                  <a:pt x="7537737" y="404132"/>
                  <a:pt x="7318539" y="324224"/>
                  <a:pt x="7596554" y="379827"/>
                </a:cubicBezTo>
                <a:cubicBezTo>
                  <a:pt x="7617118" y="383940"/>
                  <a:pt x="7632593" y="402445"/>
                  <a:pt x="7652825" y="407963"/>
                </a:cubicBezTo>
                <a:cubicBezTo>
                  <a:pt x="7684814" y="416687"/>
                  <a:pt x="7718675" y="416099"/>
                  <a:pt x="7751298" y="422030"/>
                </a:cubicBezTo>
                <a:cubicBezTo>
                  <a:pt x="7770320" y="425489"/>
                  <a:pt x="7788812" y="431409"/>
                  <a:pt x="7807569" y="436098"/>
                </a:cubicBezTo>
                <a:cubicBezTo>
                  <a:pt x="7812258" y="450166"/>
                  <a:pt x="7824545" y="463760"/>
                  <a:pt x="7821637" y="478301"/>
                </a:cubicBezTo>
                <a:cubicBezTo>
                  <a:pt x="7815470" y="509134"/>
                  <a:pt x="7768801" y="671814"/>
                  <a:pt x="7723163" y="717452"/>
                </a:cubicBezTo>
                <a:cubicBezTo>
                  <a:pt x="7712678" y="727937"/>
                  <a:pt x="7695028" y="726831"/>
                  <a:pt x="7680960" y="731520"/>
                </a:cubicBezTo>
                <a:cubicBezTo>
                  <a:pt x="7676271" y="745588"/>
                  <a:pt x="7675117" y="761385"/>
                  <a:pt x="7666892" y="773723"/>
                </a:cubicBezTo>
                <a:cubicBezTo>
                  <a:pt x="7645228" y="806219"/>
                  <a:pt x="7613628" y="823300"/>
                  <a:pt x="7582486" y="844061"/>
                </a:cubicBezTo>
                <a:cubicBezTo>
                  <a:pt x="7577797" y="858129"/>
                  <a:pt x="7568418" y="871435"/>
                  <a:pt x="7568418" y="886264"/>
                </a:cubicBezTo>
                <a:cubicBezTo>
                  <a:pt x="7568418" y="925116"/>
                  <a:pt x="7587649" y="956023"/>
                  <a:pt x="7610621" y="984738"/>
                </a:cubicBezTo>
                <a:cubicBezTo>
                  <a:pt x="7618907" y="995095"/>
                  <a:pt x="7629378" y="1003495"/>
                  <a:pt x="7638757" y="1012874"/>
                </a:cubicBezTo>
                <a:cubicBezTo>
                  <a:pt x="7674117" y="1118953"/>
                  <a:pt x="7626419" y="988198"/>
                  <a:pt x="7680960" y="1097280"/>
                </a:cubicBezTo>
                <a:cubicBezTo>
                  <a:pt x="7739203" y="1213765"/>
                  <a:pt x="7642532" y="1060738"/>
                  <a:pt x="7723163" y="1181686"/>
                </a:cubicBezTo>
                <a:cubicBezTo>
                  <a:pt x="7751772" y="1410553"/>
                  <a:pt x="7737231" y="1256421"/>
                  <a:pt x="7737231" y="1645920"/>
                </a:cubicBezTo>
              </a:path>
            </a:pathLst>
          </a:custGeom>
          <a:noFill/>
          <a:ln w="476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8439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1824</TotalTime>
  <Words>2097</Words>
  <Application>Microsoft Office PowerPoint</Application>
  <PresentationFormat>Widescreen</PresentationFormat>
  <Paragraphs>164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Tw Cen MT</vt:lpstr>
      <vt:lpstr>Circuit</vt:lpstr>
      <vt:lpstr>Internet  of Things (IoT)</vt:lpstr>
      <vt:lpstr>The Project Goal</vt:lpstr>
      <vt:lpstr>Technology &amp; IoT Growth</vt:lpstr>
      <vt:lpstr>IoT Career -   Technician or Administer</vt:lpstr>
      <vt:lpstr>Technicians/Administrators Responsibilities </vt:lpstr>
      <vt:lpstr>Technicians/Administrators Responsibilities  (cont.) </vt:lpstr>
      <vt:lpstr>PowerPoint Presentation</vt:lpstr>
      <vt:lpstr>PowerPoint Presentation</vt:lpstr>
      <vt:lpstr>PowerPoint Presentation</vt:lpstr>
      <vt:lpstr>PowerPoint Presentation</vt:lpstr>
      <vt:lpstr>Comparisons</vt:lpstr>
      <vt:lpstr>Command Line Comparison</vt:lpstr>
      <vt:lpstr>Command Line Comparison (cont.)</vt:lpstr>
      <vt:lpstr>Hypervisor types</vt:lpstr>
      <vt:lpstr>Comparison ipv6 vs ipv4</vt:lpstr>
      <vt:lpstr>Planning &amp; Design</vt:lpstr>
      <vt:lpstr>Planning &amp; Design (cont.)</vt:lpstr>
      <vt:lpstr>Inventory &amp; Bios</vt:lpstr>
      <vt:lpstr>Software Installation</vt:lpstr>
      <vt:lpstr>Real Time Operating System (RTOS)</vt:lpstr>
      <vt:lpstr>Project completion</vt:lpstr>
      <vt:lpstr>Project completion (cont.)</vt:lpstr>
      <vt:lpstr>Module 6 Deliverable Running the Arduino IDE from the Virtual Machine (VM) </vt:lpstr>
      <vt:lpstr>Assembled Hardware</vt:lpstr>
      <vt:lpstr>Running The Arduino via Virtual Machine (VM)</vt:lpstr>
      <vt:lpstr>Serial Monitor</vt:lpstr>
      <vt:lpstr>Challenges, Experience  &amp; Skills Obtained</vt:lpstr>
      <vt:lpstr>Challenges, Experience  &amp; Skills Obtained (cont.)</vt:lpstr>
      <vt:lpstr>Challenges, Experience &amp; Skills Obtained (cont.)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(iot)</dc:title>
  <dc:creator>Teresa Barrows</dc:creator>
  <cp:lastModifiedBy>AARON SCHAEFERS</cp:lastModifiedBy>
  <cp:revision>114</cp:revision>
  <dcterms:created xsi:type="dcterms:W3CDTF">2019-06-23T22:24:56Z</dcterms:created>
  <dcterms:modified xsi:type="dcterms:W3CDTF">2019-06-29T04:11:17Z</dcterms:modified>
</cp:coreProperties>
</file>