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44"/>
  </p:notesMasterIdLst>
  <p:sldIdLst>
    <p:sldId id="267" r:id="rId5"/>
    <p:sldId id="266" r:id="rId6"/>
    <p:sldId id="262" r:id="rId7"/>
    <p:sldId id="263" r:id="rId8"/>
    <p:sldId id="268" r:id="rId9"/>
    <p:sldId id="285" r:id="rId10"/>
    <p:sldId id="284" r:id="rId11"/>
    <p:sldId id="264" r:id="rId12"/>
    <p:sldId id="269" r:id="rId13"/>
    <p:sldId id="270" r:id="rId14"/>
    <p:sldId id="286" r:id="rId15"/>
    <p:sldId id="271" r:id="rId16"/>
    <p:sldId id="272" r:id="rId17"/>
    <p:sldId id="273" r:id="rId18"/>
    <p:sldId id="287" r:id="rId19"/>
    <p:sldId id="274" r:id="rId20"/>
    <p:sldId id="275" r:id="rId21"/>
    <p:sldId id="276" r:id="rId22"/>
    <p:sldId id="288" r:id="rId23"/>
    <p:sldId id="277" r:id="rId24"/>
    <p:sldId id="278" r:id="rId25"/>
    <p:sldId id="279" r:id="rId26"/>
    <p:sldId id="289" r:id="rId27"/>
    <p:sldId id="280" r:id="rId28"/>
    <p:sldId id="281" r:id="rId29"/>
    <p:sldId id="282" r:id="rId30"/>
    <p:sldId id="290" r:id="rId31"/>
    <p:sldId id="283" r:id="rId32"/>
    <p:sldId id="291" r:id="rId33"/>
    <p:sldId id="292" r:id="rId34"/>
    <p:sldId id="293" r:id="rId35"/>
    <p:sldId id="294" r:id="rId36"/>
    <p:sldId id="295" r:id="rId37"/>
    <p:sldId id="296" r:id="rId38"/>
    <p:sldId id="297" r:id="rId39"/>
    <p:sldId id="298" r:id="rId40"/>
    <p:sldId id="299" r:id="rId41"/>
    <p:sldId id="300" r:id="rId42"/>
    <p:sldId id="301"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8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770" autoAdjust="0"/>
  </p:normalViewPr>
  <p:slideViewPr>
    <p:cSldViewPr snapToGrid="0">
      <p:cViewPr varScale="1">
        <p:scale>
          <a:sx n="67" d="100"/>
          <a:sy n="67" d="100"/>
        </p:scale>
        <p:origin x="858" y="78"/>
      </p:cViewPr>
      <p:guideLst/>
    </p:cSldViewPr>
  </p:slideViewPr>
  <p:notesTextViewPr>
    <p:cViewPr>
      <p:scale>
        <a:sx n="1" d="1"/>
        <a:sy n="1" d="1"/>
      </p:scale>
      <p:origin x="0" y="-388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6/24/2020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and 8 week course with each week (module) representing a different course objective (DeVry,2020).  Each new module within this presentation will be Identified by its core objective or that module’s titles.</a:t>
            </a: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a:t>
            </a:fld>
            <a:endParaRPr lang="en-US" dirty="0"/>
          </a:p>
        </p:txBody>
      </p:sp>
    </p:spTree>
    <p:extLst>
      <p:ext uri="{BB962C8B-B14F-4D97-AF65-F5344CB8AC3E}">
        <p14:creationId xmlns:p14="http://schemas.microsoft.com/office/powerpoint/2010/main" val="1900038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completion of this module I was able explain that the significance of vulnerability rating. Because the Nessus ranks vulnerabilities by color coding according to severity as follows: : Red= Critical Alert ,is one where immediate attention is needed because it could bring down the entire network. Orange = High/Sever Alert risk, Yellow = Medium/Moderate risk and Green = Low/small risk, Blue = a warning alert of a potential issue/problem is developing. This ranking allows the Network Administrator and technicians to determine what issues need immediate attention as well as allows these issues to be assigned to technicians based on his/her expertise (experience). By having the most experienced technicians resolve the most critical issues and allowing the least experienced technicians to the low risk or warnings issues the organization is maximizing their resources.  Another significant part of the Nessus Report is the about of details included in the report. This report gives a details about the network’s intrusions that effect the both the systems hardware and software and the report gives recommendation on how to correct/prevent the reoccurrence of these issues. </a:t>
            </a:r>
          </a:p>
        </p:txBody>
      </p:sp>
      <p:sp>
        <p:nvSpPr>
          <p:cNvPr id="4" name="Slide Number Placeholder 3"/>
          <p:cNvSpPr>
            <a:spLocks noGrp="1"/>
          </p:cNvSpPr>
          <p:nvPr>
            <p:ph type="sldNum" sz="quarter" idx="5"/>
          </p:nvPr>
        </p:nvSpPr>
        <p:spPr/>
        <p:txBody>
          <a:bodyPr/>
          <a:lstStyle/>
          <a:p>
            <a:fld id="{C275CD8D-B1D9-4658-A4F0-38CA8D83ED5D}" type="slidenum">
              <a:rPr lang="en-US" smtClean="0"/>
              <a:t>11</a:t>
            </a:fld>
            <a:endParaRPr lang="en-US" dirty="0"/>
          </a:p>
        </p:txBody>
      </p:sp>
    </p:spTree>
    <p:extLst>
      <p:ext uri="{BB962C8B-B14F-4D97-AF65-F5344CB8AC3E}">
        <p14:creationId xmlns:p14="http://schemas.microsoft.com/office/powerpoint/2010/main" val="193545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will cover the topics of Controls, Protocols and Implementation.  Which are all vital parts in the development of security controls and strategies for any organization.</a:t>
            </a:r>
          </a:p>
        </p:txBody>
      </p:sp>
      <p:sp>
        <p:nvSpPr>
          <p:cNvPr id="4" name="Slide Number Placeholder 3"/>
          <p:cNvSpPr>
            <a:spLocks noGrp="1"/>
          </p:cNvSpPr>
          <p:nvPr>
            <p:ph type="sldNum" sz="quarter" idx="5"/>
          </p:nvPr>
        </p:nvSpPr>
        <p:spPr/>
        <p:txBody>
          <a:bodyPr/>
          <a:lstStyle/>
          <a:p>
            <a:fld id="{C275CD8D-B1D9-4658-A4F0-38CA8D83ED5D}" type="slidenum">
              <a:rPr lang="en-US" smtClean="0"/>
              <a:t>12</a:t>
            </a:fld>
            <a:endParaRPr lang="en-US" dirty="0"/>
          </a:p>
        </p:txBody>
      </p:sp>
    </p:spTree>
    <p:extLst>
      <p:ext uri="{BB962C8B-B14F-4D97-AF65-F5344CB8AC3E}">
        <p14:creationId xmlns:p14="http://schemas.microsoft.com/office/powerpoint/2010/main" val="3770203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following slides will be three slides will be discussing each of these topics in greater detail.</a:t>
            </a:r>
          </a:p>
        </p:txBody>
      </p:sp>
      <p:sp>
        <p:nvSpPr>
          <p:cNvPr id="4" name="Slide Number Placeholder 3"/>
          <p:cNvSpPr>
            <a:spLocks noGrp="1"/>
          </p:cNvSpPr>
          <p:nvPr>
            <p:ph type="sldNum" sz="quarter" idx="5"/>
          </p:nvPr>
        </p:nvSpPr>
        <p:spPr/>
        <p:txBody>
          <a:bodyPr/>
          <a:lstStyle/>
          <a:p>
            <a:fld id="{C275CD8D-B1D9-4658-A4F0-38CA8D83ED5D}" type="slidenum">
              <a:rPr lang="en-US" smtClean="0"/>
              <a:t>13</a:t>
            </a:fld>
            <a:endParaRPr lang="en-US" dirty="0"/>
          </a:p>
        </p:txBody>
      </p:sp>
    </p:spTree>
    <p:extLst>
      <p:ext uri="{BB962C8B-B14F-4D97-AF65-F5344CB8AC3E}">
        <p14:creationId xmlns:p14="http://schemas.microsoft.com/office/powerpoint/2010/main" val="3145346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we’ll discuss the Access and Identification as it pertains to being an element of the control environment. Every network policy must have guidelines for accessing the organization’s network and these guidelines must be updated on a regular basis, for example; on a semi or annual bases.  We can limit access by placing selective access to a location as well as to the organization’s network. Naturally we want to be able to identify the individual within the physical building by know why he/she is there, is the person an employee or a visitor? One way of doing this is the requirement of a badge or ID card, where actual employees have an actual ID with some information that identifies the individual’s position within the organization such as name and what department he/she works in. </a:t>
            </a:r>
          </a:p>
        </p:txBody>
      </p:sp>
      <p:sp>
        <p:nvSpPr>
          <p:cNvPr id="4" name="Slide Number Placeholder 3"/>
          <p:cNvSpPr>
            <a:spLocks noGrp="1"/>
          </p:cNvSpPr>
          <p:nvPr>
            <p:ph type="sldNum" sz="quarter" idx="5"/>
          </p:nvPr>
        </p:nvSpPr>
        <p:spPr/>
        <p:txBody>
          <a:bodyPr/>
          <a:lstStyle/>
          <a:p>
            <a:fld id="{C275CD8D-B1D9-4658-A4F0-38CA8D83ED5D}" type="slidenum">
              <a:rPr lang="en-US" smtClean="0"/>
              <a:t>14</a:t>
            </a:fld>
            <a:endParaRPr lang="en-US" dirty="0"/>
          </a:p>
        </p:txBody>
      </p:sp>
    </p:spTree>
    <p:extLst>
      <p:ext uri="{BB962C8B-B14F-4D97-AF65-F5344CB8AC3E}">
        <p14:creationId xmlns:p14="http://schemas.microsoft.com/office/powerpoint/2010/main" val="14840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control principles is a three step progress, 1 the user logs into the network (Authentication), this information is then forwarded to the Authorization database that has been set up by the system administrator, once the information is processed it has passed the Access Control Function and is then forwarded via Access control to the System Resources (database) where the information the user is seeking is stored, (DeVry,2020).</a:t>
            </a:r>
          </a:p>
        </p:txBody>
      </p:sp>
      <p:sp>
        <p:nvSpPr>
          <p:cNvPr id="4" name="Slide Number Placeholder 3"/>
          <p:cNvSpPr>
            <a:spLocks noGrp="1"/>
          </p:cNvSpPr>
          <p:nvPr>
            <p:ph type="sldNum" sz="quarter" idx="5"/>
          </p:nvPr>
        </p:nvSpPr>
        <p:spPr/>
        <p:txBody>
          <a:bodyPr/>
          <a:lstStyle/>
          <a:p>
            <a:fld id="{C275CD8D-B1D9-4658-A4F0-38CA8D83ED5D}" type="slidenum">
              <a:rPr lang="en-US" smtClean="0"/>
              <a:t>15</a:t>
            </a:fld>
            <a:endParaRPr lang="en-US" dirty="0"/>
          </a:p>
        </p:txBody>
      </p:sp>
    </p:spTree>
    <p:extLst>
      <p:ext uri="{BB962C8B-B14F-4D97-AF65-F5344CB8AC3E}">
        <p14:creationId xmlns:p14="http://schemas.microsoft.com/office/powerpoint/2010/main" val="2273091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protect the (data) information that is being transmitted via the network we use protocols and software that encrypts it so that it is unreadable format using an symmetric or asymmetric method of encryption. In a Symmetric encryption the sender and receiver both use the same Secret Key to encrypt and decrypt the message, this requires that somehow the sender has to notify the receiver in advance of sending the message of what the shared secret key is. Whereas with an asymmetric encrypted message the recipient’s has a public key that is used to encrypt the message and a private key is used to decrypt the message. Both of these methods are illustrated in the slide image.</a:t>
            </a:r>
          </a:p>
          <a:p>
            <a:r>
              <a:rPr lang="en-US" dirty="0"/>
              <a:t>Now that we have covered the network controls we move on to the Security Protocols section. </a:t>
            </a:r>
          </a:p>
        </p:txBody>
      </p:sp>
      <p:sp>
        <p:nvSpPr>
          <p:cNvPr id="4" name="Slide Number Placeholder 3"/>
          <p:cNvSpPr>
            <a:spLocks noGrp="1"/>
          </p:cNvSpPr>
          <p:nvPr>
            <p:ph type="sldNum" sz="quarter" idx="5"/>
          </p:nvPr>
        </p:nvSpPr>
        <p:spPr/>
        <p:txBody>
          <a:bodyPr/>
          <a:lstStyle/>
          <a:p>
            <a:fld id="{C275CD8D-B1D9-4658-A4F0-38CA8D83ED5D}" type="slidenum">
              <a:rPr lang="en-US" smtClean="0"/>
              <a:t>16</a:t>
            </a:fld>
            <a:endParaRPr lang="en-US" dirty="0"/>
          </a:p>
        </p:txBody>
      </p:sp>
    </p:spTree>
    <p:extLst>
      <p:ext uri="{BB962C8B-B14F-4D97-AF65-F5344CB8AC3E}">
        <p14:creationId xmlns:p14="http://schemas.microsoft.com/office/powerpoint/2010/main" val="3933286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Security Protocols are vital to the maintain the over all strength of the organization’s ability in preventing the unauthorized use of its data and resources.  Protocols make it much harder for hackers to gain unauthorized access to the organization’s network, physical security measures aide in prevention of unauthorized individuals coming into the physical location of the organization.  We focused on specific areas of the OSI Model because these are areas where further “hardening” will lower the vulnerabilities of the network. We started with Transport layer 4 – Segments: which handle the following protocols: TCP (Transmission Control Protocol), UDP (User Datagram Protocol), ECN (Explicit Congestion Notification), SCTP (Stream Control Transmission Protocol, DCCP (Datagram Congestion Control Protocol)</a:t>
            </a:r>
            <a:r>
              <a:rPr lang="en-US" sz="1200" b="0" kern="1200" dirty="0">
                <a:solidFill>
                  <a:schemeClr val="tx1"/>
                </a:solidFill>
                <a:effectLst/>
                <a:latin typeface="+mn-lt"/>
                <a:ea typeface="+mn-ea"/>
                <a:cs typeface="+mn-cs"/>
              </a:rPr>
              <a:t>, (Unknown, CompTIA Network+, 1992-2020).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Application Layer 7- Data:  protocols are HTTPS (HyperText Transfer Protocol/S-HTTP(Secure HyperText Transfer Protocol), FTP (File Transfer Protocol, IRC (Internet Relay Chat),(Unknown, Internet Relay Chat, 2020), SSH (Secure Shell), DNS (Domain Name Server, PGP (Pretty Good Privacy, S/MIME (Secure Multipurpose Internet Mail Extension, KERBEROS ( based on tickets that allow nodes communicating over a non-secure network to prove their identity to each other in a secure manner), (DeVry, 2020). The protocols that Network Layer 3 - Packets are as follows:  IP (Internet Protocol, IPSec (Internet Protocol Security), (DeVry, 2020) ICMP(Internet Control Message Protocol,  (Rouse, ICMP (Internet Control Message Protocol), 2000-2020)), IGMP (Internet Group Management Protocol, (Unknown, What is IGMP and how does it work? - Technical Tip - 132521, 2018)). The last part of the OSI Model is the Data Link Layer 2 – Frames: the protocols handled by this layer are: RADIUS is an acronym for Remote Authentication Dial-In User Service which provide a centralized authentication, authorization and accounting  functions by remote access, (DeVry,2020)), TACACS+ (Terminal Access Controller Access-Control System Plus uses authentication, authorization, and accounting for a network device (DeVry, 2020).</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C275CD8D-B1D9-4658-A4F0-38CA8D83ED5D}" type="slidenum">
              <a:rPr lang="en-US" smtClean="0"/>
              <a:t>17</a:t>
            </a:fld>
            <a:endParaRPr lang="en-US" dirty="0"/>
          </a:p>
        </p:txBody>
      </p:sp>
    </p:spTree>
    <p:extLst>
      <p:ext uri="{BB962C8B-B14F-4D97-AF65-F5344CB8AC3E}">
        <p14:creationId xmlns:p14="http://schemas.microsoft.com/office/powerpoint/2010/main" val="3624955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Firewalls can be either software or hardware, organization will often use a combination of both to aide in securing its network from the unsecure public network such as the world wide web (internet). Often the organization will use a physical device to separate their organization’s network from the Internet and then will use a software based firewall which are both illustrated in the diagram above. The proxy server is typically placed between the network where the client accesses it instead of the actual server, the benefits of this are, better control of internet usage, Hides IP address, location, improves the speed and bandwidth of the network and improved security. While there are various proxy tools available here are just a few: Burp Proxy, Charles, </a:t>
            </a:r>
            <a:r>
              <a:rPr lang="en-US" dirty="0" err="1"/>
              <a:t>Proxifier</a:t>
            </a:r>
            <a:r>
              <a:rPr lang="en-US" dirty="0"/>
              <a:t>, </a:t>
            </a:r>
            <a:r>
              <a:rPr lang="en-US" dirty="0" err="1"/>
              <a:t>WinGate</a:t>
            </a:r>
            <a:r>
              <a:rPr lang="en-US" dirty="0"/>
              <a:t>, </a:t>
            </a:r>
            <a:r>
              <a:rPr lang="en-US" dirty="0" err="1"/>
              <a:t>ProxyCap</a:t>
            </a:r>
            <a:r>
              <a:rPr lang="en-US" dirty="0"/>
              <a:t> and Fiddler, (DeVry, 2020). The Honeypot is created by the organization to deliberately attract the attention of individuals that are trying to hack into the organization’s network without risking the organization entire network. Here are five honeypot tools available online: HIHAT, HONEYBOT, Canary, ARGOS, and Thug. Another available appliance readily available is the Intrusion Detection System (IDS) which is capable of monitoring all in/outbound traffic on the network. The IDS is located in two places, one placed after the router and to the left and right (second location of IDS) of the DMZ, (although not shown in illustration) by doing this it protects the network from a hacker that is attempt to access the network, keep in mind though that IDS will detect intrusions it can’t stop them. However, the Intrusion Prevention System(IPS)has the ability to actively prevent and block intrusions on the network, (DeVry,2020). There are IDS/IPS solutions available via the internet, such as Snot, Next-Generation IPS, IBM Security Network Intrusion Prevention System and McAfee Host Intrusion Prevention for Desktops, and Strata IDS/IPS just to name a few, (DeVry,2020). The final goal of the week three module was the implementation of “Stateful Firewall and Multi Factor Authentication (MFA). The following two slides demonstrate this hands-on assignment.</a:t>
            </a:r>
          </a:p>
        </p:txBody>
      </p:sp>
      <p:sp>
        <p:nvSpPr>
          <p:cNvPr id="4" name="Slide Number Placeholder 3"/>
          <p:cNvSpPr>
            <a:spLocks noGrp="1"/>
          </p:cNvSpPr>
          <p:nvPr>
            <p:ph type="sldNum" sz="quarter" idx="5"/>
          </p:nvPr>
        </p:nvSpPr>
        <p:spPr/>
        <p:txBody>
          <a:bodyPr/>
          <a:lstStyle/>
          <a:p>
            <a:fld id="{C275CD8D-B1D9-4658-A4F0-38CA8D83ED5D}" type="slidenum">
              <a:rPr lang="en-US" smtClean="0"/>
              <a:t>18</a:t>
            </a:fld>
            <a:endParaRPr lang="en-US" dirty="0"/>
          </a:p>
        </p:txBody>
      </p:sp>
    </p:spTree>
    <p:extLst>
      <p:ext uri="{BB962C8B-B14F-4D97-AF65-F5344CB8AC3E}">
        <p14:creationId xmlns:p14="http://schemas.microsoft.com/office/powerpoint/2010/main" val="4188270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screen shots of the Nmap Scan result, which shows that there a small number ports open (image on left). We were then ask to show and image of the sudo iptables after applying rules (middle image), and finally we had to show the Ubuntu Login screen (image on right), after the MFA had been activated. To initiate the Stateful Firewall students were required to enter new rules into iptables.  Our goal was to limit access to the server by only allowing Web (HTTP/HTTPS), email (SMTP), name resolution (DNS) and SSH services. First thing we had to do was to flush the input, output and forward chains of the iptables, via Ubuntu's command terminal. The student entered the following three commands (shown in italicized font), First command was, </a:t>
            </a:r>
            <a:r>
              <a:rPr lang="en-US" i="1" dirty="0">
                <a:solidFill>
                  <a:srgbClr val="FF0000"/>
                </a:solidFill>
              </a:rPr>
              <a:t>sudo iptables –F INPUT</a:t>
            </a:r>
            <a:r>
              <a:rPr lang="en-US" i="0" dirty="0">
                <a:solidFill>
                  <a:srgbClr val="FF0000"/>
                </a:solidFill>
              </a:rPr>
              <a:t> second command was, </a:t>
            </a:r>
            <a:r>
              <a:rPr lang="en-US" i="1" dirty="0">
                <a:solidFill>
                  <a:srgbClr val="FF0000"/>
                </a:solidFill>
              </a:rPr>
              <a:t>sudo iptables –F OUTPUT</a:t>
            </a:r>
            <a:r>
              <a:rPr lang="en-US" i="0" dirty="0">
                <a:solidFill>
                  <a:srgbClr val="FF0000"/>
                </a:solidFill>
              </a:rPr>
              <a:t> and the third command was, </a:t>
            </a:r>
            <a:r>
              <a:rPr lang="en-US" i="1" dirty="0">
                <a:solidFill>
                  <a:srgbClr val="FF0000"/>
                </a:solidFill>
              </a:rPr>
              <a:t>sudo iptables –F FORWARD</a:t>
            </a:r>
            <a:r>
              <a:rPr lang="en-US" i="0" dirty="0">
                <a:solidFill>
                  <a:srgbClr val="FF0000"/>
                </a:solidFill>
              </a:rPr>
              <a:t>. To confirm that all rules were deleted the student then enter the command </a:t>
            </a:r>
            <a:r>
              <a:rPr lang="en-US" i="1" dirty="0">
                <a:solidFill>
                  <a:srgbClr val="FF0000"/>
                </a:solidFill>
              </a:rPr>
              <a:t>sudo iptables –L –line-numbers, </a:t>
            </a:r>
            <a:r>
              <a:rPr lang="en-US" i="0" dirty="0">
                <a:solidFill>
                  <a:srgbClr val="FF0000"/>
                </a:solidFill>
              </a:rPr>
              <a:t>it was then necessary to drop all invalid packets on the server by entering the command </a:t>
            </a:r>
            <a:r>
              <a:rPr lang="en-US" i="1" dirty="0">
                <a:solidFill>
                  <a:srgbClr val="FF0000"/>
                </a:solidFill>
              </a:rPr>
              <a:t> sudo iptables –A INPUT –m </a:t>
            </a:r>
            <a:r>
              <a:rPr lang="en-US" i="1" dirty="0" err="1">
                <a:solidFill>
                  <a:srgbClr val="FF0000"/>
                </a:solidFill>
              </a:rPr>
              <a:t>conntrack</a:t>
            </a:r>
            <a:r>
              <a:rPr lang="en-US" i="1" dirty="0">
                <a:solidFill>
                  <a:srgbClr val="FF0000"/>
                </a:solidFill>
              </a:rPr>
              <a:t> –-</a:t>
            </a:r>
            <a:r>
              <a:rPr lang="en-US" i="1" dirty="0" err="1">
                <a:solidFill>
                  <a:srgbClr val="FF0000"/>
                </a:solidFill>
              </a:rPr>
              <a:t>ctstat</a:t>
            </a:r>
            <a:r>
              <a:rPr lang="en-US" i="1" dirty="0">
                <a:solidFill>
                  <a:srgbClr val="FF0000"/>
                </a:solidFill>
              </a:rPr>
              <a:t> INVALID –j DROP</a:t>
            </a:r>
            <a:r>
              <a:rPr lang="en-US" i="0" dirty="0">
                <a:solidFill>
                  <a:srgbClr val="FF0000"/>
                </a:solidFill>
              </a:rPr>
              <a:t>. At this point it was necessary to set up the new rules as follows to forward all traffic on the loopback interface using the following commands: </a:t>
            </a:r>
            <a:r>
              <a:rPr lang="en-US" i="1" dirty="0">
                <a:solidFill>
                  <a:srgbClr val="FF0000"/>
                </a:solidFill>
              </a:rPr>
              <a:t>sudo iptables –A INPUT –I lo –j ACCEPT</a:t>
            </a:r>
            <a:r>
              <a:rPr lang="en-US" i="0" dirty="0">
                <a:solidFill>
                  <a:srgbClr val="FF0000"/>
                </a:solidFill>
              </a:rPr>
              <a:t> and</a:t>
            </a:r>
            <a:r>
              <a:rPr lang="en-US" i="1" dirty="0">
                <a:solidFill>
                  <a:srgbClr val="FF0000"/>
                </a:solidFill>
              </a:rPr>
              <a:t> sudo iptables –A OUTPUT –o lo –j ACCEPT</a:t>
            </a:r>
            <a:r>
              <a:rPr lang="en-US" i="0" dirty="0">
                <a:solidFill>
                  <a:srgbClr val="FF0000"/>
                </a:solidFill>
              </a:rPr>
              <a:t> . To accept commands from the TCP connection, incoming SSH sessions, and the incoming ICMP packets the following command had to be entered (respectively) </a:t>
            </a:r>
            <a:r>
              <a:rPr lang="en-US" i="1" dirty="0">
                <a:solidFill>
                  <a:srgbClr val="FF0000"/>
                </a:solidFill>
              </a:rPr>
              <a:t>sudo iptables –A Input –m </a:t>
            </a:r>
            <a:r>
              <a:rPr lang="en-US" i="1" dirty="0" err="1">
                <a:solidFill>
                  <a:srgbClr val="FF0000"/>
                </a:solidFill>
              </a:rPr>
              <a:t>conntrack</a:t>
            </a:r>
            <a:r>
              <a:rPr lang="en-US" i="1" dirty="0">
                <a:solidFill>
                  <a:srgbClr val="FF0000"/>
                </a:solidFill>
              </a:rPr>
              <a:t> –</a:t>
            </a:r>
            <a:r>
              <a:rPr lang="en-US" i="1" dirty="0" err="1">
                <a:solidFill>
                  <a:srgbClr val="FF0000"/>
                </a:solidFill>
              </a:rPr>
              <a:t>ctstate</a:t>
            </a:r>
            <a:r>
              <a:rPr lang="en-US" i="1" dirty="0">
                <a:solidFill>
                  <a:srgbClr val="FF0000"/>
                </a:solidFill>
              </a:rPr>
              <a:t> ESTABLISHED,RELATED –j ACCEPT </a:t>
            </a:r>
            <a:r>
              <a:rPr lang="en-US" i="0" dirty="0">
                <a:solidFill>
                  <a:srgbClr val="FF0000"/>
                </a:solidFill>
              </a:rPr>
              <a:t>… </a:t>
            </a:r>
            <a:r>
              <a:rPr lang="en-US" i="1" dirty="0">
                <a:solidFill>
                  <a:srgbClr val="FF0000"/>
                </a:solidFill>
              </a:rPr>
              <a:t>sudo iptables – A INPUT –I eth0 –p </a:t>
            </a:r>
            <a:r>
              <a:rPr lang="en-US" i="1" dirty="0" err="1">
                <a:solidFill>
                  <a:srgbClr val="FF0000"/>
                </a:solidFill>
              </a:rPr>
              <a:t>tcp</a:t>
            </a:r>
            <a:r>
              <a:rPr lang="en-US" i="1" dirty="0">
                <a:solidFill>
                  <a:srgbClr val="FF0000"/>
                </a:solidFill>
              </a:rPr>
              <a:t> –</a:t>
            </a:r>
            <a:r>
              <a:rPr lang="en-US" i="1" dirty="0" err="1">
                <a:solidFill>
                  <a:srgbClr val="FF0000"/>
                </a:solidFill>
              </a:rPr>
              <a:t>dport</a:t>
            </a:r>
            <a:r>
              <a:rPr lang="en-US" i="1" dirty="0">
                <a:solidFill>
                  <a:srgbClr val="FF0000"/>
                </a:solidFill>
              </a:rPr>
              <a:t> 22 –J ACCEPT </a:t>
            </a:r>
            <a:r>
              <a:rPr lang="en-US" i="0" dirty="0">
                <a:solidFill>
                  <a:srgbClr val="FF0000"/>
                </a:solidFill>
              </a:rPr>
              <a:t>… and </a:t>
            </a:r>
            <a:r>
              <a:rPr lang="en-US" i="1" dirty="0">
                <a:solidFill>
                  <a:srgbClr val="FF0000"/>
                </a:solidFill>
              </a:rPr>
              <a:t>sudo iptables –A INPUT –p </a:t>
            </a:r>
            <a:r>
              <a:rPr lang="en-US" i="1" dirty="0" err="1">
                <a:solidFill>
                  <a:srgbClr val="FF0000"/>
                </a:solidFill>
              </a:rPr>
              <a:t>icmp</a:t>
            </a:r>
            <a:r>
              <a:rPr lang="en-US" i="1" dirty="0">
                <a:solidFill>
                  <a:srgbClr val="FF0000"/>
                </a:solidFill>
              </a:rPr>
              <a:t> –j ACCEPT. </a:t>
            </a:r>
            <a:r>
              <a:rPr lang="en-US" i="0" dirty="0">
                <a:solidFill>
                  <a:srgbClr val="FF0000"/>
                </a:solidFill>
              </a:rPr>
              <a:t> The last slide (9) displays other command that student needed to enter and the final steps taken to finish his/her hands-on assignment, (DeVry,2020).</a:t>
            </a:r>
          </a:p>
        </p:txBody>
      </p:sp>
      <p:sp>
        <p:nvSpPr>
          <p:cNvPr id="4" name="Slide Number Placeholder 3"/>
          <p:cNvSpPr>
            <a:spLocks noGrp="1"/>
          </p:cNvSpPr>
          <p:nvPr>
            <p:ph type="sldNum" sz="quarter" idx="5"/>
          </p:nvPr>
        </p:nvSpPr>
        <p:spPr/>
        <p:txBody>
          <a:bodyPr/>
          <a:lstStyle/>
          <a:p>
            <a:fld id="{C275CD8D-B1D9-4658-A4F0-38CA8D83ED5D}" type="slidenum">
              <a:rPr lang="en-US" smtClean="0"/>
              <a:t>19</a:t>
            </a:fld>
            <a:endParaRPr lang="en-US" dirty="0"/>
          </a:p>
        </p:txBody>
      </p:sp>
    </p:spTree>
    <p:extLst>
      <p:ext uri="{BB962C8B-B14F-4D97-AF65-F5344CB8AC3E}">
        <p14:creationId xmlns:p14="http://schemas.microsoft.com/office/powerpoint/2010/main" val="3414273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entering all of the command shown on this slide the student was require to save his/her work to make sure that the iptables would be retained and available when the system rebooted by entering the following command, </a:t>
            </a:r>
            <a:r>
              <a:rPr lang="en-US" i="1" dirty="0"/>
              <a:t>sudo iptables-save</a:t>
            </a:r>
            <a:r>
              <a:rPr lang="en-US" i="0" dirty="0"/>
              <a:t> at this point the student then confirmed that the new rules were in place by </a:t>
            </a:r>
            <a:r>
              <a:rPr lang="en-US" i="1" dirty="0"/>
              <a:t>sudo iptables –L --line-numbers</a:t>
            </a:r>
            <a:r>
              <a:rPr lang="en-US" i="0" dirty="0"/>
              <a:t>. However, the students required to create a new user account on ubuntu by via the use of sudo commands as follows: </a:t>
            </a:r>
            <a:r>
              <a:rPr lang="en-US" i="1" dirty="0"/>
              <a:t>sudo </a:t>
            </a:r>
            <a:r>
              <a:rPr lang="en-US" i="1" dirty="0" err="1"/>
              <a:t>useradd</a:t>
            </a:r>
            <a:r>
              <a:rPr lang="en-US" i="1" dirty="0"/>
              <a:t> –m user1 </a:t>
            </a:r>
            <a:r>
              <a:rPr lang="en-US" i="0" dirty="0"/>
              <a:t> and</a:t>
            </a:r>
            <a:r>
              <a:rPr lang="en-US" i="1" dirty="0"/>
              <a:t> sudo passwd user1 </a:t>
            </a:r>
            <a:r>
              <a:rPr lang="en-US" i="0" dirty="0"/>
              <a:t>as well as adding this command, </a:t>
            </a:r>
            <a:r>
              <a:rPr lang="en-US" i="1" dirty="0"/>
              <a:t>sudo usermod –</a:t>
            </a:r>
            <a:r>
              <a:rPr lang="en-US" i="1" dirty="0" err="1"/>
              <a:t>aG</a:t>
            </a:r>
            <a:r>
              <a:rPr lang="en-US" i="1" dirty="0"/>
              <a:t> sudo user1 </a:t>
            </a:r>
            <a:r>
              <a:rPr lang="en-US" i="0" dirty="0"/>
              <a:t> he/she also implemented the MFA system in Ubuntu to mitigate security concerns.  Iptables are part of the firewall protection within ubuntu which by default allow all traffic to flow, however upon completion of the hand-on task he/she changed the default setting so that the network was more secure and traffic was better controlled.  Giving him/her a better understanding of the difference between the  iptables –A and iptables –I options. The first allows changes to the iptables rules and the later option requires a two option rule which inserts a rule into the INPUT chain as the 5</a:t>
            </a:r>
            <a:r>
              <a:rPr lang="en-US" i="0" baseline="30000" dirty="0"/>
              <a:t>th</a:t>
            </a:r>
            <a:r>
              <a:rPr lang="en-US" i="0" dirty="0"/>
              <a:t> rule on the list, (Gunnar, 2020).  A lot of today’s organization now allow employees to use his/or her own wireless devices in the course of their duties, which brings us to the topic of module 4   of network security policy design, and implementation.</a:t>
            </a:r>
            <a:endParaRPr lang="en-US" i="1" dirty="0"/>
          </a:p>
        </p:txBody>
      </p:sp>
      <p:sp>
        <p:nvSpPr>
          <p:cNvPr id="4" name="Slide Number Placeholder 3"/>
          <p:cNvSpPr>
            <a:spLocks noGrp="1"/>
          </p:cNvSpPr>
          <p:nvPr>
            <p:ph type="sldNum" sz="quarter" idx="5"/>
          </p:nvPr>
        </p:nvSpPr>
        <p:spPr/>
        <p:txBody>
          <a:bodyPr/>
          <a:lstStyle/>
          <a:p>
            <a:fld id="{C275CD8D-B1D9-4658-A4F0-38CA8D83ED5D}" type="slidenum">
              <a:rPr lang="en-US" smtClean="0"/>
              <a:t>20</a:t>
            </a:fld>
            <a:endParaRPr lang="en-US" dirty="0"/>
          </a:p>
        </p:txBody>
      </p:sp>
    </p:spTree>
    <p:extLst>
      <p:ext uri="{BB962C8B-B14F-4D97-AF65-F5344CB8AC3E}">
        <p14:creationId xmlns:p14="http://schemas.microsoft.com/office/powerpoint/2010/main" val="1849068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week ( shown as bullets on this slide) was broken down into four lessons and one hands-on project, where students were asked to build a 2 Light Smart-home Control System and/or the optional challenge task of a 3 Light Smart-home Control System.  We gained a better understanding of the different types of networks. Such as Linear Bus </a:t>
            </a:r>
            <a:r>
              <a:rPr lang="en-US" sz="1200" kern="1200" dirty="0">
                <a:solidFill>
                  <a:schemeClr val="tx1"/>
                </a:solidFill>
                <a:effectLst/>
                <a:latin typeface="+mn-lt"/>
                <a:ea typeface="+mn-ea"/>
                <a:cs typeface="+mn-cs"/>
              </a:rPr>
              <a:t>(Unknown, Linear bus topology, 2017)</a:t>
            </a:r>
            <a:r>
              <a:rPr lang="en-US" dirty="0"/>
              <a:t>, Mesh Topology </a:t>
            </a:r>
            <a:r>
              <a:rPr lang="en-US" sz="1200" kern="1200" dirty="0">
                <a:solidFill>
                  <a:schemeClr val="tx1"/>
                </a:solidFill>
                <a:effectLst/>
                <a:latin typeface="+mn-lt"/>
                <a:ea typeface="+mn-ea"/>
                <a:cs typeface="+mn-cs"/>
              </a:rPr>
              <a:t>(Unknown, Mesh topology, 2018)</a:t>
            </a:r>
            <a:r>
              <a:rPr lang="en-US" dirty="0"/>
              <a:t>, Star Topology </a:t>
            </a:r>
            <a:r>
              <a:rPr lang="en-US" sz="1200" kern="1200" dirty="0">
                <a:solidFill>
                  <a:schemeClr val="tx1"/>
                </a:solidFill>
                <a:effectLst/>
                <a:latin typeface="+mn-lt"/>
                <a:ea typeface="+mn-ea"/>
                <a:cs typeface="+mn-cs"/>
              </a:rPr>
              <a:t>(Unknown, Star topology, 2018)</a:t>
            </a:r>
            <a:r>
              <a:rPr lang="en-US" dirty="0"/>
              <a:t>, and Tree Topology </a:t>
            </a:r>
            <a:r>
              <a:rPr lang="en-US" sz="1200" kern="1200" dirty="0">
                <a:solidFill>
                  <a:schemeClr val="tx1"/>
                </a:solidFill>
                <a:effectLst/>
                <a:latin typeface="+mn-lt"/>
                <a:ea typeface="+mn-ea"/>
                <a:cs typeface="+mn-cs"/>
              </a:rPr>
              <a:t>(Unknown, Tree Topology, 2017). We also discussed commonly used hardware components such as NIC which permits a connection from a computer to the network, a repeater will increase or boost the strength of an incoming signal in the network so that it is at an acceptable strength level. The router is responsible for receiving data packets from one network segment and forward them to another. The gateway allows communication between different types of environments and protocols, (DeVry University, 2020).  Just as important as the hardware used is the Protocols needed that make it possible for us to communicate via the internet, email, Wi-Fi (just to mention a few) to millions around the world. We compared the differences between the OSI model and TCP-IP model  do that we had a better understand of what takes place in order for two devices to communicate with each other. And how each layer is subservient to the previous layer, (DeVry University, 2020).  We took a closer look at the addressing and why it is necessary for each device to have its own IP address, how to create a subnet, and why we now most network devices have both an  IPv4 (32-bit) address and IPv6 (128-bit) address. Our final topic of discussion was the computer network defense (CND) which involves establishing the defenses (protection) for securing the network which is also part of an organization’s Computer Network Operations (CNO) which must include the following elements to provide complete network security: detection, analysis, and response to various network attack. Simply put CND is a combination of people, technology and operations (DeVry University, 2020). Our final task was the hands on project which is further explain in the following two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5"/>
          </p:nvPr>
        </p:nvSpPr>
        <p:spPr/>
        <p:txBody>
          <a:bodyPr/>
          <a:lstStyle/>
          <a:p>
            <a:fld id="{C275CD8D-B1D9-4658-A4F0-38CA8D83ED5D}" type="slidenum">
              <a:rPr lang="en-US" smtClean="0"/>
              <a:t>3</a:t>
            </a:fld>
            <a:endParaRPr lang="en-US" dirty="0"/>
          </a:p>
        </p:txBody>
      </p:sp>
    </p:spTree>
    <p:extLst>
      <p:ext uri="{BB962C8B-B14F-4D97-AF65-F5344CB8AC3E}">
        <p14:creationId xmlns:p14="http://schemas.microsoft.com/office/powerpoint/2010/main" val="3866792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issue of security pertains to many things in business, such as the safety of the building and grounds, safe guarding employees, and of course the protection of the business’s network. Our primary focus will pertain to the security policy in relation to the use of the internet by employees and the use of employee own devices being used for company business. </a:t>
            </a:r>
          </a:p>
        </p:txBody>
      </p:sp>
      <p:sp>
        <p:nvSpPr>
          <p:cNvPr id="4" name="Slide Number Placeholder 3"/>
          <p:cNvSpPr>
            <a:spLocks noGrp="1"/>
          </p:cNvSpPr>
          <p:nvPr>
            <p:ph type="sldNum" sz="quarter" idx="5"/>
          </p:nvPr>
        </p:nvSpPr>
        <p:spPr/>
        <p:txBody>
          <a:bodyPr/>
          <a:lstStyle/>
          <a:p>
            <a:fld id="{C275CD8D-B1D9-4658-A4F0-38CA8D83ED5D}" type="slidenum">
              <a:rPr lang="en-US" smtClean="0"/>
              <a:t>21</a:t>
            </a:fld>
            <a:endParaRPr lang="en-US" dirty="0"/>
          </a:p>
        </p:txBody>
      </p:sp>
    </p:spTree>
    <p:extLst>
      <p:ext uri="{BB962C8B-B14F-4D97-AF65-F5344CB8AC3E}">
        <p14:creationId xmlns:p14="http://schemas.microsoft.com/office/powerpoint/2010/main" val="2414419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categories cover different areas of the organization security policies. Examples of Enterprise Information Security Policy (EISP) are: Application Policy, Network and Devices security policy to include the auditing, back up and restore, system security and server policies. The Issue Specific Security Policy (ISSP) highlights the following areas: Remote assess/wireless policies, an incidence response plan, policies for passwords, the use of personal devices, account user policies, and the use of the internet/web policies, and the third type of information security policy is the System Specific Security Policy (SSSP) which covers policies for the following: DMZ, Encryption, Acceptable use policy (AUP), secure cloud computing, intrusion detection/prevention policies, and Access control policy, (DeVry, 2020). The hands-on project for this model was the develop of the Bring Your Own Device (BYOD) policies for an organization.  He/she were also asked to answer a couple of questions which are shown in the next slide.</a:t>
            </a:r>
          </a:p>
        </p:txBody>
      </p:sp>
      <p:sp>
        <p:nvSpPr>
          <p:cNvPr id="4" name="Slide Number Placeholder 3"/>
          <p:cNvSpPr>
            <a:spLocks noGrp="1"/>
          </p:cNvSpPr>
          <p:nvPr>
            <p:ph type="sldNum" sz="quarter" idx="5"/>
          </p:nvPr>
        </p:nvSpPr>
        <p:spPr/>
        <p:txBody>
          <a:bodyPr/>
          <a:lstStyle/>
          <a:p>
            <a:fld id="{C275CD8D-B1D9-4658-A4F0-38CA8D83ED5D}" type="slidenum">
              <a:rPr lang="en-US" smtClean="0"/>
              <a:t>22</a:t>
            </a:fld>
            <a:endParaRPr lang="en-US" dirty="0"/>
          </a:p>
        </p:txBody>
      </p:sp>
    </p:spTree>
    <p:extLst>
      <p:ext uri="{BB962C8B-B14F-4D97-AF65-F5344CB8AC3E}">
        <p14:creationId xmlns:p14="http://schemas.microsoft.com/office/powerpoint/2010/main" val="2640909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hands-on task required student to develop each of the bolded and italicized topics of the BYOD Security Outline and give a response to two questions (which will be answered in the following (final) slide of this section.  Let’s start with the section titled as:</a:t>
            </a:r>
          </a:p>
          <a:p>
            <a:pPr lvl="0"/>
            <a:r>
              <a:rPr lang="en-US" dirty="0"/>
              <a:t>1. Overview: Smartphones including iPhone, Android, Blackberry and Windows phones are allowed (the list should be as detailed as necessary including models, operating systems, versions, etc.). Tablets including iPad and Android are allowed (the list should be as detailed as necessary including models, operating systems, versions, etc.).</a:t>
            </a:r>
          </a:p>
          <a:p>
            <a:pPr lvl="0"/>
            <a:r>
              <a:rPr lang="en-US" dirty="0"/>
              <a:t>Connectivity issues are supported by IT; employees should/should not contact the device manufacturer or their carrier for operating system or hardware-related issues.</a:t>
            </a:r>
          </a:p>
          <a:p>
            <a:pPr lvl="0"/>
            <a:r>
              <a:rPr lang="en-US" dirty="0"/>
              <a:t>Devices must be presented to IT for proper job provisioning and configuration of standard apps, such as browsers, office productivity software and security tools, before they can access the network. While IT will take every precaution to prevent the employee’s personal data from being lost in the event it must remote wipe a device, it is the employee’s responsibility to take additional precautions, such as backing up email, contacts, etc. The company reserves the right to disconnect devices or disable services without notification. Lost or stolen devices must be reported to the company within 24 hours. Employees are responsible for notifying their mobile carrier immediately upon loss of a device. The employee is expected to use his or her devices in an ethical manner at all times and adhere to the company’s acceptable use policy as outlined above.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Purpose: The purpose of this policy is to define the appropriate use and procedures for using personally owned mobile and other devices on the business network and to protect the security and integrity of private and confidential data residing in the business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Scope: This policy applies to any employee, student, visitor, client or guest of the business who makes a connection from a personal device to any business provided network or connects to any business provided software, service, data or resource. BYOD is a rapidly changing technology and Networking and Technical Services may elect to implement additional requirements or processes to safeguard the businesses computing resources (e.g. mobile device management (MDM), remotely removing data, or requiring additional registration processes).</a:t>
            </a:r>
          </a:p>
          <a:p>
            <a:r>
              <a:rPr lang="en-US" dirty="0"/>
              <a:t>4. </a:t>
            </a:r>
            <a:r>
              <a:rPr lang="en-US" i="1" dirty="0"/>
              <a:t>• </a:t>
            </a:r>
            <a:r>
              <a:rPr lang="en-US" i="0" dirty="0"/>
              <a:t>Using reasonable physical security measures procedures such as enabling a PIN,</a:t>
            </a:r>
          </a:p>
          <a:p>
            <a:r>
              <a:rPr lang="en-US" i="0" dirty="0"/>
              <a:t>password, biometric or other additional security features to prevent unauthorized access</a:t>
            </a:r>
          </a:p>
          <a:p>
            <a:r>
              <a:rPr lang="en-US" i="0" dirty="0"/>
              <a:t>to the device and encrypting the device before connecting to business services, resources</a:t>
            </a:r>
          </a:p>
          <a:p>
            <a:r>
              <a:rPr lang="en-US" i="0" dirty="0"/>
              <a:t>and/or data</a:t>
            </a:r>
          </a:p>
          <a:p>
            <a:r>
              <a:rPr lang="en-US" i="1" dirty="0"/>
              <a:t>• </a:t>
            </a:r>
            <a:r>
              <a:rPr lang="en-US" i="0" dirty="0"/>
              <a:t>Refraining from storing sensitive work data or confidential business records and</a:t>
            </a:r>
          </a:p>
          <a:p>
            <a:r>
              <a:rPr lang="en-US" i="0" dirty="0"/>
              <a:t>Information mobile device or unencrypted portable storage (e.g. USB thumb drive)</a:t>
            </a:r>
          </a:p>
          <a:p>
            <a:r>
              <a:rPr lang="en-US" i="0" dirty="0"/>
              <a:t>• Destroying, removing or returning all business owned data, electronic or otherwise, once</a:t>
            </a:r>
          </a:p>
          <a:p>
            <a:r>
              <a:rPr lang="en-US" i="0" dirty="0"/>
              <a:t>your relationship with the business ends or once you are no longer the owner or primary</a:t>
            </a:r>
          </a:p>
          <a:p>
            <a:r>
              <a:rPr lang="en-US" i="0" dirty="0"/>
              <a:t>user of the device. (e.g. the sale or transfer of a device to another person)</a:t>
            </a:r>
          </a:p>
          <a:p>
            <a:r>
              <a:rPr lang="en-US" i="0" dirty="0"/>
              <a:t>• Removing or returning all software application licenses belonging to the business when the</a:t>
            </a:r>
          </a:p>
          <a:p>
            <a:r>
              <a:rPr lang="en-US" i="0" dirty="0"/>
              <a:t>personal device is no longer used for the business</a:t>
            </a:r>
          </a:p>
          <a:p>
            <a:r>
              <a:rPr lang="en-US" i="0" dirty="0"/>
              <a:t>• Notifying the HelpDesk of any theft or loss of a personal device containing data or</a:t>
            </a:r>
          </a:p>
          <a:p>
            <a:r>
              <a:rPr lang="en-US" i="0" dirty="0"/>
              <a:t>software application licenses belonging to the business</a:t>
            </a:r>
          </a:p>
          <a:p>
            <a:r>
              <a:rPr lang="en-US" i="0" dirty="0"/>
              <a:t>• Not connecting a personal device to the wired college network without prior approval</a:t>
            </a:r>
          </a:p>
          <a:p>
            <a:r>
              <a:rPr lang="en-US" i="0" dirty="0"/>
              <a:t>from the director of Networking and Technical Services. Before making a wired</a:t>
            </a:r>
          </a:p>
          <a:p>
            <a:r>
              <a:rPr lang="en-US" i="0" dirty="0"/>
              <a:t>connection with a personally owned device, the employee MUST contact the HelpDesk</a:t>
            </a:r>
          </a:p>
          <a:p>
            <a:r>
              <a:rPr lang="en-US" i="0" dirty="0"/>
              <a:t>to start the approval process</a:t>
            </a:r>
          </a:p>
          <a:p>
            <a:r>
              <a:rPr lang="en-US" i="0" dirty="0"/>
              <a:t>• Not connecting a personal mobile device that has been "jailbroken" or "rooted" to any</a:t>
            </a:r>
          </a:p>
          <a:p>
            <a:r>
              <a:rPr lang="en-US" i="0" dirty="0"/>
              <a:t>business network, software, service, data, or resource. Business owned mobile devices that</a:t>
            </a:r>
          </a:p>
          <a:p>
            <a:r>
              <a:rPr lang="en-US" i="0" dirty="0"/>
              <a:t>are “rooted” or “jailbroken” MAY be allowed to join a Business network with prior</a:t>
            </a:r>
          </a:p>
          <a:p>
            <a:r>
              <a:rPr lang="en-US" i="0" dirty="0"/>
              <a:t>approval from the director of Networking and Technical Services</a:t>
            </a:r>
          </a:p>
          <a:p>
            <a:r>
              <a:rPr lang="en-US" i="1" dirty="0"/>
              <a:t>• </a:t>
            </a:r>
            <a:r>
              <a:rPr lang="en-US" i="0" dirty="0"/>
              <a:t>Providing any necessary power cables and/or adapters required to connect to projection</a:t>
            </a:r>
          </a:p>
          <a:p>
            <a:r>
              <a:rPr lang="en-US" i="0" dirty="0"/>
              <a:t>devices, audio reinforcement, sound systems or other guest connection hardware within</a:t>
            </a:r>
          </a:p>
          <a:p>
            <a:r>
              <a:rPr lang="en-US" i="0" dirty="0"/>
              <a:t>offices, meeting rooms and other business locations and comply with any</a:t>
            </a:r>
          </a:p>
          <a:p>
            <a:r>
              <a:rPr lang="en-US" i="0" dirty="0"/>
              <a:t>posted instructions about connecting or disconnecting devices</a:t>
            </a:r>
          </a:p>
          <a:p>
            <a:r>
              <a:rPr lang="en-US" i="1" dirty="0"/>
              <a:t>• </a:t>
            </a:r>
            <a:r>
              <a:rPr lang="en-US" i="0" dirty="0"/>
              <a:t>Following any announcements prohibiting live streaming or recording via personal</a:t>
            </a:r>
          </a:p>
          <a:p>
            <a:r>
              <a:rPr lang="en-US" i="0" dirty="0"/>
              <a:t>devices of events, performances or other business activities.  </a:t>
            </a:r>
          </a:p>
          <a:p>
            <a:endParaRPr lang="en-US" dirty="0"/>
          </a:p>
          <a:p>
            <a:r>
              <a:rPr lang="en-US" dirty="0"/>
              <a:t>Now let’s turn our attention to the answering the two questions shown in the slide, as previously stated the responses will be on the next (final) slide for this module.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endParaRPr lang="en-US" dirty="0"/>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23</a:t>
            </a:fld>
            <a:endParaRPr lang="en-US" dirty="0"/>
          </a:p>
        </p:txBody>
      </p:sp>
    </p:spTree>
    <p:extLst>
      <p:ext uri="{BB962C8B-B14F-4D97-AF65-F5344CB8AC3E}">
        <p14:creationId xmlns:p14="http://schemas.microsoft.com/office/powerpoint/2010/main" val="3916263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are the responses to each of the questions shown on the slide:</a:t>
            </a:r>
          </a:p>
          <a:p>
            <a:endParaRPr lang="en-US" dirty="0"/>
          </a:p>
          <a:p>
            <a:pPr marL="228600" marR="0" lvl="0" indent="-228600" algn="l" defTabSz="914400" rtl="0" eaLnBrk="1" fontAlgn="auto" latinLnBrk="0" hangingPunct="1">
              <a:lnSpc>
                <a:spcPct val="150000"/>
              </a:lnSpc>
              <a:spcBef>
                <a:spcPts val="0"/>
              </a:spcBef>
              <a:spcAft>
                <a:spcPts val="0"/>
              </a:spcAft>
              <a:buClrTx/>
              <a:buSzTx/>
              <a:buFontTx/>
              <a:buAutoNum type="alphaUcPeriod"/>
              <a:tabLst/>
              <a:defRPr/>
            </a:pPr>
            <a:r>
              <a:rPr lang="en-US" dirty="0"/>
              <a:t>Organizations identify and evaluate risks to the confidentiality, integrity and availability of their information assets. This process can be broadly divided into two components: 1. Risk assessment — The process of combining the information you have gathered about assets and controls.</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sz="1100" dirty="0"/>
              <a:t>The purpose of a comprehensive review is to take an in depth look at existing administrative policies to: 1) determine if a policy is still needed or if it should be combined with another administrative policy; 2) determine whether the purpose and goal of the policy is still being met; 3) determine if changes are required to improve the effectiveness or clarity of the policy and procedures; and 4) to ensure that appropriate education, monitoring and ongoing review of the policy is occurring.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24</a:t>
            </a:fld>
            <a:endParaRPr lang="en-US" dirty="0"/>
          </a:p>
        </p:txBody>
      </p:sp>
    </p:spTree>
    <p:extLst>
      <p:ext uri="{BB962C8B-B14F-4D97-AF65-F5344CB8AC3E}">
        <p14:creationId xmlns:p14="http://schemas.microsoft.com/office/powerpoint/2010/main" val="3861469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(module 5) students have to understand the important aspects of Security control as it pertains to the following areas: Administrative, Physical, Technical, and Administrative. Then as his/her hands-on tasks will put this knowledge to use in developing a Home Security System, upon completion of the project it will be similar to a home security system with the capability to identify the location of an a detected motion. Each of these topics will be further details over the next few slides.</a:t>
            </a:r>
          </a:p>
        </p:txBody>
      </p:sp>
      <p:sp>
        <p:nvSpPr>
          <p:cNvPr id="4" name="Slide Number Placeholder 3"/>
          <p:cNvSpPr>
            <a:spLocks noGrp="1"/>
          </p:cNvSpPr>
          <p:nvPr>
            <p:ph type="sldNum" sz="quarter" idx="5"/>
          </p:nvPr>
        </p:nvSpPr>
        <p:spPr/>
        <p:txBody>
          <a:bodyPr/>
          <a:lstStyle/>
          <a:p>
            <a:fld id="{C275CD8D-B1D9-4658-A4F0-38CA8D83ED5D}" type="slidenum">
              <a:rPr lang="en-US" smtClean="0"/>
              <a:t>25</a:t>
            </a:fld>
            <a:endParaRPr lang="en-US" dirty="0"/>
          </a:p>
        </p:txBody>
      </p:sp>
    </p:spTree>
    <p:extLst>
      <p:ext uri="{BB962C8B-B14F-4D97-AF65-F5344CB8AC3E}">
        <p14:creationId xmlns:p14="http://schemas.microsoft.com/office/powerpoint/2010/main" val="84634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Administrative control involves all levels of the organization personnel from the hourly employee to the top CEO and every department in between. Administration is also the has the primary responsibility for setting up of management constraints, operational procedures, accountability procedures, information system protection and the overall personnel-oriented techniques to control an individual’s behavior,(DeVry, 2020).</a:t>
            </a:r>
          </a:p>
        </p:txBody>
      </p:sp>
      <p:sp>
        <p:nvSpPr>
          <p:cNvPr id="4" name="Slide Number Placeholder 3"/>
          <p:cNvSpPr>
            <a:spLocks noGrp="1"/>
          </p:cNvSpPr>
          <p:nvPr>
            <p:ph type="sldNum" sz="quarter" idx="5"/>
          </p:nvPr>
        </p:nvSpPr>
        <p:spPr/>
        <p:txBody>
          <a:bodyPr/>
          <a:lstStyle/>
          <a:p>
            <a:fld id="{C275CD8D-B1D9-4658-A4F0-38CA8D83ED5D}" type="slidenum">
              <a:rPr lang="en-US" smtClean="0"/>
              <a:t>26</a:t>
            </a:fld>
            <a:endParaRPr lang="en-US" dirty="0"/>
          </a:p>
        </p:txBody>
      </p:sp>
    </p:spTree>
    <p:extLst>
      <p:ext uri="{BB962C8B-B14F-4D97-AF65-F5344CB8AC3E}">
        <p14:creationId xmlns:p14="http://schemas.microsoft.com/office/powerpoint/2010/main" val="2440747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Physical control isn’t dealing with just people but must also take into account the organization building(s), natural disaster(s), fire, accidental damages, any physical threats such as device theft/loss or unauthorized access.  Factors that effect physical security include protecting infrastructure from more nature events such as fires, floods, earthquakes, thunder, lighting, temperature and humidity. But also have to consider the man-made threats like vandalism, device loss/damage, social engineering, terrorism, theft and unauthorized access to systems. In addition to the physical locks or barriers and the hiring of security personnel (DeVry, 2020). </a:t>
            </a: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27</a:t>
            </a:fld>
            <a:endParaRPr lang="en-US" dirty="0"/>
          </a:p>
        </p:txBody>
      </p:sp>
    </p:spTree>
    <p:extLst>
      <p:ext uri="{BB962C8B-B14F-4D97-AF65-F5344CB8AC3E}">
        <p14:creationId xmlns:p14="http://schemas.microsoft.com/office/powerpoint/2010/main" val="2904449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controls is makes use of technology to control and maintain many of the assets of the organization. Generally they are incorporated via hardware, software, operation or applications to control the access to sensitive areas. These areas include the Access Controls, Mantraps, Fire Fighting Systems, Lighting, Alarm Systems, Power Supply, Video Surveillance Weapon/Contraband Detection and Environmental Controls. In many organizations today will use a room that has only two doors on opposite walls from each other a person would enter the room from one side and could not go through the second door on the opposite side unless he/she has the proper access code that can be either keyed in by hand or has an ID card with the imbedded information that can be scanned, this type of room is referred to as a mantrap because if the person doesn’t have the correct information for further access to be authorized then he or she is “trapped” until someone (generally and security team member, as they are the ones that can monitor the room via video surveillance) lets them out.  The final objective of for this week was the hands-on task, of building the “Home Security System” with motion sensor, passive and </a:t>
            </a:r>
            <a:r>
              <a:rPr lang="en-US"/>
              <a:t>active buzzers.</a:t>
            </a:r>
            <a:endParaRPr lang="en-US" dirty="0"/>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28</a:t>
            </a:fld>
            <a:endParaRPr lang="en-US" dirty="0"/>
          </a:p>
        </p:txBody>
      </p:sp>
    </p:spTree>
    <p:extLst>
      <p:ext uri="{BB962C8B-B14F-4D97-AF65-F5344CB8AC3E}">
        <p14:creationId xmlns:p14="http://schemas.microsoft.com/office/powerpoint/2010/main" val="3623238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is to build a home security system with alarm (buzzer) and motion sensor.  As shown we had to assemble all of the parts listed above, starting with the breadboard, we then connected wires to the positive and negative side of the board, then had to place the ESP32 Microcontroller to the board and run the wires from it to the breadboard. We then connect the two buzzers and the motion sensor.  The following slide will show the complete project as well as the screenshot of the system output for both the passive and active buzzers when motion is detected. </a:t>
            </a:r>
          </a:p>
        </p:txBody>
      </p:sp>
      <p:sp>
        <p:nvSpPr>
          <p:cNvPr id="4" name="Slide Number Placeholder 3"/>
          <p:cNvSpPr>
            <a:spLocks noGrp="1"/>
          </p:cNvSpPr>
          <p:nvPr>
            <p:ph type="sldNum" sz="quarter" idx="5"/>
          </p:nvPr>
        </p:nvSpPr>
        <p:spPr/>
        <p:txBody>
          <a:bodyPr/>
          <a:lstStyle/>
          <a:p>
            <a:fld id="{C275CD8D-B1D9-4658-A4F0-38CA8D83ED5D}" type="slidenum">
              <a:rPr lang="en-US" smtClean="0"/>
              <a:t>29</a:t>
            </a:fld>
            <a:endParaRPr lang="en-US" dirty="0"/>
          </a:p>
        </p:txBody>
      </p:sp>
    </p:spTree>
    <p:extLst>
      <p:ext uri="{BB962C8B-B14F-4D97-AF65-F5344CB8AC3E}">
        <p14:creationId xmlns:p14="http://schemas.microsoft.com/office/powerpoint/2010/main" val="3623238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are the results of the passive buzzer and the image on the right shows the result of the active buzzer, both are with the motion sensor. At first this project was difficult to accomplish due to a faulty motion sensor. These difficulties and the steps taken will be given in further detail in the challenges section of this presentation. So far each week students have gained new skills and concepts that allow him/her to build on their networking skills, in week (module) six the objective is to classify the common susceptibilities of host devices.</a:t>
            </a:r>
          </a:p>
        </p:txBody>
      </p:sp>
      <p:sp>
        <p:nvSpPr>
          <p:cNvPr id="4" name="Slide Number Placeholder 3"/>
          <p:cNvSpPr>
            <a:spLocks noGrp="1"/>
          </p:cNvSpPr>
          <p:nvPr>
            <p:ph type="sldNum" sz="quarter" idx="5"/>
          </p:nvPr>
        </p:nvSpPr>
        <p:spPr/>
        <p:txBody>
          <a:bodyPr/>
          <a:lstStyle/>
          <a:p>
            <a:fld id="{C275CD8D-B1D9-4658-A4F0-38CA8D83ED5D}" type="slidenum">
              <a:rPr lang="en-US" smtClean="0"/>
              <a:t>30</a:t>
            </a:fld>
            <a:endParaRPr lang="en-US" dirty="0"/>
          </a:p>
        </p:txBody>
      </p:sp>
    </p:spTree>
    <p:extLst>
      <p:ext uri="{BB962C8B-B14F-4D97-AF65-F5344CB8AC3E}">
        <p14:creationId xmlns:p14="http://schemas.microsoft.com/office/powerpoint/2010/main" val="383900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1 of this module our goal was to collect and build a two light control system, students also had the ability to (optional) challenge themselves by doing a three light control system. Part 2 of this module was to install program software using Python 3.7 for Windows. Other software we had to download from the internet and install were the CourseCodeProFonts.zip, CP21x_Universal_Windows_Driver.zip. At this point students were required to locate (in the newly created folder) and double-click on the application “CP210xVCPInstaller_x64 to install the driver package. </a:t>
            </a: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4</a:t>
            </a:fld>
            <a:endParaRPr lang="en-US" dirty="0"/>
          </a:p>
        </p:txBody>
      </p:sp>
    </p:spTree>
    <p:extLst>
      <p:ext uri="{BB962C8B-B14F-4D97-AF65-F5344CB8AC3E}">
        <p14:creationId xmlns:p14="http://schemas.microsoft.com/office/powerpoint/2010/main" val="1744622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might ask what is a host and why is it important, the simplistic answer is these shown are all (and many others) able to connect to the network, basically any device that has an IP Address is a host (DeVry,2020). During this week’s skill building students were able take their knowledge of the Identification and access Management IAM)and those of physical security by combining them with the use of sensors and intelligent software. </a:t>
            </a:r>
          </a:p>
        </p:txBody>
      </p:sp>
      <p:sp>
        <p:nvSpPr>
          <p:cNvPr id="4" name="Slide Number Placeholder 3"/>
          <p:cNvSpPr>
            <a:spLocks noGrp="1"/>
          </p:cNvSpPr>
          <p:nvPr>
            <p:ph type="sldNum" sz="quarter" idx="5"/>
          </p:nvPr>
        </p:nvSpPr>
        <p:spPr/>
        <p:txBody>
          <a:bodyPr/>
          <a:lstStyle/>
          <a:p>
            <a:fld id="{C275CD8D-B1D9-4658-A4F0-38CA8D83ED5D}" type="slidenum">
              <a:rPr lang="en-US" smtClean="0"/>
              <a:t>31</a:t>
            </a:fld>
            <a:endParaRPr lang="en-US" dirty="0"/>
          </a:p>
        </p:txBody>
      </p:sp>
    </p:spTree>
    <p:extLst>
      <p:ext uri="{BB962C8B-B14F-4D97-AF65-F5344CB8AC3E}">
        <p14:creationId xmlns:p14="http://schemas.microsoft.com/office/powerpoint/2010/main" val="4147698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our reading assignments this week any device that has an IP Address is consider to be a host if it is connected to the network, this also includes any hardware or virtual machine. This is of vital importance because the security of the network starts with the individual host, (DeVry,2020).  During this week student will take a comprehensive line of attack to strengthening the Host operating systems. Lastly student’s put the knowledge gained in his/her final hands-on project. The slide image is offered as a visual representation of a network system with and without hardening of the Host. This whole week our primary goal has been to strengthen the organization’s security system. If one doesn’t remember to harden all host systems then he/she would basically be leaving an avenue of vulnerability. Which, could be accessed by anyone and more dangerously by someone that wants to do harm (hacker).</a:t>
            </a:r>
          </a:p>
        </p:txBody>
      </p:sp>
      <p:sp>
        <p:nvSpPr>
          <p:cNvPr id="4" name="Slide Number Placeholder 3"/>
          <p:cNvSpPr>
            <a:spLocks noGrp="1"/>
          </p:cNvSpPr>
          <p:nvPr>
            <p:ph type="sldNum" sz="quarter" idx="5"/>
          </p:nvPr>
        </p:nvSpPr>
        <p:spPr/>
        <p:txBody>
          <a:bodyPr/>
          <a:lstStyle/>
          <a:p>
            <a:fld id="{C275CD8D-B1D9-4658-A4F0-38CA8D83ED5D}" type="slidenum">
              <a:rPr lang="en-US" smtClean="0"/>
              <a:t>32</a:t>
            </a:fld>
            <a:endParaRPr lang="en-US" dirty="0"/>
          </a:p>
        </p:txBody>
      </p:sp>
    </p:spTree>
    <p:extLst>
      <p:ext uri="{BB962C8B-B14F-4D97-AF65-F5344CB8AC3E}">
        <p14:creationId xmlns:p14="http://schemas.microsoft.com/office/powerpoint/2010/main" val="1275266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can take steps to further protect the devices, software or applications within the organization’s network we need to understand the role of each device has from the point of its being a host. So the system administrator/technician needs to ask him/herself the following questions: What is the purpose of it? What is the information that stored/processed by the host? What re the Security requirements need to protect that information? What network services are provided by the host? One example given in our course readings was if you harden (lock) all ports then the port that is require by the device would be unavailable, and the request fail (DeVry, 2020) This is why you need to know which user/user group(s) have been granted permission to use these services or devices. Therefore, it is important to know the individual baseline (operational requirements of the OS, Server, and Applications) of each device as these differ based on the type of device in question (DeVry, 2020). Determining a baseline can be done with tools like Microsoft Baseline Security Analyzer (MBSA) which is a tool offered on Windows however, according to Renaud Larue-Langlois are better alternative to this program, and the top four alternatives are: 1. SolarWinds Network Configuration Management </a:t>
            </a:r>
            <a:r>
              <a:rPr lang="en-US" i="1" dirty="0"/>
              <a:t>(free trail)</a:t>
            </a:r>
            <a:r>
              <a:rPr lang="en-US" i="0" dirty="0"/>
              <a:t>, 2. OpenVAS, 3. Retina Network Community and 4. Nexpose Community Edition</a:t>
            </a:r>
            <a:r>
              <a:rPr lang="en-US" i="1" dirty="0"/>
              <a:t> </a:t>
            </a:r>
            <a:r>
              <a:rPr lang="en-US" sz="1200" b="0" i="1"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Larue-Langlois, 2020). Other steps that certainly need to be taken are: setting up the BIOS Password not only is it the first line of defense but it also helps in maintaining the OS security, regular auditing of the Windows Registry will aid in the detection of malicious activity because the OS records every action that occurs within the registry. As most people already understand the use of strong passwords (alpha-numeric and at least 8 characters in length), routinely check and install any updates, disable any unused system services (IIS, FTP, SQL Server, Proxy Services, Telnet, Universal Plug/Play on any machine </a:t>
            </a:r>
            <a:r>
              <a:rPr lang="en-US" sz="1200" b="0" i="0" kern="1200" dirty="0">
                <a:solidFill>
                  <a:schemeClr val="tx1"/>
                </a:solidFill>
                <a:effectLst/>
                <a:latin typeface="+mn-lt"/>
                <a:ea typeface="+mn-ea"/>
                <a:cs typeface="+mn-cs"/>
              </a:rPr>
              <a:t>that </a:t>
            </a:r>
            <a:r>
              <a:rPr lang="en-US" sz="1200" b="1" i="1" kern="1200" dirty="0">
                <a:solidFill>
                  <a:schemeClr val="tx1"/>
                </a:solidFill>
                <a:effectLst/>
                <a:latin typeface="+mn-lt"/>
                <a:ea typeface="+mn-ea"/>
                <a:cs typeface="+mn-cs"/>
              </a:rPr>
              <a:t>is not</a:t>
            </a:r>
            <a:r>
              <a:rPr lang="en-US" sz="1200" b="0" i="0" kern="1200" dirty="0">
                <a:solidFill>
                  <a:schemeClr val="tx1"/>
                </a:solidFill>
                <a:effectLst/>
                <a:latin typeface="+mn-lt"/>
                <a:ea typeface="+mn-ea"/>
                <a:cs typeface="+mn-cs"/>
              </a:rPr>
              <a:t> a server, make sure that security setting are appropriately base for the organization’s </a:t>
            </a:r>
            <a:r>
              <a:rPr lang="en-US" sz="1200" b="0" i="1" kern="1200" dirty="0">
                <a:solidFill>
                  <a:schemeClr val="tx1"/>
                </a:solidFill>
                <a:effectLst/>
                <a:latin typeface="+mn-lt"/>
                <a:ea typeface="+mn-ea"/>
                <a:cs typeface="+mn-cs"/>
              </a:rPr>
              <a:t>local</a:t>
            </a:r>
            <a:r>
              <a:rPr lang="en-US" sz="1200" b="0" i="0" kern="1200" dirty="0">
                <a:solidFill>
                  <a:schemeClr val="tx1"/>
                </a:solidFill>
                <a:effectLst/>
                <a:latin typeface="+mn-lt"/>
                <a:ea typeface="+mn-ea"/>
                <a:cs typeface="+mn-cs"/>
              </a:rPr>
              <a:t> network, configure windows firewall settings, install antivirus software using either Windows Defender or a Third Party software, install Spam filter software such as Symantec Email Security or AVG </a:t>
            </a:r>
            <a:r>
              <a:rPr lang="en-US" sz="1200" b="0" i="0" kern="1200" dirty="0" err="1">
                <a:solidFill>
                  <a:schemeClr val="tx1"/>
                </a:solidFill>
                <a:effectLst/>
                <a:latin typeface="+mn-lt"/>
                <a:ea typeface="+mn-ea"/>
                <a:cs typeface="+mn-cs"/>
              </a:rPr>
              <a:t>AntiVirus</a:t>
            </a:r>
            <a:r>
              <a:rPr lang="en-US" sz="1200" b="0" i="0" kern="1200" dirty="0">
                <a:solidFill>
                  <a:schemeClr val="tx1"/>
                </a:solidFill>
                <a:effectLst/>
                <a:latin typeface="+mn-lt"/>
                <a:ea typeface="+mn-ea"/>
                <a:cs typeface="+mn-cs"/>
              </a:rPr>
              <a:t>. The technician should also enable Pop-Up Blockers and on a regular basis review the Windows Event Logs for the following logs: System log, Security logs, Setup logs and Application logs. While some would consider a weekly/bi-weekly review, however one should keep in mind that “critical systems” should require a daily log review, (DeVry, 2020).</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33</a:t>
            </a:fld>
            <a:endParaRPr lang="en-US" dirty="0"/>
          </a:p>
        </p:txBody>
      </p:sp>
    </p:spTree>
    <p:extLst>
      <p:ext uri="{BB962C8B-B14F-4D97-AF65-F5344CB8AC3E}">
        <p14:creationId xmlns:p14="http://schemas.microsoft.com/office/powerpoint/2010/main" val="3623238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 based Intrusion Detection Systems (IDS) / Intrusion Prevention Systems (IPS) implementing this software on each machine the network technician is able to detect and prevent malicious activities that could pose a threat to the system’s rootkits or critical configuration files. Since the IDS/IPS is a dual function (monitor/report) software program it is a very effective in its ability to track any illicit use from authorized (users) insiders. Other benefit is the Alien Vault Unified Security Management (USM ) with nine areas of intrusion detections: 1. System compromises,2. Rootkits, 3. Unwanted applications, 4. Stopped critical services, 5. Malware, 6. Modification to critical files like the registry, /</a:t>
            </a:r>
            <a:r>
              <a:rPr lang="en-US" dirty="0" err="1"/>
              <a:t>etc</a:t>
            </a:r>
            <a:r>
              <a:rPr lang="en-US" dirty="0"/>
              <a:t>/password, 7. Rogue processes, 8. User access to system/applications, 9. Privilege escalations (DeVry,2020). Tripwire is the host based IDS for Linux that offers the same types of prevention and detection abilities. </a:t>
            </a:r>
          </a:p>
        </p:txBody>
      </p:sp>
      <p:sp>
        <p:nvSpPr>
          <p:cNvPr id="4" name="Slide Number Placeholder 3"/>
          <p:cNvSpPr>
            <a:spLocks noGrp="1"/>
          </p:cNvSpPr>
          <p:nvPr>
            <p:ph type="sldNum" sz="quarter" idx="5"/>
          </p:nvPr>
        </p:nvSpPr>
        <p:spPr/>
        <p:txBody>
          <a:bodyPr/>
          <a:lstStyle/>
          <a:p>
            <a:fld id="{C275CD8D-B1D9-4658-A4F0-38CA8D83ED5D}" type="slidenum">
              <a:rPr lang="en-US" smtClean="0"/>
              <a:t>34</a:t>
            </a:fld>
            <a:endParaRPr lang="en-US" dirty="0"/>
          </a:p>
        </p:txBody>
      </p:sp>
    </p:spTree>
    <p:extLst>
      <p:ext uri="{BB962C8B-B14F-4D97-AF65-F5344CB8AC3E}">
        <p14:creationId xmlns:p14="http://schemas.microsoft.com/office/powerpoint/2010/main" val="3768629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is to create a network that offers the highest level of security protection as possible. Now that we have hardened the machine (PC)  Operating System(s) for Windows and/or Linux we need to our attention to other areas. It is recommended that each Server be used for a single purpose (i.e., FTP Server, Email Server, Data Storage, or Web Server, etc.) It is also recommended that the web server be on a separate subnet then other servers cause of its contact with the internet, ideally inside the DMZ so that it is isolate from the organization’s internal network, however the precautions shouldn’t stop there, the technician should also harden the server by disabling unnecessary ports, telnet access, setting permissions, etc., and place a firewall between it and the SQL server. Using the same policies, guidelines and standards, that were required for hardening each pc the technician should harden all routers, switches and firewalls by restricting traffic between the supporting server, external network and the webserver, remember to base web access based on appropriate authorization. It also important to allow access to the web server software to only individual’s that are authorized because they will have access to files like: the server log, system software including the configuration files and password files. It is also an excellent practice to establish a dedicated logging server so that network devices (i.e., routers, switches, printers, web-servers) can send/store logging events and information on this dedicated server known as the Syslog Server and recorded events are referred to as “Syslog Messages” that are store in one location. Components of the Syslog are:  Syslog listener, Database and Management/filtering software, (DeVry, 2020). This log should also be reviewed on a regular basis to aide troubleshooting and monitoring. The use of the Virtual Machine(s) that allows the organization to in essence add a workstation without the additional cost of having to purchase the physical equipment because the VM uses the same resource that the Host (pc) uses yet has the ability to have its own OS whether it is Windows or MAC based and can do the same types of tasks that any physical computer can do.  The hands-on task this week was to implement secure file management and password procedures to diminish risks to the organization’s data assets. The results of this are shown (via screenshots) on the following slide.</a:t>
            </a: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35</a:t>
            </a:fld>
            <a:endParaRPr lang="en-US" dirty="0"/>
          </a:p>
        </p:txBody>
      </p:sp>
    </p:spTree>
    <p:extLst>
      <p:ext uri="{BB962C8B-B14F-4D97-AF65-F5344CB8AC3E}">
        <p14:creationId xmlns:p14="http://schemas.microsoft.com/office/powerpoint/2010/main" val="3838449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is an identification of each screenshot image: 1) Cat command, 2) Public &amp; Private Key Generation, 3) Failed Logins, 4) ls test &amp; gpg test file and the final image is 5) Shred command.</a:t>
            </a:r>
          </a:p>
        </p:txBody>
      </p:sp>
      <p:sp>
        <p:nvSpPr>
          <p:cNvPr id="4" name="Slide Number Placeholder 3"/>
          <p:cNvSpPr>
            <a:spLocks noGrp="1"/>
          </p:cNvSpPr>
          <p:nvPr>
            <p:ph type="sldNum" sz="quarter" idx="5"/>
          </p:nvPr>
        </p:nvSpPr>
        <p:spPr/>
        <p:txBody>
          <a:bodyPr/>
          <a:lstStyle/>
          <a:p>
            <a:fld id="{C275CD8D-B1D9-4658-A4F0-38CA8D83ED5D}" type="slidenum">
              <a:rPr lang="en-US" smtClean="0"/>
              <a:t>36</a:t>
            </a:fld>
            <a:endParaRPr lang="en-US" dirty="0"/>
          </a:p>
        </p:txBody>
      </p:sp>
    </p:spTree>
    <p:extLst>
      <p:ext uri="{BB962C8B-B14F-4D97-AF65-F5344CB8AC3E}">
        <p14:creationId xmlns:p14="http://schemas.microsoft.com/office/powerpoint/2010/main" val="1275266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goal is to become a System Administrator with a focus on Cyber Security. According the US Bureau of Labor and Statistics “</a:t>
            </a:r>
            <a:r>
              <a:rPr lang="en-US" sz="1200" b="0" i="0" kern="1200" dirty="0">
                <a:solidFill>
                  <a:schemeClr val="tx1"/>
                </a:solidFill>
                <a:effectLst/>
                <a:latin typeface="+mn-lt"/>
                <a:ea typeface="+mn-ea"/>
                <a:cs typeface="+mn-cs"/>
              </a:rPr>
              <a:t>Employment of network administrators in the computer systems design and related services industry is projected to grow 24 percent from 2018 to 2028”, </a:t>
            </a:r>
            <a:r>
              <a:rPr lang="en-US" sz="1200" b="0" kern="1200" dirty="0">
                <a:solidFill>
                  <a:schemeClr val="tx1"/>
                </a:solidFill>
                <a:effectLst/>
                <a:latin typeface="+mn-lt"/>
                <a:ea typeface="+mn-ea"/>
                <a:cs typeface="+mn-cs"/>
              </a:rPr>
              <a:t>(U.S. Bureau of Labor and Statistics, 2020).</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37</a:t>
            </a:fld>
            <a:endParaRPr lang="en-US" dirty="0"/>
          </a:p>
        </p:txBody>
      </p:sp>
    </p:spTree>
    <p:extLst>
      <p:ext uri="{BB962C8B-B14F-4D97-AF65-F5344CB8AC3E}">
        <p14:creationId xmlns:p14="http://schemas.microsoft.com/office/powerpoint/2010/main" val="3199364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only two real challenges to me during this course, the first being balancing my work schedule (due to increased overtime) and Module 5 where it turnout to be a faulty motion sensor that prevent my originally completing the task. Where my work hours and personal obligations for family and school, I was able to re-organize the family obligations to occur during my academic break next week. As for work; instead of working 7 days a week to cover the hours of co-workers that couldn’t work, I was able to work longer hours each days so that I could have at least one day a week to dedicate to my academic goal. </a:t>
            </a:r>
          </a:p>
          <a:p>
            <a:pPr marL="342900" indent="-342900" fontAlgn="base">
              <a:buFont typeface="+mj-lt"/>
              <a:buAutoNum type="arabicPeriod"/>
            </a:pPr>
            <a:r>
              <a:rPr lang="en-US" dirty="0"/>
              <a:t>The challenge of the faulty motion sensor was the largest challenge, I had the following steps: Checked all connections that are connected correctly </a:t>
            </a:r>
          </a:p>
          <a:p>
            <a:pPr marL="342900" indent="-342900" fontAlgn="base">
              <a:buFont typeface="+mj-lt"/>
              <a:buAutoNum type="arabicPeriod"/>
            </a:pPr>
            <a:r>
              <a:rPr lang="en-US" dirty="0"/>
              <a:t>Downloaded pin cross reference chart for pin numbers </a:t>
            </a:r>
          </a:p>
          <a:p>
            <a:pPr marL="342900" indent="-342900" fontAlgn="base">
              <a:buFont typeface="+mj-lt"/>
              <a:buAutoNum type="arabicPeriod"/>
            </a:pPr>
            <a:r>
              <a:rPr lang="en-US" dirty="0"/>
              <a:t>Verified the code to make sure no errors in code </a:t>
            </a:r>
          </a:p>
          <a:p>
            <a:pPr marL="342900" indent="-342900" fontAlgn="base">
              <a:buFont typeface="+mj-lt"/>
              <a:buAutoNum type="arabicPeriod"/>
            </a:pPr>
            <a:r>
              <a:rPr lang="en-US" dirty="0"/>
              <a:t>Made sure that motion sensor is not near any heat source and light near the motion sensor </a:t>
            </a:r>
          </a:p>
          <a:p>
            <a:pPr marL="342900" indent="-342900" fontAlgn="base">
              <a:buFont typeface="+mj-lt"/>
              <a:buAutoNum type="arabicPeriod"/>
            </a:pPr>
            <a:r>
              <a:rPr lang="en-US" dirty="0"/>
              <a:t>Used a multimeter to check any voltage coming to the sensor and when waive the sensor no voltage is reading when the is reading to the sensor </a:t>
            </a:r>
          </a:p>
          <a:p>
            <a:pPr marL="342900" indent="-342900" fontAlgn="base">
              <a:buFont typeface="+mj-lt"/>
              <a:buAutoNum type="arabicPeriod"/>
            </a:pPr>
            <a:r>
              <a:rPr lang="en-US" dirty="0"/>
              <a:t>Determine that the sensor is bad and needs replaced </a:t>
            </a:r>
          </a:p>
          <a:p>
            <a:pPr marL="342900" indent="-342900" fontAlgn="base">
              <a:buFont typeface="+mj-lt"/>
              <a:buAutoNum type="arabicPeriod"/>
            </a:pPr>
            <a:r>
              <a:rPr lang="en-US" dirty="0"/>
              <a:t>Reach out to instructors and fellow students. </a:t>
            </a:r>
          </a:p>
          <a:p>
            <a:r>
              <a:rPr lang="en-US" dirty="0"/>
              <a:t>Yet, none of these steps worked in resolving the issue so at this point I decide to order a new motion sensor as well as a new ESP 32 board, I felt this the best option just in case it was the actual board and not the sensor. My suspicions were confirmed when the new parts arrived and was able to successfully complete the objectives of the project. The downside of this challenge was that I wasn’t successful in meeting the original deadline for the project, however, as shown earlier in this presentation I was able to update that section with the completed work for that section.  My goals at this time due to the COVID-19 pandemic have change somewhat, in relation to when I will be able to actually get my certification, at this time with the added responsibilities at work I will have to put this on hold until just a time as my work hours are reduced to a regular 40 to 50 hour work week instead of the 60 to70 hours I am currently doing. In the meantime I will continue on with my course studies, and take advantage of the practice test that are available via DeVry’s library and the internet.</a:t>
            </a:r>
          </a:p>
          <a:p>
            <a:r>
              <a:rPr lang="en-US" dirty="0"/>
              <a:t>     In closing, the past eight weeks has presented at times an overwhelming about of information but by taking each of the weekly reading assignments one step at a times, and carefully scheduling other obligations with the exception of actual work hours I was able to successfully achieve completion of all course materials and task. When I first start this course I had little knowledge on how to harden the security of many devices. I knew to reset all generic passwords but did not realize just how many open ports were still available within my home network. Now, am confident that I have hardened my personal home network and already noticed that my connection to the internet takes less time and that the possible threat alerts have decreased as well as I no longer have the annoyance of pop ads.</a:t>
            </a: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38</a:t>
            </a:fld>
            <a:endParaRPr lang="en-US" dirty="0"/>
          </a:p>
        </p:txBody>
      </p:sp>
    </p:spTree>
    <p:extLst>
      <p:ext uri="{BB962C8B-B14F-4D97-AF65-F5344CB8AC3E}">
        <p14:creationId xmlns:p14="http://schemas.microsoft.com/office/powerpoint/2010/main" val="570798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kern="1200" dirty="0">
                <a:solidFill>
                  <a:schemeClr val="tx1"/>
                </a:solidFill>
                <a:effectLst/>
                <a:latin typeface="+mn-lt"/>
                <a:ea typeface="+mn-ea"/>
                <a:cs typeface="+mn-cs"/>
              </a:rPr>
              <a:t>References </a:t>
            </a:r>
            <a:r>
              <a:rPr lang="en-US" sz="1200" b="0" kern="1200" dirty="0">
                <a:solidFill>
                  <a:schemeClr val="tx1"/>
                </a:solidFill>
                <a:effectLst/>
                <a:latin typeface="+mn-lt"/>
                <a:ea typeface="+mn-ea"/>
                <a:cs typeface="+mn-cs"/>
              </a:rPr>
              <a:t>(continued from slide)</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Larue-Langlois, R. (2020, February 3). </a:t>
            </a:r>
            <a:r>
              <a:rPr lang="en-US" sz="1200" i="1" kern="1200" dirty="0">
                <a:solidFill>
                  <a:schemeClr val="tx1"/>
                </a:solidFill>
                <a:effectLst/>
                <a:latin typeface="+mn-lt"/>
                <a:ea typeface="+mn-ea"/>
                <a:cs typeface="+mn-cs"/>
              </a:rPr>
              <a:t>Best Alternatives to Microsoft Baseline Security Analyzer</a:t>
            </a:r>
            <a:r>
              <a:rPr lang="en-US" sz="1200" kern="1200" dirty="0">
                <a:solidFill>
                  <a:schemeClr val="tx1"/>
                </a:solidFill>
                <a:effectLst/>
                <a:latin typeface="+mn-lt"/>
                <a:ea typeface="+mn-ea"/>
                <a:cs typeface="+mn-cs"/>
              </a:rPr>
              <a:t>. Retrieved from Addictive Tips: https://www.addictivetips.com/net-admin/microsoft-baseline-security-analyzer-alternatives/</a:t>
            </a:r>
          </a:p>
          <a:p>
            <a:r>
              <a:rPr lang="en-US" sz="1200" kern="1200" dirty="0">
                <a:solidFill>
                  <a:schemeClr val="tx1"/>
                </a:solidFill>
                <a:effectLst/>
                <a:latin typeface="+mn-lt"/>
                <a:ea typeface="+mn-ea"/>
                <a:cs typeface="+mn-cs"/>
              </a:rPr>
              <a:t>Mohamad, R. A. (2017). </a:t>
            </a:r>
            <a:r>
              <a:rPr lang="en-US" sz="1200" i="1" kern="1200">
                <a:solidFill>
                  <a:schemeClr val="tx1"/>
                </a:solidFill>
                <a:effectLst/>
                <a:latin typeface="+mn-lt"/>
                <a:ea typeface="+mn-ea"/>
                <a:cs typeface="+mn-cs"/>
              </a:rPr>
              <a:t>Symmetric </a:t>
            </a:r>
            <a:r>
              <a:rPr lang="en-US" sz="1200" i="1" kern="1200" dirty="0">
                <a:solidFill>
                  <a:schemeClr val="tx1"/>
                </a:solidFill>
                <a:effectLst/>
                <a:latin typeface="+mn-lt"/>
                <a:ea typeface="+mn-ea"/>
                <a:cs typeface="+mn-cs"/>
              </a:rPr>
              <a:t>and asymmetric encryption</a:t>
            </a:r>
            <a:r>
              <a:rPr lang="en-US" sz="1200" kern="1200" dirty="0">
                <a:solidFill>
                  <a:schemeClr val="tx1"/>
                </a:solidFill>
                <a:effectLst/>
                <a:latin typeface="+mn-lt"/>
                <a:ea typeface="+mn-ea"/>
                <a:cs typeface="+mn-cs"/>
              </a:rPr>
              <a:t>. Retrieved from ResearchGate: https://www.researchgate.net/figure/Symmetric-and-asymmetric-encryption-3_fig1_320741257</a:t>
            </a:r>
          </a:p>
          <a:p>
            <a:r>
              <a:rPr lang="en-US" sz="1200" kern="1200" dirty="0">
                <a:solidFill>
                  <a:schemeClr val="tx1"/>
                </a:solidFill>
                <a:effectLst/>
                <a:latin typeface="+mn-lt"/>
                <a:ea typeface="+mn-ea"/>
                <a:cs typeface="+mn-cs"/>
              </a:rPr>
              <a:t>Nasi, E. (2018, February 7). </a:t>
            </a:r>
            <a:r>
              <a:rPr lang="en-US" sz="1200" i="1" kern="1200" dirty="0">
                <a:solidFill>
                  <a:schemeClr val="tx1"/>
                </a:solidFill>
                <a:effectLst/>
                <a:latin typeface="+mn-lt"/>
                <a:ea typeface="+mn-ea"/>
                <a:cs typeface="+mn-cs"/>
              </a:rPr>
              <a:t>Hacking around HTA files</a:t>
            </a:r>
            <a:r>
              <a:rPr lang="en-US" sz="1200" kern="1200" dirty="0">
                <a:solidFill>
                  <a:schemeClr val="tx1"/>
                </a:solidFill>
                <a:effectLst/>
                <a:latin typeface="+mn-lt"/>
                <a:ea typeface="+mn-ea"/>
                <a:cs typeface="+mn-cs"/>
              </a:rPr>
              <a:t>. Retrieved from </a:t>
            </a:r>
            <a:r>
              <a:rPr lang="en-US" sz="1200" kern="1200" dirty="0" err="1">
                <a:solidFill>
                  <a:schemeClr val="tx1"/>
                </a:solidFill>
                <a:effectLst/>
                <a:latin typeface="+mn-lt"/>
                <a:ea typeface="+mn-ea"/>
                <a:cs typeface="+mn-cs"/>
              </a:rPr>
              <a:t>Sevagas</a:t>
            </a:r>
            <a:r>
              <a:rPr lang="en-US" sz="1200" kern="1200" dirty="0">
                <a:solidFill>
                  <a:schemeClr val="tx1"/>
                </a:solidFill>
                <a:effectLst/>
                <a:latin typeface="+mn-lt"/>
                <a:ea typeface="+mn-ea"/>
                <a:cs typeface="+mn-cs"/>
              </a:rPr>
              <a:t>: http://blog.sevagas.com/?Hacking-around-HTA-files</a:t>
            </a:r>
          </a:p>
          <a:p>
            <a:r>
              <a:rPr lang="en-US" sz="1200" kern="1200" dirty="0">
                <a:solidFill>
                  <a:schemeClr val="tx1"/>
                </a:solidFill>
                <a:effectLst/>
                <a:latin typeface="+mn-lt"/>
                <a:ea typeface="+mn-ea"/>
                <a:cs typeface="+mn-cs"/>
              </a:rPr>
              <a:t>Rouse, M. (2000-2020). </a:t>
            </a:r>
            <a:r>
              <a:rPr lang="en-US" sz="1200" i="1" kern="1200" dirty="0">
                <a:solidFill>
                  <a:schemeClr val="tx1"/>
                </a:solidFill>
                <a:effectLst/>
                <a:latin typeface="+mn-lt"/>
                <a:ea typeface="+mn-ea"/>
                <a:cs typeface="+mn-cs"/>
              </a:rPr>
              <a:t>ICMP (Internet Control Message Protocol)</a:t>
            </a:r>
            <a:r>
              <a:rPr lang="en-US" sz="1200" kern="1200" dirty="0">
                <a:solidFill>
                  <a:schemeClr val="tx1"/>
                </a:solidFill>
                <a:effectLst/>
                <a:latin typeface="+mn-lt"/>
                <a:ea typeface="+mn-ea"/>
                <a:cs typeface="+mn-cs"/>
              </a:rPr>
              <a:t>. Retrieved from TechTarget: https://searchnetworking.techtarget.com/definition/ICMP#:~:text=ICMP%20(Internet%20Control%20Message%20Protocol)%20is%20an%20error%2Dreporting,prevent%20delivery%20of%20IP%20packets.</a:t>
            </a:r>
          </a:p>
          <a:p>
            <a:r>
              <a:rPr lang="en-US" sz="1200" kern="1200" dirty="0">
                <a:solidFill>
                  <a:schemeClr val="tx1"/>
                </a:solidFill>
                <a:effectLst/>
                <a:latin typeface="+mn-lt"/>
                <a:ea typeface="+mn-ea"/>
                <a:cs typeface="+mn-cs"/>
              </a:rPr>
              <a:t>Rouse, M. (2020). </a:t>
            </a:r>
            <a:r>
              <a:rPr lang="en-US" sz="1200" i="1" kern="1200" dirty="0">
                <a:solidFill>
                  <a:schemeClr val="tx1"/>
                </a:solidFill>
                <a:effectLst/>
                <a:latin typeface="+mn-lt"/>
                <a:ea typeface="+mn-ea"/>
                <a:cs typeface="+mn-cs"/>
              </a:rPr>
              <a:t>ping weep (ICMP sweep)</a:t>
            </a:r>
            <a:r>
              <a:rPr lang="en-US" sz="1200" kern="1200" dirty="0">
                <a:solidFill>
                  <a:schemeClr val="tx1"/>
                </a:solidFill>
                <a:effectLst/>
                <a:latin typeface="+mn-lt"/>
                <a:ea typeface="+mn-ea"/>
                <a:cs typeface="+mn-cs"/>
              </a:rPr>
              <a:t>. Retrieved from TechTarget: https://searchnetworking.techtarget.com/definition/ping-sweep-ICMP-sweep</a:t>
            </a:r>
          </a:p>
          <a:p>
            <a:r>
              <a:rPr lang="en-US" sz="1200" kern="1200" dirty="0">
                <a:solidFill>
                  <a:schemeClr val="tx1"/>
                </a:solidFill>
                <a:effectLst/>
                <a:latin typeface="+mn-lt"/>
                <a:ea typeface="+mn-ea"/>
                <a:cs typeface="+mn-cs"/>
              </a:rPr>
              <a:t>Schaefers, A. (2020, May - June). Screen Shots from personal computer. Centralia, WA.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 Bureau of Labor and Statistics. (2020, April 10). </a:t>
            </a:r>
            <a:r>
              <a:rPr lang="en-US" sz="1200" i="1" kern="1200" dirty="0">
                <a:solidFill>
                  <a:schemeClr val="tx1"/>
                </a:solidFill>
                <a:effectLst/>
                <a:latin typeface="+mn-lt"/>
                <a:ea typeface="+mn-ea"/>
                <a:cs typeface="+mn-cs"/>
              </a:rPr>
              <a:t>Occupational Outlook Handbook</a:t>
            </a:r>
            <a:r>
              <a:rPr lang="en-US" sz="1200" kern="1200" dirty="0">
                <a:solidFill>
                  <a:schemeClr val="tx1"/>
                </a:solidFill>
                <a:effectLst/>
                <a:latin typeface="+mn-lt"/>
                <a:ea typeface="+mn-ea"/>
                <a:cs typeface="+mn-cs"/>
              </a:rPr>
              <a:t>. Retrieved from Network and Computer Systems Administrators: https://www.bls.gov/ooh/computer-and-information-technology/network-and-computer-systems-administrators.htm#tab-6</a:t>
            </a:r>
          </a:p>
          <a:p>
            <a:r>
              <a:rPr lang="en-US" sz="1200" kern="1200" dirty="0">
                <a:solidFill>
                  <a:schemeClr val="tx1"/>
                </a:solidFill>
                <a:effectLst/>
                <a:latin typeface="+mn-lt"/>
                <a:ea typeface="+mn-ea"/>
                <a:cs typeface="+mn-cs"/>
              </a:rPr>
              <a:t>Unknown. (1992-2020). </a:t>
            </a:r>
            <a:r>
              <a:rPr lang="en-US" sz="1200" i="1" kern="1200" dirty="0">
                <a:solidFill>
                  <a:schemeClr val="tx1"/>
                </a:solidFill>
                <a:effectLst/>
                <a:latin typeface="+mn-lt"/>
                <a:ea typeface="+mn-ea"/>
                <a:cs typeface="+mn-cs"/>
              </a:rPr>
              <a:t>CompTIA Network+</a:t>
            </a:r>
            <a:r>
              <a:rPr lang="en-US" sz="1200" kern="1200" dirty="0">
                <a:solidFill>
                  <a:schemeClr val="tx1"/>
                </a:solidFill>
                <a:effectLst/>
                <a:latin typeface="+mn-lt"/>
                <a:ea typeface="+mn-ea"/>
                <a:cs typeface="+mn-cs"/>
              </a:rPr>
              <a:t>. Retrieved from ASM Educational Center: https://asmed.com/comptia-network-osi-model/</a:t>
            </a:r>
          </a:p>
          <a:p>
            <a:r>
              <a:rPr lang="en-US" sz="1200" kern="1200" dirty="0">
                <a:solidFill>
                  <a:schemeClr val="tx1"/>
                </a:solidFill>
                <a:effectLst/>
                <a:latin typeface="+mn-lt"/>
                <a:ea typeface="+mn-ea"/>
                <a:cs typeface="+mn-cs"/>
              </a:rPr>
              <a:t>unknown. (2000-2018). </a:t>
            </a:r>
            <a:r>
              <a:rPr lang="en-US" sz="1200" i="1" kern="1200" dirty="0">
                <a:solidFill>
                  <a:schemeClr val="tx1"/>
                </a:solidFill>
                <a:effectLst/>
                <a:latin typeface="+mn-lt"/>
                <a:ea typeface="+mn-ea"/>
                <a:cs typeface="+mn-cs"/>
              </a:rPr>
              <a:t>Palo Alto Firewalls</a:t>
            </a:r>
            <a:r>
              <a:rPr lang="en-US" sz="1200" kern="1200" dirty="0">
                <a:solidFill>
                  <a:schemeClr val="tx1"/>
                </a:solidFill>
                <a:effectLst/>
                <a:latin typeface="+mn-lt"/>
                <a:ea typeface="+mn-ea"/>
                <a:cs typeface="+mn-cs"/>
              </a:rPr>
              <a:t>. Retrieved from Firewall.cx Team: http://www.firewall.cx/networking-topics/firewalls/palo-alto-firewalls.html</a:t>
            </a:r>
          </a:p>
          <a:p>
            <a:r>
              <a:rPr lang="en-US" sz="1200" kern="1200" dirty="0">
                <a:solidFill>
                  <a:schemeClr val="tx1"/>
                </a:solidFill>
                <a:effectLst/>
                <a:latin typeface="+mn-lt"/>
                <a:ea typeface="+mn-ea"/>
                <a:cs typeface="+mn-cs"/>
              </a:rPr>
              <a:t>unknown. (2000-2020). </a:t>
            </a:r>
            <a:r>
              <a:rPr lang="en-US" sz="1200" i="1" kern="1200" dirty="0">
                <a:solidFill>
                  <a:schemeClr val="tx1"/>
                </a:solidFill>
                <a:effectLst/>
                <a:latin typeface="+mn-lt"/>
                <a:ea typeface="+mn-ea"/>
                <a:cs typeface="+mn-cs"/>
              </a:rPr>
              <a:t>illustrations of login screen</a:t>
            </a:r>
            <a:r>
              <a:rPr lang="en-US" sz="1200" kern="1200" dirty="0">
                <a:solidFill>
                  <a:schemeClr val="tx1"/>
                </a:solidFill>
                <a:effectLst/>
                <a:latin typeface="+mn-lt"/>
                <a:ea typeface="+mn-ea"/>
                <a:cs typeface="+mn-cs"/>
              </a:rPr>
              <a:t>. Retrieved from </a:t>
            </a:r>
            <a:r>
              <a:rPr lang="en-US" sz="1200" kern="1200" dirty="0" err="1">
                <a:solidFill>
                  <a:schemeClr val="tx1"/>
                </a:solidFill>
                <a:effectLst/>
                <a:latin typeface="+mn-lt"/>
                <a:ea typeface="+mn-ea"/>
                <a:cs typeface="+mn-cs"/>
              </a:rPr>
              <a:t>dreamstime</a:t>
            </a:r>
            <a:r>
              <a:rPr lang="en-US" sz="1200" kern="1200" dirty="0">
                <a:solidFill>
                  <a:schemeClr val="tx1"/>
                </a:solidFill>
                <a:effectLst/>
                <a:latin typeface="+mn-lt"/>
                <a:ea typeface="+mn-ea"/>
                <a:cs typeface="+mn-cs"/>
              </a:rPr>
              <a:t>: https://www.dreamstime.com/stock-images-login-password-d-render-image31974834</a:t>
            </a:r>
          </a:p>
          <a:p>
            <a:r>
              <a:rPr lang="en-US" sz="1200" kern="1200" dirty="0">
                <a:solidFill>
                  <a:schemeClr val="tx1"/>
                </a:solidFill>
                <a:effectLst/>
                <a:latin typeface="+mn-lt"/>
                <a:ea typeface="+mn-ea"/>
                <a:cs typeface="+mn-cs"/>
              </a:rPr>
              <a:t>Unknown. (2005-2020). </a:t>
            </a:r>
            <a:r>
              <a:rPr lang="en-US" sz="1200" i="1" kern="1200" dirty="0">
                <a:solidFill>
                  <a:schemeClr val="tx1"/>
                </a:solidFill>
                <a:effectLst/>
                <a:latin typeface="+mn-lt"/>
                <a:ea typeface="+mn-ea"/>
                <a:cs typeface="+mn-cs"/>
              </a:rPr>
              <a:t>Images for Non-Commercial Use</a:t>
            </a:r>
            <a:r>
              <a:rPr lang="en-US" sz="1200" kern="1200" dirty="0">
                <a:solidFill>
                  <a:schemeClr val="tx1"/>
                </a:solidFill>
                <a:effectLst/>
                <a:latin typeface="+mn-lt"/>
                <a:ea typeface="+mn-ea"/>
                <a:cs typeface="+mn-cs"/>
              </a:rPr>
              <a:t>. Retrieved from clipart-library: http://clipart-library.com/images/5TRKG5xqc.jpg</a:t>
            </a:r>
          </a:p>
          <a:p>
            <a:r>
              <a:rPr lang="en-US" sz="1200" kern="1200" dirty="0">
                <a:solidFill>
                  <a:schemeClr val="tx1"/>
                </a:solidFill>
                <a:effectLst/>
                <a:latin typeface="+mn-lt"/>
                <a:ea typeface="+mn-ea"/>
                <a:cs typeface="+mn-cs"/>
              </a:rPr>
              <a:t>Unknown. (2005-2020). </a:t>
            </a:r>
            <a:r>
              <a:rPr lang="en-US" sz="1200" i="1" kern="1200" dirty="0">
                <a:solidFill>
                  <a:schemeClr val="tx1"/>
                </a:solidFill>
                <a:effectLst/>
                <a:latin typeface="+mn-lt"/>
                <a:ea typeface="+mn-ea"/>
                <a:cs typeface="+mn-cs"/>
              </a:rPr>
              <a:t>Vector Change, configurations, control icon image</a:t>
            </a:r>
            <a:r>
              <a:rPr lang="en-US" sz="1200" kern="1200" dirty="0">
                <a:solidFill>
                  <a:schemeClr val="tx1"/>
                </a:solidFill>
                <a:effectLst/>
                <a:latin typeface="+mn-lt"/>
                <a:ea typeface="+mn-ea"/>
                <a:cs typeface="+mn-cs"/>
              </a:rPr>
              <a:t>. Retrieved from 123RF Limited: https://www.123rf.com/photo_94908336_stock-vector-change-configurations-control-icon-image-can-also-be-used-for-computer-hardware-computer-network-and.html</a:t>
            </a:r>
          </a:p>
          <a:p>
            <a:r>
              <a:rPr lang="en-US" sz="1200" kern="1200" dirty="0">
                <a:solidFill>
                  <a:schemeClr val="tx1"/>
                </a:solidFill>
                <a:effectLst/>
                <a:latin typeface="+mn-lt"/>
                <a:ea typeface="+mn-ea"/>
                <a:cs typeface="+mn-cs"/>
              </a:rPr>
              <a:t>unknown. (2013, July 13). </a:t>
            </a:r>
            <a:r>
              <a:rPr lang="en-US" sz="1200" i="1" kern="1200" dirty="0">
                <a:solidFill>
                  <a:schemeClr val="tx1"/>
                </a:solidFill>
                <a:effectLst/>
                <a:latin typeface="+mn-lt"/>
                <a:ea typeface="+mn-ea"/>
                <a:cs typeface="+mn-cs"/>
              </a:rPr>
              <a:t>computer - 156948_640</a:t>
            </a:r>
            <a:r>
              <a:rPr lang="en-US" sz="1200" kern="1200" dirty="0">
                <a:solidFill>
                  <a:schemeClr val="tx1"/>
                </a:solidFill>
                <a:effectLst/>
                <a:latin typeface="+mn-lt"/>
                <a:ea typeface="+mn-ea"/>
                <a:cs typeface="+mn-cs"/>
              </a:rPr>
              <a:t>. Retrieved from </a:t>
            </a:r>
            <a:r>
              <a:rPr lang="en-US" sz="1200" kern="1200" dirty="0" err="1">
                <a:solidFill>
                  <a:schemeClr val="tx1"/>
                </a:solidFill>
                <a:effectLst/>
                <a:latin typeface="+mn-lt"/>
                <a:ea typeface="+mn-ea"/>
                <a:cs typeface="+mn-cs"/>
              </a:rPr>
              <a:t>pixabay</a:t>
            </a:r>
            <a:r>
              <a:rPr lang="en-US" sz="1200" kern="1200" dirty="0">
                <a:solidFill>
                  <a:schemeClr val="tx1"/>
                </a:solidFill>
                <a:effectLst/>
                <a:latin typeface="+mn-lt"/>
                <a:ea typeface="+mn-ea"/>
                <a:cs typeface="+mn-cs"/>
              </a:rPr>
              <a:t>: https://cdn.pixabay.com/photo/2013/07/13/10/17/computer-156948_640.png</a:t>
            </a:r>
          </a:p>
          <a:p>
            <a:r>
              <a:rPr lang="en-US" sz="1200" kern="1200" dirty="0">
                <a:solidFill>
                  <a:schemeClr val="tx1"/>
                </a:solidFill>
                <a:effectLst/>
                <a:latin typeface="+mn-lt"/>
                <a:ea typeface="+mn-ea"/>
                <a:cs typeface="+mn-cs"/>
              </a:rPr>
              <a:t>unknown. (2014). </a:t>
            </a:r>
            <a:r>
              <a:rPr lang="en-US" sz="1200" i="1" kern="1200" dirty="0">
                <a:solidFill>
                  <a:schemeClr val="tx1"/>
                </a:solidFill>
                <a:effectLst/>
                <a:latin typeface="+mn-lt"/>
                <a:ea typeface="+mn-ea"/>
                <a:cs typeface="+mn-cs"/>
              </a:rPr>
              <a:t>Network and computer system administrator</a:t>
            </a:r>
            <a:r>
              <a:rPr lang="en-US" sz="1200" kern="1200" dirty="0">
                <a:solidFill>
                  <a:schemeClr val="tx1"/>
                </a:solidFill>
                <a:effectLst/>
                <a:latin typeface="+mn-lt"/>
                <a:ea typeface="+mn-ea"/>
                <a:cs typeface="+mn-cs"/>
              </a:rPr>
              <a:t>. Retrieved from </a:t>
            </a:r>
            <a:r>
              <a:rPr lang="en-US" sz="1200" kern="1200" dirty="0" err="1">
                <a:solidFill>
                  <a:schemeClr val="tx1"/>
                </a:solidFill>
                <a:effectLst/>
                <a:latin typeface="+mn-lt"/>
                <a:ea typeface="+mn-ea"/>
                <a:cs typeface="+mn-cs"/>
              </a:rPr>
              <a:t>bizmanualz</a:t>
            </a:r>
            <a:r>
              <a:rPr lang="en-US" sz="1200" kern="1200" dirty="0">
                <a:solidFill>
                  <a:schemeClr val="tx1"/>
                </a:solidFill>
                <a:effectLst/>
                <a:latin typeface="+mn-lt"/>
                <a:ea typeface="+mn-ea"/>
                <a:cs typeface="+mn-cs"/>
              </a:rPr>
              <a:t>: https://www.bizmanualz.com/wp-content/uploads/2014/05/Network-and-computer-system-administrator.png</a:t>
            </a:r>
          </a:p>
          <a:p>
            <a:r>
              <a:rPr lang="en-US" sz="1200" kern="1200" dirty="0">
                <a:solidFill>
                  <a:schemeClr val="tx1"/>
                </a:solidFill>
                <a:effectLst/>
                <a:latin typeface="+mn-lt"/>
                <a:ea typeface="+mn-ea"/>
                <a:cs typeface="+mn-cs"/>
              </a:rPr>
              <a:t>unknown. (2016, October 16). </a:t>
            </a:r>
            <a:r>
              <a:rPr lang="en-US" sz="1200" i="1" kern="1200" dirty="0">
                <a:solidFill>
                  <a:schemeClr val="tx1"/>
                </a:solidFill>
                <a:effectLst/>
                <a:latin typeface="+mn-lt"/>
                <a:ea typeface="+mn-ea"/>
                <a:cs typeface="+mn-cs"/>
              </a:rPr>
              <a:t>cyber-security-1784985_960_720</a:t>
            </a:r>
            <a:r>
              <a:rPr lang="en-US" sz="1200" kern="1200" dirty="0">
                <a:solidFill>
                  <a:schemeClr val="tx1"/>
                </a:solidFill>
                <a:effectLst/>
                <a:latin typeface="+mn-lt"/>
                <a:ea typeface="+mn-ea"/>
                <a:cs typeface="+mn-cs"/>
              </a:rPr>
              <a:t>. Retrieved from pixabay.com: https://cdn.pixabay.com/photo/2016/10/31/06/12/cyber-security-1784985_960_720.png</a:t>
            </a:r>
          </a:p>
          <a:p>
            <a:r>
              <a:rPr lang="en-US" sz="1200" kern="1200" dirty="0">
                <a:solidFill>
                  <a:schemeClr val="tx1"/>
                </a:solidFill>
                <a:effectLst/>
                <a:latin typeface="+mn-lt"/>
                <a:ea typeface="+mn-ea"/>
                <a:cs typeface="+mn-cs"/>
              </a:rPr>
              <a:t>Unknown. (2017, April 26). </a:t>
            </a:r>
            <a:r>
              <a:rPr lang="en-US" sz="1200" i="1" kern="1200" dirty="0">
                <a:solidFill>
                  <a:schemeClr val="tx1"/>
                </a:solidFill>
                <a:effectLst/>
                <a:latin typeface="+mn-lt"/>
                <a:ea typeface="+mn-ea"/>
                <a:cs typeface="+mn-cs"/>
              </a:rPr>
              <a:t>Linear bus topology</a:t>
            </a:r>
            <a:r>
              <a:rPr lang="en-US" sz="1200" kern="1200" dirty="0">
                <a:solidFill>
                  <a:schemeClr val="tx1"/>
                </a:solidFill>
                <a:effectLst/>
                <a:latin typeface="+mn-lt"/>
                <a:ea typeface="+mn-ea"/>
                <a:cs typeface="+mn-cs"/>
              </a:rPr>
              <a:t>. Retrieved from Computerhope.com: https://www.computerhope.com/jargon/l/linear-bus.jpg</a:t>
            </a:r>
          </a:p>
          <a:p>
            <a:r>
              <a:rPr lang="en-US" sz="1200" kern="1200" dirty="0">
                <a:solidFill>
                  <a:schemeClr val="tx1"/>
                </a:solidFill>
                <a:effectLst/>
                <a:latin typeface="+mn-lt"/>
                <a:ea typeface="+mn-ea"/>
                <a:cs typeface="+mn-cs"/>
              </a:rPr>
              <a:t>Unknown. (2017, October 30). </a:t>
            </a:r>
            <a:r>
              <a:rPr lang="en-US" sz="1200" i="1" kern="1200" dirty="0">
                <a:solidFill>
                  <a:schemeClr val="tx1"/>
                </a:solidFill>
                <a:effectLst/>
                <a:latin typeface="+mn-lt"/>
                <a:ea typeface="+mn-ea"/>
                <a:cs typeface="+mn-cs"/>
              </a:rPr>
              <a:t>Tree Topology</a:t>
            </a:r>
            <a:r>
              <a:rPr lang="en-US" sz="1200" kern="1200" dirty="0">
                <a:solidFill>
                  <a:schemeClr val="tx1"/>
                </a:solidFill>
                <a:effectLst/>
                <a:latin typeface="+mn-lt"/>
                <a:ea typeface="+mn-ea"/>
                <a:cs typeface="+mn-cs"/>
              </a:rPr>
              <a:t>. Retrieved from Computerhope.com: https://www.computerhope.com/jargon/t/treetopo.htm</a:t>
            </a:r>
          </a:p>
          <a:p>
            <a:r>
              <a:rPr lang="en-US" sz="1200" kern="1200" dirty="0">
                <a:solidFill>
                  <a:schemeClr val="tx1"/>
                </a:solidFill>
                <a:effectLst/>
                <a:latin typeface="+mn-lt"/>
                <a:ea typeface="+mn-ea"/>
                <a:cs typeface="+mn-cs"/>
              </a:rPr>
              <a:t>Unknown. (2018, November 13). </a:t>
            </a:r>
            <a:r>
              <a:rPr lang="en-US" sz="1200" i="1" kern="1200" dirty="0">
                <a:solidFill>
                  <a:schemeClr val="tx1"/>
                </a:solidFill>
                <a:effectLst/>
                <a:latin typeface="+mn-lt"/>
                <a:ea typeface="+mn-ea"/>
                <a:cs typeface="+mn-cs"/>
              </a:rPr>
              <a:t>Mesh topology</a:t>
            </a:r>
            <a:r>
              <a:rPr lang="en-US" sz="1200" kern="1200" dirty="0">
                <a:solidFill>
                  <a:schemeClr val="tx1"/>
                </a:solidFill>
                <a:effectLst/>
                <a:latin typeface="+mn-lt"/>
                <a:ea typeface="+mn-ea"/>
                <a:cs typeface="+mn-cs"/>
              </a:rPr>
              <a:t>. Retrieved from computerhope.com: https://www.computerhope.com/jargon/m/mesh.htm</a:t>
            </a:r>
          </a:p>
          <a:p>
            <a:r>
              <a:rPr lang="en-US" sz="1200" kern="1200" dirty="0">
                <a:solidFill>
                  <a:schemeClr val="tx1"/>
                </a:solidFill>
                <a:effectLst/>
                <a:latin typeface="+mn-lt"/>
                <a:ea typeface="+mn-ea"/>
                <a:cs typeface="+mn-cs"/>
              </a:rPr>
              <a:t>Unknown. (2018, November 13). </a:t>
            </a:r>
            <a:r>
              <a:rPr lang="en-US" sz="1200" i="1" kern="1200" dirty="0">
                <a:solidFill>
                  <a:schemeClr val="tx1"/>
                </a:solidFill>
                <a:effectLst/>
                <a:latin typeface="+mn-lt"/>
                <a:ea typeface="+mn-ea"/>
                <a:cs typeface="+mn-cs"/>
              </a:rPr>
              <a:t>Ring topology</a:t>
            </a:r>
            <a:r>
              <a:rPr lang="en-US" sz="1200" kern="1200" dirty="0">
                <a:solidFill>
                  <a:schemeClr val="tx1"/>
                </a:solidFill>
                <a:effectLst/>
                <a:latin typeface="+mn-lt"/>
                <a:ea typeface="+mn-ea"/>
                <a:cs typeface="+mn-cs"/>
              </a:rPr>
              <a:t>. Retrieved from Computerhope.com: https://www.computerhope.com/jargon/r/ringtopo.htm</a:t>
            </a:r>
          </a:p>
          <a:p>
            <a:r>
              <a:rPr lang="en-US" sz="1200" kern="1200" dirty="0">
                <a:solidFill>
                  <a:schemeClr val="tx1"/>
                </a:solidFill>
                <a:effectLst/>
                <a:latin typeface="+mn-lt"/>
                <a:ea typeface="+mn-ea"/>
                <a:cs typeface="+mn-cs"/>
              </a:rPr>
              <a:t>Unknown. (2018, January 24). </a:t>
            </a:r>
            <a:r>
              <a:rPr lang="en-US" sz="1200" i="1" kern="1200" dirty="0">
                <a:solidFill>
                  <a:schemeClr val="tx1"/>
                </a:solidFill>
                <a:effectLst/>
                <a:latin typeface="+mn-lt"/>
                <a:ea typeface="+mn-ea"/>
                <a:cs typeface="+mn-cs"/>
              </a:rPr>
              <a:t>Star topology</a:t>
            </a:r>
            <a:r>
              <a:rPr lang="en-US" sz="1200" kern="1200" dirty="0">
                <a:solidFill>
                  <a:schemeClr val="tx1"/>
                </a:solidFill>
                <a:effectLst/>
                <a:latin typeface="+mn-lt"/>
                <a:ea typeface="+mn-ea"/>
                <a:cs typeface="+mn-cs"/>
              </a:rPr>
              <a:t>. Retrieved from Computerhope.com: https://www.computerhope.com/jargon/s/startopo.htm</a:t>
            </a:r>
          </a:p>
          <a:p>
            <a:r>
              <a:rPr lang="en-US" sz="1200" kern="1200" dirty="0">
                <a:solidFill>
                  <a:schemeClr val="tx1"/>
                </a:solidFill>
                <a:effectLst/>
                <a:latin typeface="+mn-lt"/>
                <a:ea typeface="+mn-ea"/>
                <a:cs typeface="+mn-cs"/>
              </a:rPr>
              <a:t>Unknown. (2018, August 14). </a:t>
            </a:r>
            <a:r>
              <a:rPr lang="en-US" sz="1200" i="1" kern="1200" dirty="0">
                <a:solidFill>
                  <a:schemeClr val="tx1"/>
                </a:solidFill>
                <a:effectLst/>
                <a:latin typeface="+mn-lt"/>
                <a:ea typeface="+mn-ea"/>
                <a:cs typeface="+mn-cs"/>
              </a:rPr>
              <a:t>What is IGMP and how does it work? - Technical Tip - 132521</a:t>
            </a:r>
            <a:r>
              <a:rPr lang="en-US" sz="1200" kern="1200" dirty="0">
                <a:solidFill>
                  <a:schemeClr val="tx1"/>
                </a:solidFill>
                <a:effectLst/>
                <a:latin typeface="+mn-lt"/>
                <a:ea typeface="+mn-ea"/>
                <a:cs typeface="+mn-cs"/>
              </a:rPr>
              <a:t>. Retrieved from Dell Technologies: https://www.dell.com/support/article/en-us/sln68773/what-is-igmp-and-how-does-it-work-technical-tip-132521?lang=en</a:t>
            </a:r>
          </a:p>
          <a:p>
            <a:r>
              <a:rPr lang="en-US" sz="1200" kern="1200" dirty="0">
                <a:solidFill>
                  <a:schemeClr val="tx1"/>
                </a:solidFill>
                <a:effectLst/>
                <a:latin typeface="+mn-lt"/>
                <a:ea typeface="+mn-ea"/>
                <a:cs typeface="+mn-cs"/>
              </a:rPr>
              <a:t>Unknown. (2020, May 28). </a:t>
            </a:r>
            <a:r>
              <a:rPr lang="en-US" sz="1200" i="1" kern="1200" dirty="0">
                <a:solidFill>
                  <a:schemeClr val="tx1"/>
                </a:solidFill>
                <a:effectLst/>
                <a:latin typeface="+mn-lt"/>
                <a:ea typeface="+mn-ea"/>
                <a:cs typeface="+mn-cs"/>
              </a:rPr>
              <a:t>Internet Relay Chat</a:t>
            </a:r>
            <a:r>
              <a:rPr lang="en-US" sz="1200" kern="1200" dirty="0">
                <a:solidFill>
                  <a:schemeClr val="tx1"/>
                </a:solidFill>
                <a:effectLst/>
                <a:latin typeface="+mn-lt"/>
                <a:ea typeface="+mn-ea"/>
                <a:cs typeface="+mn-cs"/>
              </a:rPr>
              <a:t>. Retrieved from </a:t>
            </a:r>
            <a:r>
              <a:rPr lang="en-US" sz="1200" kern="1200" dirty="0" err="1">
                <a:solidFill>
                  <a:schemeClr val="tx1"/>
                </a:solidFill>
                <a:effectLst/>
                <a:latin typeface="+mn-lt"/>
                <a:ea typeface="+mn-ea"/>
                <a:cs typeface="+mn-cs"/>
              </a:rPr>
              <a:t>wikipeia</a:t>
            </a:r>
            <a:r>
              <a:rPr lang="en-US" sz="1200" kern="1200" dirty="0">
                <a:solidFill>
                  <a:schemeClr val="tx1"/>
                </a:solidFill>
                <a:effectLst/>
                <a:latin typeface="+mn-lt"/>
                <a:ea typeface="+mn-ea"/>
                <a:cs typeface="+mn-cs"/>
              </a:rPr>
              <a:t>: https://en.wikipedia.org/wiki/Internet_Relay_Chat</a:t>
            </a:r>
          </a:p>
          <a:p>
            <a:r>
              <a:rPr lang="en-US" sz="1200" kern="1200" dirty="0">
                <a:solidFill>
                  <a:schemeClr val="tx1"/>
                </a:solidFill>
                <a:effectLst/>
                <a:latin typeface="+mn-lt"/>
                <a:ea typeface="+mn-ea"/>
                <a:cs typeface="+mn-cs"/>
              </a:rPr>
              <a:t>Unknown. (2020). </a:t>
            </a:r>
            <a:r>
              <a:rPr lang="en-US" sz="1200" i="1" kern="1200" dirty="0">
                <a:solidFill>
                  <a:schemeClr val="tx1"/>
                </a:solidFill>
                <a:effectLst/>
                <a:latin typeface="+mn-lt"/>
                <a:ea typeface="+mn-ea"/>
                <a:cs typeface="+mn-cs"/>
              </a:rPr>
              <a:t>Is human nature inherently evil?</a:t>
            </a:r>
            <a:r>
              <a:rPr lang="en-US" sz="1200" kern="1200" dirty="0">
                <a:solidFill>
                  <a:schemeClr val="tx1"/>
                </a:solidFill>
                <a:effectLst/>
                <a:latin typeface="+mn-lt"/>
                <a:ea typeface="+mn-ea"/>
                <a:cs typeface="+mn-cs"/>
              </a:rPr>
              <a:t> Retrieved from </a:t>
            </a:r>
            <a:r>
              <a:rPr lang="en-US" sz="1200" kern="1200" dirty="0" err="1">
                <a:solidFill>
                  <a:schemeClr val="tx1"/>
                </a:solidFill>
                <a:effectLst/>
                <a:latin typeface="+mn-lt"/>
                <a:ea typeface="+mn-ea"/>
                <a:cs typeface="+mn-cs"/>
              </a:rPr>
              <a:t>CreateDebate</a:t>
            </a:r>
            <a:r>
              <a:rPr lang="en-US" sz="1200" kern="1200" dirty="0">
                <a:solidFill>
                  <a:schemeClr val="tx1"/>
                </a:solidFill>
                <a:effectLst/>
                <a:latin typeface="+mn-lt"/>
                <a:ea typeface="+mn-ea"/>
                <a:cs typeface="+mn-cs"/>
              </a:rPr>
              <a:t>: https://www.createdebate.com/debate/show/Is_human_nature_inherently_evil</a:t>
            </a:r>
          </a:p>
          <a:p>
            <a:r>
              <a:rPr lang="en-US" sz="1200" kern="1200" dirty="0">
                <a:solidFill>
                  <a:schemeClr val="tx1"/>
                </a:solidFill>
                <a:effectLst/>
                <a:latin typeface="+mn-lt"/>
                <a:ea typeface="+mn-ea"/>
                <a:cs typeface="+mn-cs"/>
              </a:rPr>
              <a:t>Unknown. (2020). </a:t>
            </a:r>
            <a:r>
              <a:rPr lang="en-US" sz="1200" i="1" kern="1200" dirty="0">
                <a:solidFill>
                  <a:schemeClr val="tx1"/>
                </a:solidFill>
                <a:effectLst/>
                <a:latin typeface="+mn-lt"/>
                <a:ea typeface="+mn-ea"/>
                <a:cs typeface="+mn-cs"/>
              </a:rPr>
              <a:t>Mantrap Systems</a:t>
            </a:r>
            <a:r>
              <a:rPr lang="en-US" sz="1200" kern="1200" dirty="0">
                <a:solidFill>
                  <a:schemeClr val="tx1"/>
                </a:solidFill>
                <a:effectLst/>
                <a:latin typeface="+mn-lt"/>
                <a:ea typeface="+mn-ea"/>
                <a:cs typeface="+mn-cs"/>
              </a:rPr>
              <a:t>. Retrieved from Security Door Controls: https://www.sdcsecurity.com/mantrap-systems.htm</a:t>
            </a:r>
          </a:p>
          <a:p>
            <a:r>
              <a:rPr lang="en-US" sz="1200" kern="1200" dirty="0">
                <a:solidFill>
                  <a:schemeClr val="tx1"/>
                </a:solidFill>
                <a:effectLst/>
                <a:latin typeface="+mn-lt"/>
                <a:ea typeface="+mn-ea"/>
                <a:cs typeface="+mn-cs"/>
              </a:rPr>
              <a:t>Unknown. (2020). </a:t>
            </a:r>
            <a:r>
              <a:rPr lang="en-US" sz="1200" i="1" kern="1200" dirty="0">
                <a:solidFill>
                  <a:schemeClr val="tx1"/>
                </a:solidFill>
                <a:effectLst/>
                <a:latin typeface="+mn-lt"/>
                <a:ea typeface="+mn-ea"/>
                <a:cs typeface="+mn-cs"/>
              </a:rPr>
              <a:t>Network Security Tutorial - Overview of the OSI Model</a:t>
            </a:r>
            <a:r>
              <a:rPr lang="en-US" sz="1200" kern="1200" dirty="0">
                <a:solidFill>
                  <a:schemeClr val="tx1"/>
                </a:solidFill>
                <a:effectLst/>
                <a:latin typeface="+mn-lt"/>
                <a:ea typeface="+mn-ea"/>
                <a:cs typeface="+mn-cs"/>
              </a:rPr>
              <a:t>. Retrieved from EDUCBA: https://www.educba.com/what-is-osi-model/</a:t>
            </a:r>
          </a:p>
          <a:p>
            <a:r>
              <a:rPr lang="en-US" sz="1200" kern="1200" dirty="0">
                <a:solidFill>
                  <a:schemeClr val="tx1"/>
                </a:solidFill>
                <a:effectLst/>
                <a:latin typeface="+mn-lt"/>
                <a:ea typeface="+mn-ea"/>
                <a:cs typeface="+mn-cs"/>
              </a:rPr>
              <a:t>White, S. K. (2015, May 28). </a:t>
            </a:r>
            <a:r>
              <a:rPr lang="en-US" sz="1200" i="1" kern="1200" dirty="0">
                <a:solidFill>
                  <a:schemeClr val="tx1"/>
                </a:solidFill>
                <a:effectLst/>
                <a:latin typeface="+mn-lt"/>
                <a:ea typeface="+mn-ea"/>
                <a:cs typeface="+mn-cs"/>
              </a:rPr>
              <a:t>How your employees put your organizations at risk</a:t>
            </a:r>
            <a:r>
              <a:rPr lang="en-US" sz="1200" kern="1200" dirty="0">
                <a:solidFill>
                  <a:schemeClr val="tx1"/>
                </a:solidFill>
                <a:effectLst/>
                <a:latin typeface="+mn-lt"/>
                <a:ea typeface="+mn-ea"/>
                <a:cs typeface="+mn-cs"/>
              </a:rPr>
              <a:t>. Retrieved from CIO: https://www.cio.com/article/2927598/how-your-employees-put-your-organization-at-risk.html</a:t>
            </a:r>
          </a:p>
          <a:p>
            <a:r>
              <a:rPr lang="en-US" sz="1200" kern="1200" dirty="0">
                <a:solidFill>
                  <a:schemeClr val="tx1"/>
                </a:solidFill>
                <a:effectLst/>
                <a:latin typeface="+mn-lt"/>
                <a:ea typeface="+mn-ea"/>
                <a:cs typeface="+mn-cs"/>
              </a:rPr>
              <a:t>Wilson, M. (2019, January 8). </a:t>
            </a:r>
            <a:r>
              <a:rPr lang="en-US" sz="1200" i="1" kern="1200" dirty="0">
                <a:solidFill>
                  <a:schemeClr val="tx1"/>
                </a:solidFill>
                <a:effectLst/>
                <a:latin typeface="+mn-lt"/>
                <a:ea typeface="+mn-ea"/>
                <a:cs typeface="+mn-cs"/>
              </a:rPr>
              <a:t>IP &amp; Port Scanners</a:t>
            </a:r>
            <a:r>
              <a:rPr lang="en-US" sz="1200" kern="1200" dirty="0">
                <a:solidFill>
                  <a:schemeClr val="tx1"/>
                </a:solidFill>
                <a:effectLst/>
                <a:latin typeface="+mn-lt"/>
                <a:ea typeface="+mn-ea"/>
                <a:cs typeface="+mn-cs"/>
              </a:rPr>
              <a:t>. Retrieved from PC &amp; Network Downloads: https://www.pcwdld.com/best-free-ip-scanners-port-service-scannin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39</a:t>
            </a:fld>
            <a:endParaRPr lang="en-US" dirty="0"/>
          </a:p>
        </p:txBody>
      </p:sp>
    </p:spTree>
    <p:extLst>
      <p:ext uri="{BB962C8B-B14F-4D97-AF65-F5344CB8AC3E}">
        <p14:creationId xmlns:p14="http://schemas.microsoft.com/office/powerpoint/2010/main" val="3539452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part 3 of this module we Implemented the code via the </a:t>
            </a:r>
            <a:r>
              <a:rPr lang="en-US" dirty="0" err="1"/>
              <a:t>uPyCraft</a:t>
            </a:r>
            <a:r>
              <a:rPr lang="en-US" dirty="0"/>
              <a:t> IDE to connect to the ESP32 microcontroller via our .  This code will allow us the ability to turn the lights of either the two or 3 light control systems on and off via the Wi-Fi network and our smartphone. Our final required task (part 4) was to access our Yellow router address of 192.168.8.110 which allowed us access to our original (two light) Smart Light System </a:t>
            </a:r>
            <a:r>
              <a:rPr lang="en-US" sz="1200" kern="1200" dirty="0">
                <a:solidFill>
                  <a:schemeClr val="tx1"/>
                </a:solidFill>
                <a:effectLst/>
                <a:latin typeface="+mn-lt"/>
                <a:ea typeface="+mn-ea"/>
                <a:cs typeface="+mn-cs"/>
              </a:rPr>
              <a:t>(Schaefers,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As shown in the screen capture on the left which indicates that both the Living Room and Kitchen Lights are currently turned on.  Using that same IP address via a different </a:t>
            </a:r>
            <a:r>
              <a:rPr lang="en-US" sz="1200" b="0" i="0" kern="1200" dirty="0">
                <a:solidFill>
                  <a:schemeClr val="tx1"/>
                </a:solidFill>
                <a:effectLst/>
                <a:latin typeface="+mn-lt"/>
                <a:ea typeface="+mn-ea"/>
                <a:cs typeface="+mn-cs"/>
              </a:rPr>
              <a:t>General Purpose Input/output (GPIO) port we are able to see that the optional Challenge (part 5) Smart Light System was also successful, showing that we now have the additional light for a bedroom turned on as well as the kitchen and living room lights </a:t>
            </a:r>
            <a:r>
              <a:rPr lang="en-US" sz="1200" kern="1200" dirty="0">
                <a:solidFill>
                  <a:schemeClr val="tx1"/>
                </a:solidFill>
                <a:effectLst/>
                <a:latin typeface="+mn-lt"/>
                <a:ea typeface="+mn-ea"/>
                <a:cs typeface="+mn-cs"/>
              </a:rPr>
              <a:t>(Schaefers, 2020). By the end of module 1 an individual could use his or her smart phone to connect to their home router IP address via the internet to check the current status of there lighting control system and either turn the lights on or off if they wanted to do so.</a:t>
            </a:r>
          </a:p>
          <a:p>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C275CD8D-B1D9-4658-A4F0-38CA8D83ED5D}" type="slidenum">
              <a:rPr lang="en-US" smtClean="0"/>
              <a:t>5</a:t>
            </a:fld>
            <a:endParaRPr lang="en-US" dirty="0"/>
          </a:p>
        </p:txBody>
      </p:sp>
    </p:spTree>
    <p:extLst>
      <p:ext uri="{BB962C8B-B14F-4D97-AF65-F5344CB8AC3E}">
        <p14:creationId xmlns:p14="http://schemas.microsoft.com/office/powerpoint/2010/main" val="119545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weeks focused on the threats, vulnerabilities, and attacks. Often when we think of security we think in relation to when we are online. However, in actuality there is much more to making any business and our home networks secure. Threats come from both internal and external sources. Vulnerabilities are weakness within the organization’s security procedures pertaining to daily operations as well as how they have set up their networks. One example of a vulnerability is how well the organization has trained the personnel in protecting the organization’s assets, data, and customer information. Another is how their network has been set up to prevent others from accessing the network without proper authorization. This week we take a look at how to prevent or severely reduce these vulnerabilities.</a:t>
            </a:r>
          </a:p>
        </p:txBody>
      </p:sp>
      <p:sp>
        <p:nvSpPr>
          <p:cNvPr id="4" name="Slide Number Placeholder 3"/>
          <p:cNvSpPr>
            <a:spLocks noGrp="1"/>
          </p:cNvSpPr>
          <p:nvPr>
            <p:ph type="sldNum" sz="quarter" idx="5"/>
          </p:nvPr>
        </p:nvSpPr>
        <p:spPr/>
        <p:txBody>
          <a:bodyPr/>
          <a:lstStyle/>
          <a:p>
            <a:fld id="{C275CD8D-B1D9-4658-A4F0-38CA8D83ED5D}" type="slidenum">
              <a:rPr lang="en-US" smtClean="0"/>
              <a:t>6</a:t>
            </a:fld>
            <a:endParaRPr lang="en-US" dirty="0"/>
          </a:p>
        </p:txBody>
      </p:sp>
    </p:spTree>
    <p:extLst>
      <p:ext uri="{BB962C8B-B14F-4D97-AF65-F5344CB8AC3E}">
        <p14:creationId xmlns:p14="http://schemas.microsoft.com/office/powerpoint/2010/main" val="392067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threat can come from improperly trained personnel, venders, or visitors. This type of threat could be unintentional or on purpose. For example a vendor that has proper authorization may be asked to hold the door for someone that claims to be a company employee but because he/she is carrying a large box of files is unable to reach there ID, so the vendor allows that individual to enter the building (secured area) first, because the vendor allowed the person access he/she may have just let a total stranger (posing as an employee, or perhaps a person that was previously terminated by the organization back into the organization. Either way if the person has access now to the organization and could gain further information that he/she should not have by simply observation of other employees, listening to what other say or even asking question that seem innocent of other employees. Another type of internal threat could come from employees leaving his/her workstation on when they are not physically at the workstation, or even posting his/her password on a note and leaving on the desk or attached to the edge of his/her computer, or perhaps a co-worker has shared his or her password with a different coworker.  </a:t>
            </a:r>
          </a:p>
          <a:p>
            <a:r>
              <a:rPr lang="en-US" dirty="0"/>
              <a:t>An External threat comes from outside the organization, and is generally via the network but by no means is that to say that it doesn’t happen in other ways as explained previously. The other two types of threats are Unstructured, which is an novice individual who tries to access the organization’s network and the Structured threat which is the highly skilled person, commonly referred to as a hacker, that very motivated and skilled in breaching an organization’s network protocols, (DeVry, 2020).</a:t>
            </a:r>
          </a:p>
          <a:p>
            <a:endParaRPr lang="en-US" dirty="0"/>
          </a:p>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7</a:t>
            </a:fld>
            <a:endParaRPr lang="en-US" dirty="0"/>
          </a:p>
        </p:txBody>
      </p:sp>
    </p:spTree>
    <p:extLst>
      <p:ext uri="{BB962C8B-B14F-4D97-AF65-F5344CB8AC3E}">
        <p14:creationId xmlns:p14="http://schemas.microsoft.com/office/powerpoint/2010/main" val="552322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above there are four common areas that an experienced hacker will focus his/her efforts towards, this is considered Reconnaissance, in other words the hacker is trying to gain as much information as he/she can about the organization. The following is and explanation of each term listed above: Social Engineering – is the human side of gaining information, the attacker depends on human interaction, will trick treat individual into break security regulations, these attacks happen at a physical and psychological level. The way to prevent Social Engineering is to make sure that all employees receive proper and detailed training on how to recognize this type of attack and what the organization’s security procedures and requirements include. Port Scanning – is where the hacker uses a program (readily available from the internet) such as NMAP to scan for open port on the organization’s network. If he/she is able to find open ports then there is a possibility that he/she could gain access to that organization’s network. To reduce the possibility of Port Scanning attack the network administration team needs to “harden” the security of the network by closing all open (unused) 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DNS Foot printing will give the hacker vital information about the hosts in the network, as well as location and type of servers, this type of information also make it easier for the hacker to conduct the Social Engineering attacks, </a:t>
            </a:r>
            <a:r>
              <a:rPr lang="en-US" sz="1200" kern="1200" dirty="0">
                <a:solidFill>
                  <a:schemeClr val="tx1"/>
                </a:solidFill>
                <a:effectLst/>
                <a:latin typeface="+mn-lt"/>
                <a:ea typeface="+mn-ea"/>
                <a:cs typeface="+mn-cs"/>
              </a:rPr>
              <a:t>(DeVry, 2020)</a:t>
            </a:r>
            <a:r>
              <a:rPr lang="en-US" dirty="0"/>
              <a:t>.  Ping Sweeping is a commonly used term for the (ICMP sweep) in which an hacker will send an ICMP Echo request to gain information about the IP addresses that are active within the organization’s network.  This can give them some information for possible attack points,</a:t>
            </a:r>
            <a:r>
              <a:rPr lang="en-US" sz="1200" b="0" kern="1200" dirty="0">
                <a:solidFill>
                  <a:schemeClr val="tx1"/>
                </a:solidFill>
                <a:effectLst/>
                <a:latin typeface="+mn-lt"/>
                <a:ea typeface="+mn-ea"/>
                <a:cs typeface="+mn-cs"/>
              </a:rPr>
              <a:t> (Rouse, 2020).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t>
            </a:r>
          </a:p>
        </p:txBody>
      </p:sp>
      <p:sp>
        <p:nvSpPr>
          <p:cNvPr id="4" name="Slide Number Placeholder 3"/>
          <p:cNvSpPr>
            <a:spLocks noGrp="1"/>
          </p:cNvSpPr>
          <p:nvPr>
            <p:ph type="sldNum" sz="quarter" idx="5"/>
          </p:nvPr>
        </p:nvSpPr>
        <p:spPr/>
        <p:txBody>
          <a:bodyPr/>
          <a:lstStyle/>
          <a:p>
            <a:fld id="{C275CD8D-B1D9-4658-A4F0-38CA8D83ED5D}" type="slidenum">
              <a:rPr lang="en-US" smtClean="0"/>
              <a:t>8</a:t>
            </a:fld>
            <a:endParaRPr lang="en-US" dirty="0"/>
          </a:p>
        </p:txBody>
      </p:sp>
    </p:spTree>
    <p:extLst>
      <p:ext uri="{BB962C8B-B14F-4D97-AF65-F5344CB8AC3E}">
        <p14:creationId xmlns:p14="http://schemas.microsoft.com/office/powerpoint/2010/main" val="2643846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focus here is on Access Attacks, although these bulleted attacks name only a few of the hundreds if not thousands of different kinds of attacks that can be perpetrated against an organization, it is possible to decrease the organization risk. </a:t>
            </a:r>
          </a:p>
        </p:txBody>
      </p:sp>
      <p:sp>
        <p:nvSpPr>
          <p:cNvPr id="4" name="Slide Number Placeholder 3"/>
          <p:cNvSpPr>
            <a:spLocks noGrp="1"/>
          </p:cNvSpPr>
          <p:nvPr>
            <p:ph type="sldNum" sz="quarter" idx="5"/>
          </p:nvPr>
        </p:nvSpPr>
        <p:spPr/>
        <p:txBody>
          <a:bodyPr/>
          <a:lstStyle/>
          <a:p>
            <a:fld id="{C275CD8D-B1D9-4658-A4F0-38CA8D83ED5D}" type="slidenum">
              <a:rPr lang="en-US" smtClean="0"/>
              <a:t>9</a:t>
            </a:fld>
            <a:endParaRPr lang="en-US" dirty="0"/>
          </a:p>
        </p:txBody>
      </p:sp>
    </p:spTree>
    <p:extLst>
      <p:ext uri="{BB962C8B-B14F-4D97-AF65-F5344CB8AC3E}">
        <p14:creationId xmlns:p14="http://schemas.microsoft.com/office/powerpoint/2010/main" val="177516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to perform the ifconfig command and verify all four IP address by using </a:t>
            </a:r>
            <a:r>
              <a:rPr lang="en-US" dirty="0" err="1"/>
              <a:t>nmap</a:t>
            </a:r>
            <a:r>
              <a:rPr lang="en-US" dirty="0"/>
              <a:t> scan. We used the Linux-Server VM ( sometimes referred to as: </a:t>
            </a:r>
            <a:r>
              <a:rPr lang="en-US" dirty="0" err="1"/>
              <a:t>MetaSploitable</a:t>
            </a:r>
            <a:r>
              <a:rPr lang="en-US" dirty="0"/>
              <a:t> VM)</a:t>
            </a:r>
          </a:p>
          <a:p>
            <a:r>
              <a:rPr lang="en-US" dirty="0"/>
              <a:t>By using this program we were able examine a list of exploits that would identify weaknesses within the network, (Schaefers, 2020).  We then had to generate a full report that included one Critical, one High, and one Medium risk. This was to simulate what it is like to preform a full security assessment project </a:t>
            </a:r>
          </a:p>
          <a:p>
            <a:endParaRPr lang="en-US" dirty="0"/>
          </a:p>
          <a:p>
            <a:r>
              <a:rPr lang="en-US" dirty="0"/>
              <a:t>The following slide demonstrates these risks.</a:t>
            </a:r>
          </a:p>
        </p:txBody>
      </p:sp>
      <p:sp>
        <p:nvSpPr>
          <p:cNvPr id="4" name="Slide Number Placeholder 3"/>
          <p:cNvSpPr>
            <a:spLocks noGrp="1"/>
          </p:cNvSpPr>
          <p:nvPr>
            <p:ph type="sldNum" sz="quarter" idx="5"/>
          </p:nvPr>
        </p:nvSpPr>
        <p:spPr/>
        <p:txBody>
          <a:bodyPr/>
          <a:lstStyle/>
          <a:p>
            <a:fld id="{C275CD8D-B1D9-4658-A4F0-38CA8D83ED5D}" type="slidenum">
              <a:rPr lang="en-US" smtClean="0"/>
              <a:t>10</a:t>
            </a:fld>
            <a:endParaRPr lang="en-US" dirty="0"/>
          </a:p>
        </p:txBody>
      </p:sp>
    </p:spTree>
    <p:extLst>
      <p:ext uri="{BB962C8B-B14F-4D97-AF65-F5344CB8AC3E}">
        <p14:creationId xmlns:p14="http://schemas.microsoft.com/office/powerpoint/2010/main" val="2556182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6/24/2020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6/24/2020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6/24/2020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6/24/2020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jpeg"/><Relationship Id="rId7"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hyperlink" Target="https://creativecommons.org/licenses/by/3.0/"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aca.edu.au/resources/cyber-networking/" TargetMode="External"/><Relationship Id="rId5" Type="http://schemas.openxmlformats.org/officeDocument/2006/relationships/image" Target="../media/image32.jp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hyperlink" Target="https://www.vecteezy.com/random-objects/31717-barcode-vectors" TargetMode="External"/><Relationship Id="rId3" Type="http://schemas.openxmlformats.org/officeDocument/2006/relationships/image" Target="../media/image1.jpeg"/><Relationship Id="rId7"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hyperlink" Target="https://creativecommons.org/licenses/by/3.0/"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hyperlink" Target="https://pixabay.com/en/computer-database-network-server-15694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1.jpeg"/><Relationship Id="rId7"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creativecommons.org/licenses/by-nc-sa/3.0/" TargetMode="External"/><Relationship Id="rId11" Type="http://schemas.openxmlformats.org/officeDocument/2006/relationships/hyperlink" Target="https://www.bauer-power.net/2018/02/how-cloud-computing-differs-from.html" TargetMode="External"/><Relationship Id="rId5" Type="http://schemas.openxmlformats.org/officeDocument/2006/relationships/hyperlink" Target="https://www.peoplematters.in/article/talent-management/heres-what-employees-want-from-hr-systems-14843" TargetMode="External"/><Relationship Id="rId10" Type="http://schemas.openxmlformats.org/officeDocument/2006/relationships/image" Target="../media/image48.jpg"/><Relationship Id="rId4" Type="http://schemas.openxmlformats.org/officeDocument/2006/relationships/image" Target="../media/image46.jpg"/><Relationship Id="rId9" Type="http://schemas.openxmlformats.org/officeDocument/2006/relationships/hyperlink" Target="https://pixabay.com/en/office-building-blue-white-stripes-4885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49.png"/><Relationship Id="rId7" Type="http://schemas.openxmlformats.org/officeDocument/2006/relationships/hyperlink" Target="https://evabra.wordpress.com/2009/09/18/liveblog-impulskonferansen-digitale-nettverk/ide-2/"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hyperlink" Target="https://creativecommons.org/licenses/by-nc/3.0/" TargetMode="External"/><Relationship Id="rId4" Type="http://schemas.openxmlformats.org/officeDocument/2006/relationships/hyperlink" Target="http://pngimg.com/download/38188"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commons.wikimedia.org/wiki/File:Singapore_Road_Signs_-_Restrictive_Sign_-_Stop_-_Security_Check.svg" TargetMode="External"/><Relationship Id="rId3" Type="http://schemas.openxmlformats.org/officeDocument/2006/relationships/image" Target="../media/image3.jpe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creativecommons.org/licenses/by-nd/3.0/" TargetMode="External"/><Relationship Id="rId5" Type="http://schemas.openxmlformats.org/officeDocument/2006/relationships/hyperlink" Target="https://www.complianceforge.com/scf/" TargetMode="External"/><Relationship Id="rId4" Type="http://schemas.openxmlformats.org/officeDocument/2006/relationships/image" Target="../media/image51.jpg"/><Relationship Id="rId9"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nfoworks.org/construction/templates/00/c000006c.htm" TargetMode="External"/><Relationship Id="rId13" Type="http://schemas.openxmlformats.org/officeDocument/2006/relationships/image" Target="../media/image56.png"/><Relationship Id="rId18" Type="http://schemas.openxmlformats.org/officeDocument/2006/relationships/image" Target="../media/image58.png"/><Relationship Id="rId3" Type="http://schemas.openxmlformats.org/officeDocument/2006/relationships/image" Target="../media/image1.jpeg"/><Relationship Id="rId7" Type="http://schemas.openxmlformats.org/officeDocument/2006/relationships/image" Target="../media/image54.gif"/><Relationship Id="rId12" Type="http://schemas.openxmlformats.org/officeDocument/2006/relationships/hyperlink" Target="https://creativecommons.org/licenses/by-nc-sa/3.0/" TargetMode="External"/><Relationship Id="rId17" Type="http://schemas.openxmlformats.org/officeDocument/2006/relationships/hyperlink" Target="https://www.publicdomainpictures.net/view-image.php?image=109280&amp;picture=cctv-in-operation" TargetMode="External"/><Relationship Id="rId2" Type="http://schemas.openxmlformats.org/officeDocument/2006/relationships/notesSlide" Target="../notesSlides/notesSlide25.xml"/><Relationship Id="rId16" Type="http://schemas.openxmlformats.org/officeDocument/2006/relationships/image" Target="../media/image57.jpg"/><Relationship Id="rId20" Type="http://schemas.openxmlformats.org/officeDocument/2006/relationships/hyperlink" Target="https://creativecommons.org/licenses/by-sa/3.0/" TargetMode="External"/><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hyperlink" Target="http://www.pollysgranddaughter.com/2014/03/facebook-cherokee-groups-warning.html" TargetMode="External"/><Relationship Id="rId5" Type="http://schemas.openxmlformats.org/officeDocument/2006/relationships/image" Target="../media/image3.jpeg"/><Relationship Id="rId15" Type="http://schemas.openxmlformats.org/officeDocument/2006/relationships/hyperlink" Target="https://creativecommons.org/licenses/by-nc/3.0/" TargetMode="External"/><Relationship Id="rId10" Type="http://schemas.openxmlformats.org/officeDocument/2006/relationships/image" Target="../media/image55.jpg"/><Relationship Id="rId19" Type="http://schemas.openxmlformats.org/officeDocument/2006/relationships/hyperlink" Target="https://en.wikipedia.org/wiki/File:Air-force-personnel-icon.png" TargetMode="External"/><Relationship Id="rId4" Type="http://schemas.openxmlformats.org/officeDocument/2006/relationships/image" Target="../media/image2.png"/><Relationship Id="rId9" Type="http://schemas.openxmlformats.org/officeDocument/2006/relationships/hyperlink" Target="https://creativecommons.org/licenses/by/3.0/" TargetMode="External"/><Relationship Id="rId14" Type="http://schemas.openxmlformats.org/officeDocument/2006/relationships/hyperlink" Target="https://www.wisc-online.com/assetrepository/viewasset?id=4625"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pixabay.com/en/office-building-blue-white-stripes-48859/" TargetMode="External"/><Relationship Id="rId13" Type="http://schemas.openxmlformats.org/officeDocument/2006/relationships/hyperlink" Target="https://www.peoplematters.in/article/talent-management/heres-what-employees-want-from-hr-systems-14843" TargetMode="External"/><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hyperlink" Target="https://creativecommons.org/licenses/by-nc-nd/3.0/" TargetMode="External"/><Relationship Id="rId5" Type="http://schemas.openxmlformats.org/officeDocument/2006/relationships/image" Target="../media/image3.jpeg"/><Relationship Id="rId10" Type="http://schemas.openxmlformats.org/officeDocument/2006/relationships/hyperlink" Target="http://daraulaseminglaterra.blogspot.com/2012/03/quando-chegar-inglaterra-tenho-um.html" TargetMode="External"/><Relationship Id="rId4" Type="http://schemas.openxmlformats.org/officeDocument/2006/relationships/image" Target="../media/image2.png"/><Relationship Id="rId9" Type="http://schemas.openxmlformats.org/officeDocument/2006/relationships/image" Target="../media/image59.gif"/><Relationship Id="rId14" Type="http://schemas.openxmlformats.org/officeDocument/2006/relationships/hyperlink" Target="https://creativecommons.org/licenses/by-nc-sa/3.0/"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hyperlink" Target="https://creativecommons.org/licenses/by-nc-nd/3.0/" TargetMode="External"/><Relationship Id="rId18" Type="http://schemas.openxmlformats.org/officeDocument/2006/relationships/image" Target="../media/image66.jpg"/><Relationship Id="rId3" Type="http://schemas.openxmlformats.org/officeDocument/2006/relationships/image" Target="../media/image60.png"/><Relationship Id="rId7" Type="http://schemas.openxmlformats.org/officeDocument/2006/relationships/hyperlink" Target="https://creativecommons.org/licenses/by/3.0/" TargetMode="External"/><Relationship Id="rId12" Type="http://schemas.openxmlformats.org/officeDocument/2006/relationships/hyperlink" Target="http://jobsanger.blogspot.com/2011/02/republicans-hate-clean-air-and-water.html" TargetMode="External"/><Relationship Id="rId17" Type="http://schemas.openxmlformats.org/officeDocument/2006/relationships/image" Target="../media/image65.jpg"/><Relationship Id="rId2" Type="http://schemas.openxmlformats.org/officeDocument/2006/relationships/notesSlide" Target="../notesSlides/notesSlide27.xml"/><Relationship Id="rId16" Type="http://schemas.openxmlformats.org/officeDocument/2006/relationships/hyperlink" Target="https://creativecommons.org/licenses/by-nc-sa/3.0/" TargetMode="External"/><Relationship Id="rId20" Type="http://schemas.openxmlformats.org/officeDocument/2006/relationships/hyperlink" Target="https://pixabay.com/en/lightbulb-electric-light-bright-idea-31254/" TargetMode="External"/><Relationship Id="rId1" Type="http://schemas.openxmlformats.org/officeDocument/2006/relationships/slideLayout" Target="../slideLayouts/slideLayout6.xml"/><Relationship Id="rId6" Type="http://schemas.openxmlformats.org/officeDocument/2006/relationships/hyperlink" Target="http://allaboutcircuits.com/worksheets/dc_sp.html" TargetMode="External"/><Relationship Id="rId11" Type="http://schemas.openxmlformats.org/officeDocument/2006/relationships/image" Target="../media/image63.jpg"/><Relationship Id="rId5" Type="http://schemas.openxmlformats.org/officeDocument/2006/relationships/image" Target="../media/image61.png"/><Relationship Id="rId15" Type="http://schemas.openxmlformats.org/officeDocument/2006/relationships/hyperlink" Target="https://www.open-electronics.org/build-a-simple-presence-alarm-system-with-email-notifications/" TargetMode="External"/><Relationship Id="rId10" Type="http://schemas.openxmlformats.org/officeDocument/2006/relationships/hyperlink" Target="https://creativecommons.org/licenses/by-sa/3.0/" TargetMode="External"/><Relationship Id="rId19" Type="http://schemas.openxmlformats.org/officeDocument/2006/relationships/image" Target="../media/image67.png"/><Relationship Id="rId4" Type="http://schemas.openxmlformats.org/officeDocument/2006/relationships/hyperlink" Target="https://pixabay.com/en/surveillance-camera-security-video-147831/" TargetMode="External"/><Relationship Id="rId9" Type="http://schemas.openxmlformats.org/officeDocument/2006/relationships/hyperlink" Target="http://robsmyth.wikidot.com/my-other-interests:bush-fire-system" TargetMode="External"/><Relationship Id="rId1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jpe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hyperlink" Target="https://creativecommons.org/licenses/by-nc/3.0/" TargetMode="External"/><Relationship Id="rId4" Type="http://schemas.openxmlformats.org/officeDocument/2006/relationships/image" Target="../media/image68.png"/><Relationship Id="rId9" Type="http://schemas.openxmlformats.org/officeDocument/2006/relationships/hyperlink" Target="http://www.pngall.com/laptop-p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1.jpe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jpeg"/><Relationship Id="rId10"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jp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7.jp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image" Target="../media/image3.jpeg"/><Relationship Id="rId7" Type="http://schemas.openxmlformats.org/officeDocument/2006/relationships/image" Target="../media/image79.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hyperlink" Target="https://en.wikipedia.org/wiki/Network_switch" TargetMode="External"/><Relationship Id="rId5" Type="http://schemas.openxmlformats.org/officeDocument/2006/relationships/hyperlink" Target="http://spacecat3000.deviantart.com/art/server-box-vector-clipart-180816571" TargetMode="External"/><Relationship Id="rId10" Type="http://schemas.openxmlformats.org/officeDocument/2006/relationships/image" Target="../media/image81.jpg"/><Relationship Id="rId4" Type="http://schemas.openxmlformats.org/officeDocument/2006/relationships/image" Target="../media/image78.png"/><Relationship Id="rId9" Type="http://schemas.openxmlformats.org/officeDocument/2006/relationships/hyperlink" Target="https://superuser.com/questions/514220/connect-wireless-router-to-ethernet-route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8.jp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hyperlink" Target="https://creativecommons.org/licenses/by-nc-nd/3.0/" TargetMode="External"/><Relationship Id="rId5" Type="http://schemas.openxmlformats.org/officeDocument/2006/relationships/hyperlink" Target="http://mrl8nite.files.wordpress.com/" TargetMode="External"/><Relationship Id="rId4" Type="http://schemas.openxmlformats.org/officeDocument/2006/relationships/image" Target="../media/image87.jpg"/></Relationships>
</file>

<file path=ppt/slides/_rels/slide38.xml.rels><?xml version="1.0" encoding="UTF-8" standalone="yes"?>
<Relationships xmlns="http://schemas.openxmlformats.org/package/2006/relationships"><Relationship Id="rId8" Type="http://schemas.openxmlformats.org/officeDocument/2006/relationships/hyperlink" Target="http://www.rolandodapiazzola.it/dw/doku.php?id=start" TargetMode="External"/><Relationship Id="rId3" Type="http://schemas.openxmlformats.org/officeDocument/2006/relationships/image" Target="../media/image3.jpeg"/><Relationship Id="rId7" Type="http://schemas.openxmlformats.org/officeDocument/2006/relationships/image" Target="../media/image90.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11" Type="http://schemas.openxmlformats.org/officeDocument/2006/relationships/hyperlink" Target="http://ia-bc.com/training.php?id=4" TargetMode="External"/><Relationship Id="rId5" Type="http://schemas.openxmlformats.org/officeDocument/2006/relationships/hyperlink" Target="http://411.ca/blog/advertisers/2011-small-business-trends/" TargetMode="External"/><Relationship Id="rId10" Type="http://schemas.openxmlformats.org/officeDocument/2006/relationships/image" Target="../media/image91.jpg"/><Relationship Id="rId4" Type="http://schemas.openxmlformats.org/officeDocument/2006/relationships/image" Target="../media/image89.jpg"/><Relationship Id="rId9" Type="http://schemas.openxmlformats.org/officeDocument/2006/relationships/hyperlink" Target="https://creativecommons.org/licenses/by-sa/3.0/"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flickr.com/photos/purpleslog/2870445256/"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jpeg"/><Relationship Id="rId7" Type="http://schemas.openxmlformats.org/officeDocument/2006/relationships/hyperlink" Target="http://www.createdebate.com/debate/show/Is_human_nature_inherently_evi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hyperlink" Target="http://blog.sevagas.com/?Hacking-around-HTA-fil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ircuit board">
            <a:extLst>
              <a:ext uri="{FF2B5EF4-FFF2-40B4-BE49-F238E27FC236}">
                <a16:creationId xmlns:a16="http://schemas.microsoft.com/office/drawing/2014/main" id="{542F3384-DAA4-4C5E-BBE6-B941D2DFC73D}"/>
              </a:ext>
            </a:extLst>
          </p:cNvPr>
          <p:cNvPicPr>
            <a:picLocks noChangeAspect="1"/>
          </p:cNvPicPr>
          <p:nvPr/>
        </p:nvPicPr>
        <p:blipFill rotWithShape="1">
          <a:blip r:embed="rId2">
            <a:alphaModFix amt="30000"/>
          </a:blip>
          <a:srcRect t="6504" b="9202"/>
          <a:stretch/>
        </p:blipFill>
        <p:spPr>
          <a:xfrm>
            <a:off x="3611" y="10"/>
            <a:ext cx="12188389" cy="6857990"/>
          </a:xfrm>
          <a:prstGeom prst="rect">
            <a:avLst/>
          </a:prstGeom>
        </p:spPr>
      </p:pic>
      <p:sp>
        <p:nvSpPr>
          <p:cNvPr id="3" name="Title 5">
            <a:extLst>
              <a:ext uri="{FF2B5EF4-FFF2-40B4-BE49-F238E27FC236}">
                <a16:creationId xmlns:a16="http://schemas.microsoft.com/office/drawing/2014/main" id="{652AE3A3-C2C4-4BFD-8337-6EC843965EA8}"/>
              </a:ext>
            </a:extLst>
          </p:cNvPr>
          <p:cNvSpPr txBox="1">
            <a:spLocks/>
          </p:cNvSpPr>
          <p:nvPr/>
        </p:nvSpPr>
        <p:spPr>
          <a:xfrm>
            <a:off x="182880" y="618518"/>
            <a:ext cx="11630178" cy="77594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Content Placeholder 7">
            <a:extLst>
              <a:ext uri="{FF2B5EF4-FFF2-40B4-BE49-F238E27FC236}">
                <a16:creationId xmlns:a16="http://schemas.microsoft.com/office/drawing/2014/main" id="{9F0C1019-211C-413C-B793-4F3EED8720C0}"/>
              </a:ext>
            </a:extLst>
          </p:cNvPr>
          <p:cNvSpPr txBox="1">
            <a:spLocks/>
          </p:cNvSpPr>
          <p:nvPr/>
        </p:nvSpPr>
        <p:spPr>
          <a:xfrm>
            <a:off x="1771606" y="4658331"/>
            <a:ext cx="10041452" cy="1581151"/>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cap="small" dirty="0">
                <a:solidFill>
                  <a:schemeClr val="bg1"/>
                </a:solidFill>
                <a:latin typeface="Times New Roman" panose="02020603050405020304" pitchFamily="18" charset="0"/>
                <a:cs typeface="Times New Roman" panose="02020603050405020304" pitchFamily="18" charset="0"/>
              </a:rPr>
              <a:t>DeVry University</a:t>
            </a:r>
          </a:p>
          <a:p>
            <a:pPr marL="0" indent="0">
              <a:lnSpc>
                <a:spcPct val="100000"/>
              </a:lnSpc>
              <a:spcBef>
                <a:spcPts val="0"/>
              </a:spcBef>
              <a:buFont typeface="Arial" panose="020B0604020202020204" pitchFamily="34" charset="0"/>
              <a:buNone/>
            </a:pPr>
            <a:r>
              <a:rPr lang="en-US" cap="small" dirty="0">
                <a:solidFill>
                  <a:schemeClr val="bg1"/>
                </a:solidFill>
                <a:latin typeface="Times New Roman" panose="02020603050405020304" pitchFamily="18" charset="0"/>
                <a:cs typeface="Times New Roman" panose="02020603050405020304" pitchFamily="18" charset="0"/>
              </a:rPr>
              <a:t>SEC285 – Professor Roger Gulledge</a:t>
            </a:r>
          </a:p>
          <a:p>
            <a:pPr marL="0" indent="0">
              <a:lnSpc>
                <a:spcPct val="100000"/>
              </a:lnSpc>
              <a:spcBef>
                <a:spcPts val="0"/>
              </a:spcBef>
              <a:buFont typeface="Arial" panose="020B0604020202020204" pitchFamily="34" charset="0"/>
              <a:buNone/>
            </a:pPr>
            <a:r>
              <a:rPr lang="en-US" cap="small" dirty="0">
                <a:solidFill>
                  <a:schemeClr val="bg1"/>
                </a:solidFill>
                <a:latin typeface="Times New Roman" panose="02020603050405020304" pitchFamily="18" charset="0"/>
                <a:cs typeface="Times New Roman" panose="02020603050405020304" pitchFamily="18" charset="0"/>
              </a:rPr>
              <a:t>By Aaron Schaefers</a:t>
            </a:r>
          </a:p>
          <a:p>
            <a:pPr marL="0" indent="0">
              <a:lnSpc>
                <a:spcPct val="100000"/>
              </a:lnSpc>
              <a:spcBef>
                <a:spcPts val="0"/>
              </a:spcBef>
              <a:buFont typeface="Arial" panose="020B0604020202020204" pitchFamily="34" charset="0"/>
              <a:buNone/>
            </a:pPr>
            <a:r>
              <a:rPr lang="en-US" cap="small" dirty="0">
                <a:solidFill>
                  <a:schemeClr val="bg1"/>
                </a:solidFill>
                <a:latin typeface="Times New Roman" panose="02020603050405020304" pitchFamily="18" charset="0"/>
                <a:cs typeface="Times New Roman" panose="02020603050405020304" pitchFamily="18" charset="0"/>
              </a:rPr>
              <a:t>June 27</a:t>
            </a:r>
            <a:r>
              <a:rPr lang="en-US" cap="small" baseline="30000" dirty="0">
                <a:solidFill>
                  <a:schemeClr val="bg1"/>
                </a:solidFill>
                <a:latin typeface="Times New Roman" panose="02020603050405020304" pitchFamily="18" charset="0"/>
                <a:cs typeface="Times New Roman" panose="02020603050405020304" pitchFamily="18" charset="0"/>
              </a:rPr>
              <a:t>th</a:t>
            </a:r>
            <a:r>
              <a:rPr lang="en-US" cap="small" dirty="0">
                <a:solidFill>
                  <a:schemeClr val="bg1"/>
                </a:solidFill>
                <a:latin typeface="Times New Roman" panose="02020603050405020304" pitchFamily="18" charset="0"/>
                <a:cs typeface="Times New Roman" panose="02020603050405020304" pitchFamily="18" charset="0"/>
              </a:rPr>
              <a:t>, 2020</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730728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251" y="1905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pic>
        <p:nvPicPr>
          <p:cNvPr id="3" name="Content Placeholder 2">
            <a:extLst>
              <a:ext uri="{FF2B5EF4-FFF2-40B4-BE49-F238E27FC236}">
                <a16:creationId xmlns:a16="http://schemas.microsoft.com/office/drawing/2014/main" id="{626079BF-F396-4F2B-9101-9DD90DA44E50}"/>
              </a:ext>
            </a:extLst>
          </p:cNvPr>
          <p:cNvPicPr>
            <a:picLocks noGrp="1" noChangeAspect="1"/>
          </p:cNvPicPr>
          <p:nvPr>
            <p:ph idx="1"/>
          </p:nvPr>
        </p:nvPicPr>
        <p:blipFill>
          <a:blip r:embed="rId6"/>
          <a:stretch>
            <a:fillRect/>
          </a:stretch>
        </p:blipFill>
        <p:spPr>
          <a:xfrm>
            <a:off x="1795464" y="2779052"/>
            <a:ext cx="2373492" cy="1335089"/>
          </a:xfrm>
        </p:spPr>
      </p:pic>
      <p:sp>
        <p:nvSpPr>
          <p:cNvPr id="63" name="Title 5">
            <a:extLst>
              <a:ext uri="{FF2B5EF4-FFF2-40B4-BE49-F238E27FC236}">
                <a16:creationId xmlns:a16="http://schemas.microsoft.com/office/drawing/2014/main" id="{231E50C5-DA45-4D24-9AA6-160FBACB3F4B}"/>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pic>
        <p:nvPicPr>
          <p:cNvPr id="6" name="Picture 5">
            <a:extLst>
              <a:ext uri="{FF2B5EF4-FFF2-40B4-BE49-F238E27FC236}">
                <a16:creationId xmlns:a16="http://schemas.microsoft.com/office/drawing/2014/main" id="{AA7598BF-E55A-47DF-A74A-7823D197D7C6}"/>
              </a:ext>
            </a:extLst>
          </p:cNvPr>
          <p:cNvPicPr>
            <a:picLocks noChangeAspect="1"/>
          </p:cNvPicPr>
          <p:nvPr/>
        </p:nvPicPr>
        <p:blipFill>
          <a:blip r:embed="rId7"/>
          <a:stretch>
            <a:fillRect/>
          </a:stretch>
        </p:blipFill>
        <p:spPr>
          <a:xfrm>
            <a:off x="1767729" y="4276228"/>
            <a:ext cx="2373492" cy="1335089"/>
          </a:xfrm>
          <a:prstGeom prst="rect">
            <a:avLst/>
          </a:prstGeom>
        </p:spPr>
      </p:pic>
      <p:pic>
        <p:nvPicPr>
          <p:cNvPr id="9" name="Picture 8">
            <a:extLst>
              <a:ext uri="{FF2B5EF4-FFF2-40B4-BE49-F238E27FC236}">
                <a16:creationId xmlns:a16="http://schemas.microsoft.com/office/drawing/2014/main" id="{4ECCF3DD-AFAE-48D1-AE7B-F3ABC7CAE03E}"/>
              </a:ext>
            </a:extLst>
          </p:cNvPr>
          <p:cNvPicPr>
            <a:picLocks noChangeAspect="1"/>
          </p:cNvPicPr>
          <p:nvPr/>
        </p:nvPicPr>
        <p:blipFill>
          <a:blip r:embed="rId8"/>
          <a:stretch>
            <a:fillRect/>
          </a:stretch>
        </p:blipFill>
        <p:spPr>
          <a:xfrm>
            <a:off x="4489798" y="2766351"/>
            <a:ext cx="2418649" cy="1360490"/>
          </a:xfrm>
          <a:prstGeom prst="rect">
            <a:avLst/>
          </a:prstGeom>
        </p:spPr>
      </p:pic>
      <p:pic>
        <p:nvPicPr>
          <p:cNvPr id="11" name="Picture 10">
            <a:extLst>
              <a:ext uri="{FF2B5EF4-FFF2-40B4-BE49-F238E27FC236}">
                <a16:creationId xmlns:a16="http://schemas.microsoft.com/office/drawing/2014/main" id="{6124E377-9159-49EA-8539-D3AF0A8A3436}"/>
              </a:ext>
            </a:extLst>
          </p:cNvPr>
          <p:cNvPicPr>
            <a:picLocks noChangeAspect="1"/>
          </p:cNvPicPr>
          <p:nvPr/>
        </p:nvPicPr>
        <p:blipFill>
          <a:blip r:embed="rId9"/>
          <a:stretch>
            <a:fillRect/>
          </a:stretch>
        </p:blipFill>
        <p:spPr>
          <a:xfrm>
            <a:off x="4496252" y="4239452"/>
            <a:ext cx="2438871" cy="1371865"/>
          </a:xfrm>
          <a:prstGeom prst="rect">
            <a:avLst/>
          </a:prstGeom>
        </p:spPr>
      </p:pic>
      <p:sp>
        <p:nvSpPr>
          <p:cNvPr id="12" name="TextBox 11">
            <a:extLst>
              <a:ext uri="{FF2B5EF4-FFF2-40B4-BE49-F238E27FC236}">
                <a16:creationId xmlns:a16="http://schemas.microsoft.com/office/drawing/2014/main" id="{D2B99368-7276-4BB2-9836-64AF2855FEA5}"/>
              </a:ext>
            </a:extLst>
          </p:cNvPr>
          <p:cNvSpPr txBox="1"/>
          <p:nvPr/>
        </p:nvSpPr>
        <p:spPr>
          <a:xfrm>
            <a:off x="7860632" y="3096551"/>
            <a:ext cx="3917030" cy="1754326"/>
          </a:xfrm>
          <a:prstGeom prst="rect">
            <a:avLst/>
          </a:prstGeom>
          <a:noFill/>
        </p:spPr>
        <p:txBody>
          <a:bodyPr wrap="square" rtlCol="0">
            <a:spAutoFit/>
          </a:bodyPr>
          <a:lstStyle/>
          <a:p>
            <a:r>
              <a:rPr lang="en-US" dirty="0">
                <a:solidFill>
                  <a:srgbClr val="003300"/>
                </a:solidFill>
              </a:rPr>
              <a:t>NMAP Scam</a:t>
            </a:r>
          </a:p>
          <a:p>
            <a:endParaRPr lang="en-US" dirty="0">
              <a:solidFill>
                <a:srgbClr val="003300"/>
              </a:solidFill>
            </a:endParaRPr>
          </a:p>
          <a:p>
            <a:r>
              <a:rPr lang="en-US" dirty="0">
                <a:solidFill>
                  <a:srgbClr val="003300"/>
                </a:solidFill>
              </a:rPr>
              <a:t>Screen shots include the IP addresses of the host, Linux-Server VM, Kali, and Home Light control system</a:t>
            </a:r>
          </a:p>
          <a:p>
            <a:endParaRPr lang="en-US" dirty="0"/>
          </a:p>
        </p:txBody>
      </p:sp>
      <p:sp>
        <p:nvSpPr>
          <p:cNvPr id="72" name="TextBox 71">
            <a:extLst>
              <a:ext uri="{FF2B5EF4-FFF2-40B4-BE49-F238E27FC236}">
                <a16:creationId xmlns:a16="http://schemas.microsoft.com/office/drawing/2014/main" id="{B22012D1-2B59-4464-B461-AF8FA79CC0FA}"/>
              </a:ext>
            </a:extLst>
          </p:cNvPr>
          <p:cNvSpPr txBox="1"/>
          <p:nvPr/>
        </p:nvSpPr>
        <p:spPr>
          <a:xfrm>
            <a:off x="2422358" y="1388546"/>
            <a:ext cx="7010400" cy="376086"/>
          </a:xfrm>
          <a:prstGeom prst="rect">
            <a:avLst/>
          </a:prstGeom>
          <a:noFill/>
        </p:spPr>
        <p:txBody>
          <a:bodyPr wrap="square" rtlCol="0">
            <a:spAutoFit/>
          </a:bodyPr>
          <a:lstStyle/>
          <a:p>
            <a:pPr algn="ctr"/>
            <a:r>
              <a:rPr lang="en-US" cap="small" dirty="0">
                <a:solidFill>
                  <a:schemeClr val="bg1"/>
                </a:solidFill>
              </a:rPr>
              <a:t>Network Security Threats, Vulnerabilities &amp; Attacks </a:t>
            </a:r>
            <a:r>
              <a:rPr lang="en-US" sz="1400" dirty="0">
                <a:solidFill>
                  <a:schemeClr val="bg1"/>
                </a:solidFill>
              </a:rPr>
              <a:t>(Slide 5 of 6)</a:t>
            </a:r>
          </a:p>
        </p:txBody>
      </p:sp>
      <p:sp>
        <p:nvSpPr>
          <p:cNvPr id="13" name="TextBox 12">
            <a:extLst>
              <a:ext uri="{FF2B5EF4-FFF2-40B4-BE49-F238E27FC236}">
                <a16:creationId xmlns:a16="http://schemas.microsoft.com/office/drawing/2014/main" id="{FA18B626-24EA-4071-A7C4-1A3F526CF8E9}"/>
              </a:ext>
            </a:extLst>
          </p:cNvPr>
          <p:cNvSpPr txBox="1"/>
          <p:nvPr/>
        </p:nvSpPr>
        <p:spPr>
          <a:xfrm>
            <a:off x="4284996" y="1957395"/>
            <a:ext cx="6047874" cy="369332"/>
          </a:xfrm>
          <a:prstGeom prst="rect">
            <a:avLst/>
          </a:prstGeom>
          <a:noFill/>
        </p:spPr>
        <p:txBody>
          <a:bodyPr wrap="square" rtlCol="0">
            <a:spAutoFit/>
          </a:bodyPr>
          <a:lstStyle/>
          <a:p>
            <a:r>
              <a:rPr lang="en-US" dirty="0">
                <a:solidFill>
                  <a:srgbClr val="003300"/>
                </a:solidFill>
              </a:rPr>
              <a:t>Vulnerability Assessment </a:t>
            </a:r>
          </a:p>
        </p:txBody>
      </p:sp>
    </p:spTree>
    <p:extLst>
      <p:ext uri="{BB962C8B-B14F-4D97-AF65-F5344CB8AC3E}">
        <p14:creationId xmlns:p14="http://schemas.microsoft.com/office/powerpoint/2010/main" val="3313329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4623610" y="70864"/>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6CB4FED0-9AD7-4A1C-BCF4-C32EE5164E06}"/>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64" name="TextBox 63">
            <a:extLst>
              <a:ext uri="{FF2B5EF4-FFF2-40B4-BE49-F238E27FC236}">
                <a16:creationId xmlns:a16="http://schemas.microsoft.com/office/drawing/2014/main" id="{0A9AB19F-B0E2-4AFC-948C-8C5B5C83AE30}"/>
              </a:ext>
            </a:extLst>
          </p:cNvPr>
          <p:cNvSpPr txBox="1"/>
          <p:nvPr/>
        </p:nvSpPr>
        <p:spPr>
          <a:xfrm>
            <a:off x="2422358" y="1388546"/>
            <a:ext cx="7010400" cy="376086"/>
          </a:xfrm>
          <a:prstGeom prst="rect">
            <a:avLst/>
          </a:prstGeom>
          <a:noFill/>
        </p:spPr>
        <p:txBody>
          <a:bodyPr wrap="square" rtlCol="0">
            <a:spAutoFit/>
          </a:bodyPr>
          <a:lstStyle/>
          <a:p>
            <a:pPr algn="ctr"/>
            <a:r>
              <a:rPr lang="en-US" cap="small" dirty="0">
                <a:solidFill>
                  <a:schemeClr val="bg1"/>
                </a:solidFill>
              </a:rPr>
              <a:t>Network Security Threats, Vulnerabilities &amp; Attacks </a:t>
            </a:r>
            <a:r>
              <a:rPr lang="en-US" sz="1400" dirty="0">
                <a:solidFill>
                  <a:schemeClr val="bg1"/>
                </a:solidFill>
              </a:rPr>
              <a:t>(Slide 6 of 6)</a:t>
            </a:r>
          </a:p>
        </p:txBody>
      </p:sp>
      <p:sp>
        <p:nvSpPr>
          <p:cNvPr id="65" name="TextBox 64">
            <a:extLst>
              <a:ext uri="{FF2B5EF4-FFF2-40B4-BE49-F238E27FC236}">
                <a16:creationId xmlns:a16="http://schemas.microsoft.com/office/drawing/2014/main" id="{8A41C18B-1EF0-408C-ACB1-3B93114257DE}"/>
              </a:ext>
            </a:extLst>
          </p:cNvPr>
          <p:cNvSpPr txBox="1"/>
          <p:nvPr/>
        </p:nvSpPr>
        <p:spPr>
          <a:xfrm>
            <a:off x="4284996" y="1957395"/>
            <a:ext cx="6047874" cy="369332"/>
          </a:xfrm>
          <a:prstGeom prst="rect">
            <a:avLst/>
          </a:prstGeom>
          <a:noFill/>
        </p:spPr>
        <p:txBody>
          <a:bodyPr wrap="square" rtlCol="0">
            <a:spAutoFit/>
          </a:bodyPr>
          <a:lstStyle/>
          <a:p>
            <a:r>
              <a:rPr lang="en-US" dirty="0">
                <a:solidFill>
                  <a:srgbClr val="003300"/>
                </a:solidFill>
              </a:rPr>
              <a:t>Vulnerability of Severity Rating</a:t>
            </a:r>
          </a:p>
        </p:txBody>
      </p:sp>
      <p:pic>
        <p:nvPicPr>
          <p:cNvPr id="3" name="Picture 2">
            <a:extLst>
              <a:ext uri="{FF2B5EF4-FFF2-40B4-BE49-F238E27FC236}">
                <a16:creationId xmlns:a16="http://schemas.microsoft.com/office/drawing/2014/main" id="{EDDD2AD4-79ED-4236-8F00-9DD63F28588E}"/>
              </a:ext>
            </a:extLst>
          </p:cNvPr>
          <p:cNvPicPr>
            <a:picLocks noChangeAspect="1"/>
          </p:cNvPicPr>
          <p:nvPr/>
        </p:nvPicPr>
        <p:blipFill>
          <a:blip r:embed="rId6"/>
          <a:stretch>
            <a:fillRect/>
          </a:stretch>
        </p:blipFill>
        <p:spPr>
          <a:xfrm>
            <a:off x="1000125" y="2434620"/>
            <a:ext cx="2573449" cy="1884987"/>
          </a:xfrm>
          <a:prstGeom prst="rect">
            <a:avLst/>
          </a:prstGeom>
        </p:spPr>
      </p:pic>
      <p:pic>
        <p:nvPicPr>
          <p:cNvPr id="6" name="Picture 5">
            <a:extLst>
              <a:ext uri="{FF2B5EF4-FFF2-40B4-BE49-F238E27FC236}">
                <a16:creationId xmlns:a16="http://schemas.microsoft.com/office/drawing/2014/main" id="{B855BA92-A2D2-4ABA-8960-E403939C914E}"/>
              </a:ext>
            </a:extLst>
          </p:cNvPr>
          <p:cNvPicPr>
            <a:picLocks noChangeAspect="1"/>
          </p:cNvPicPr>
          <p:nvPr/>
        </p:nvPicPr>
        <p:blipFill>
          <a:blip r:embed="rId7"/>
          <a:stretch>
            <a:fillRect/>
          </a:stretch>
        </p:blipFill>
        <p:spPr>
          <a:xfrm>
            <a:off x="3654027" y="4419973"/>
            <a:ext cx="2594650" cy="1848680"/>
          </a:xfrm>
          <a:prstGeom prst="rect">
            <a:avLst/>
          </a:prstGeom>
        </p:spPr>
      </p:pic>
      <p:pic>
        <p:nvPicPr>
          <p:cNvPr id="9" name="Picture 8">
            <a:extLst>
              <a:ext uri="{FF2B5EF4-FFF2-40B4-BE49-F238E27FC236}">
                <a16:creationId xmlns:a16="http://schemas.microsoft.com/office/drawing/2014/main" id="{E9869668-3DB2-4742-BB73-63725C1BA4CE}"/>
              </a:ext>
            </a:extLst>
          </p:cNvPr>
          <p:cNvPicPr>
            <a:picLocks noChangeAspect="1"/>
          </p:cNvPicPr>
          <p:nvPr/>
        </p:nvPicPr>
        <p:blipFill>
          <a:blip r:embed="rId8"/>
          <a:stretch>
            <a:fillRect/>
          </a:stretch>
        </p:blipFill>
        <p:spPr>
          <a:xfrm>
            <a:off x="8968538" y="4419973"/>
            <a:ext cx="2404312" cy="1853180"/>
          </a:xfrm>
          <a:prstGeom prst="rect">
            <a:avLst/>
          </a:prstGeom>
        </p:spPr>
      </p:pic>
      <p:pic>
        <p:nvPicPr>
          <p:cNvPr id="11" name="Picture 10">
            <a:extLst>
              <a:ext uri="{FF2B5EF4-FFF2-40B4-BE49-F238E27FC236}">
                <a16:creationId xmlns:a16="http://schemas.microsoft.com/office/drawing/2014/main" id="{44C99419-131A-4B23-8952-C8300F443546}"/>
              </a:ext>
            </a:extLst>
          </p:cNvPr>
          <p:cNvPicPr>
            <a:picLocks noChangeAspect="1"/>
          </p:cNvPicPr>
          <p:nvPr/>
        </p:nvPicPr>
        <p:blipFill>
          <a:blip r:embed="rId9"/>
          <a:stretch>
            <a:fillRect/>
          </a:stretch>
        </p:blipFill>
        <p:spPr>
          <a:xfrm>
            <a:off x="6459196" y="2471990"/>
            <a:ext cx="2363470" cy="1812106"/>
          </a:xfrm>
          <a:prstGeom prst="rect">
            <a:avLst/>
          </a:prstGeom>
        </p:spPr>
      </p:pic>
      <p:grpSp>
        <p:nvGrpSpPr>
          <p:cNvPr id="24" name="Group 23">
            <a:extLst>
              <a:ext uri="{FF2B5EF4-FFF2-40B4-BE49-F238E27FC236}">
                <a16:creationId xmlns:a16="http://schemas.microsoft.com/office/drawing/2014/main" id="{220734CE-5727-4B50-AB79-B1767A962EAE}"/>
              </a:ext>
            </a:extLst>
          </p:cNvPr>
          <p:cNvGrpSpPr/>
          <p:nvPr/>
        </p:nvGrpSpPr>
        <p:grpSpPr>
          <a:xfrm>
            <a:off x="3573575" y="2696623"/>
            <a:ext cx="1652587" cy="800219"/>
            <a:chOff x="3573575" y="2696623"/>
            <a:chExt cx="1652587" cy="800219"/>
          </a:xfrm>
        </p:grpSpPr>
        <p:cxnSp>
          <p:nvCxnSpPr>
            <p:cNvPr id="5" name="Straight Arrow Connector 4">
              <a:extLst>
                <a:ext uri="{FF2B5EF4-FFF2-40B4-BE49-F238E27FC236}">
                  <a16:creationId xmlns:a16="http://schemas.microsoft.com/office/drawing/2014/main" id="{1B8E1903-696D-4A28-ADDA-B62EAB83775F}"/>
                </a:ext>
              </a:extLst>
            </p:cNvPr>
            <p:cNvCxnSpPr>
              <a:cxnSpLocks/>
            </p:cNvCxnSpPr>
            <p:nvPr/>
          </p:nvCxnSpPr>
          <p:spPr>
            <a:xfrm flipH="1">
              <a:off x="3573575" y="3013024"/>
              <a:ext cx="35384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570358-AD9E-46A7-A06A-CC0A2957E770}"/>
                </a:ext>
              </a:extLst>
            </p:cNvPr>
            <p:cNvSpPr txBox="1"/>
            <p:nvPr/>
          </p:nvSpPr>
          <p:spPr>
            <a:xfrm>
              <a:off x="3927423" y="2696623"/>
              <a:ext cx="1298739" cy="800219"/>
            </a:xfrm>
            <a:prstGeom prst="rect">
              <a:avLst/>
            </a:prstGeom>
            <a:noFill/>
          </p:spPr>
          <p:txBody>
            <a:bodyPr wrap="square" rtlCol="0">
              <a:spAutoFit/>
            </a:bodyPr>
            <a:lstStyle/>
            <a:p>
              <a:r>
                <a:rPr lang="en-US" dirty="0"/>
                <a:t>Executive Summary</a:t>
              </a:r>
            </a:p>
            <a:p>
              <a:r>
                <a:rPr lang="en-US" sz="1000" dirty="0"/>
                <a:t>(Schaefers,2020)</a:t>
              </a:r>
            </a:p>
          </p:txBody>
        </p:sp>
      </p:grpSp>
      <p:grpSp>
        <p:nvGrpSpPr>
          <p:cNvPr id="75" name="Group 74">
            <a:extLst>
              <a:ext uri="{FF2B5EF4-FFF2-40B4-BE49-F238E27FC236}">
                <a16:creationId xmlns:a16="http://schemas.microsoft.com/office/drawing/2014/main" id="{7F42FCF8-6F8A-436C-B1F9-841E0D83096B}"/>
              </a:ext>
            </a:extLst>
          </p:cNvPr>
          <p:cNvGrpSpPr/>
          <p:nvPr/>
        </p:nvGrpSpPr>
        <p:grpSpPr>
          <a:xfrm>
            <a:off x="8736143" y="2421286"/>
            <a:ext cx="2171256" cy="1077218"/>
            <a:chOff x="3573575" y="2696623"/>
            <a:chExt cx="2069992" cy="905747"/>
          </a:xfrm>
        </p:grpSpPr>
        <p:cxnSp>
          <p:nvCxnSpPr>
            <p:cNvPr id="76" name="Straight Arrow Connector 75">
              <a:extLst>
                <a:ext uri="{FF2B5EF4-FFF2-40B4-BE49-F238E27FC236}">
                  <a16:creationId xmlns:a16="http://schemas.microsoft.com/office/drawing/2014/main" id="{1BF7403D-44BD-45EE-96A0-4F8FC6E7F4FC}"/>
                </a:ext>
              </a:extLst>
            </p:cNvPr>
            <p:cNvCxnSpPr>
              <a:cxnSpLocks/>
            </p:cNvCxnSpPr>
            <p:nvPr/>
          </p:nvCxnSpPr>
          <p:spPr>
            <a:xfrm flipH="1">
              <a:off x="3573575" y="3013024"/>
              <a:ext cx="35384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FBCE10C7-F4D1-42AA-94F8-A6DE8C9298A5}"/>
                </a:ext>
              </a:extLst>
            </p:cNvPr>
            <p:cNvSpPr txBox="1"/>
            <p:nvPr/>
          </p:nvSpPr>
          <p:spPr>
            <a:xfrm>
              <a:off x="3927423" y="2696623"/>
              <a:ext cx="1716144" cy="905747"/>
            </a:xfrm>
            <a:prstGeom prst="rect">
              <a:avLst/>
            </a:prstGeom>
            <a:noFill/>
          </p:spPr>
          <p:txBody>
            <a:bodyPr wrap="square" rtlCol="0">
              <a:spAutoFit/>
            </a:bodyPr>
            <a:lstStyle/>
            <a:p>
              <a:r>
                <a:rPr lang="en-US" dirty="0"/>
                <a:t>Critical Vulnerabilities</a:t>
              </a:r>
            </a:p>
            <a:p>
              <a:r>
                <a:rPr lang="en-US" sz="1000" dirty="0"/>
                <a:t>(Schaefers,2020)</a:t>
              </a:r>
            </a:p>
            <a:p>
              <a:endParaRPr lang="en-US" dirty="0"/>
            </a:p>
          </p:txBody>
        </p:sp>
      </p:grpSp>
      <p:grpSp>
        <p:nvGrpSpPr>
          <p:cNvPr id="23" name="Group 22">
            <a:extLst>
              <a:ext uri="{FF2B5EF4-FFF2-40B4-BE49-F238E27FC236}">
                <a16:creationId xmlns:a16="http://schemas.microsoft.com/office/drawing/2014/main" id="{78970150-C280-4A52-9314-50DB7EA0405D}"/>
              </a:ext>
            </a:extLst>
          </p:cNvPr>
          <p:cNvGrpSpPr/>
          <p:nvPr/>
        </p:nvGrpSpPr>
        <p:grpSpPr>
          <a:xfrm>
            <a:off x="1860062" y="4395578"/>
            <a:ext cx="1935449" cy="1077218"/>
            <a:chOff x="1643062" y="4976019"/>
            <a:chExt cx="1935449" cy="1077218"/>
          </a:xfrm>
        </p:grpSpPr>
        <p:cxnSp>
          <p:nvCxnSpPr>
            <p:cNvPr id="78" name="Straight Arrow Connector 77">
              <a:extLst>
                <a:ext uri="{FF2B5EF4-FFF2-40B4-BE49-F238E27FC236}">
                  <a16:creationId xmlns:a16="http://schemas.microsoft.com/office/drawing/2014/main" id="{277D0D61-4741-439C-AFE7-1BAA09CEBB92}"/>
                </a:ext>
              </a:extLst>
            </p:cNvPr>
            <p:cNvCxnSpPr>
              <a:cxnSpLocks/>
            </p:cNvCxnSpPr>
            <p:nvPr/>
          </p:nvCxnSpPr>
          <p:spPr>
            <a:xfrm>
              <a:off x="2964259" y="5284329"/>
              <a:ext cx="614252" cy="104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7305CFB-277B-4F19-8593-87FDB96B0FD0}"/>
                </a:ext>
              </a:extLst>
            </p:cNvPr>
            <p:cNvSpPr txBox="1"/>
            <p:nvPr/>
          </p:nvSpPr>
          <p:spPr>
            <a:xfrm>
              <a:off x="1643062" y="4976019"/>
              <a:ext cx="1577577" cy="1077218"/>
            </a:xfrm>
            <a:prstGeom prst="rect">
              <a:avLst/>
            </a:prstGeom>
            <a:noFill/>
          </p:spPr>
          <p:txBody>
            <a:bodyPr wrap="square" rtlCol="0">
              <a:spAutoFit/>
            </a:bodyPr>
            <a:lstStyle/>
            <a:p>
              <a:r>
                <a:rPr lang="en-US" dirty="0"/>
                <a:t>Medium Vulnerabilities</a:t>
              </a:r>
            </a:p>
            <a:p>
              <a:r>
                <a:rPr lang="en-US" sz="1000" dirty="0"/>
                <a:t>(Schaefers,2020)</a:t>
              </a:r>
            </a:p>
            <a:p>
              <a:endParaRPr lang="en-US" dirty="0"/>
            </a:p>
          </p:txBody>
        </p:sp>
      </p:grpSp>
      <p:grpSp>
        <p:nvGrpSpPr>
          <p:cNvPr id="90" name="Group 89">
            <a:extLst>
              <a:ext uri="{FF2B5EF4-FFF2-40B4-BE49-F238E27FC236}">
                <a16:creationId xmlns:a16="http://schemas.microsoft.com/office/drawing/2014/main" id="{F83CA636-4EB0-4CDC-84AF-7410B11DBC80}"/>
              </a:ext>
            </a:extLst>
          </p:cNvPr>
          <p:cNvGrpSpPr/>
          <p:nvPr/>
        </p:nvGrpSpPr>
        <p:grpSpPr>
          <a:xfrm>
            <a:off x="7171852" y="4337230"/>
            <a:ext cx="1935449" cy="1077218"/>
            <a:chOff x="1643062" y="4976019"/>
            <a:chExt cx="1935449" cy="1077218"/>
          </a:xfrm>
        </p:grpSpPr>
        <p:cxnSp>
          <p:nvCxnSpPr>
            <p:cNvPr id="91" name="Straight Arrow Connector 90">
              <a:extLst>
                <a:ext uri="{FF2B5EF4-FFF2-40B4-BE49-F238E27FC236}">
                  <a16:creationId xmlns:a16="http://schemas.microsoft.com/office/drawing/2014/main" id="{84ADAE2D-78AE-40BA-BD2A-CE8E00AA4671}"/>
                </a:ext>
              </a:extLst>
            </p:cNvPr>
            <p:cNvCxnSpPr>
              <a:cxnSpLocks/>
            </p:cNvCxnSpPr>
            <p:nvPr/>
          </p:nvCxnSpPr>
          <p:spPr>
            <a:xfrm>
              <a:off x="2964259" y="5284329"/>
              <a:ext cx="614252" cy="104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6DCF5C4-6832-4D7B-A2C6-1FAFE58DB589}"/>
                </a:ext>
              </a:extLst>
            </p:cNvPr>
            <p:cNvSpPr txBox="1"/>
            <p:nvPr/>
          </p:nvSpPr>
          <p:spPr>
            <a:xfrm>
              <a:off x="1643062" y="4976019"/>
              <a:ext cx="1577577" cy="1077218"/>
            </a:xfrm>
            <a:prstGeom prst="rect">
              <a:avLst/>
            </a:prstGeom>
            <a:noFill/>
          </p:spPr>
          <p:txBody>
            <a:bodyPr wrap="square" rtlCol="0">
              <a:spAutoFit/>
            </a:bodyPr>
            <a:lstStyle/>
            <a:p>
              <a:r>
                <a:rPr lang="en-US" dirty="0"/>
                <a:t>Medium Vulnerabilities </a:t>
              </a:r>
              <a:r>
                <a:rPr lang="en-US" sz="1000" dirty="0"/>
                <a:t>(Schaefers,2020)</a:t>
              </a:r>
            </a:p>
            <a:p>
              <a:endParaRPr lang="en-US" dirty="0"/>
            </a:p>
          </p:txBody>
        </p:sp>
      </p:grpSp>
    </p:spTree>
    <p:extLst>
      <p:ext uri="{BB962C8B-B14F-4D97-AF65-F5344CB8AC3E}">
        <p14:creationId xmlns:p14="http://schemas.microsoft.com/office/powerpoint/2010/main" val="2606070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1C6F500-622A-45B9-8405-4EC2E996F47F}"/>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E7670766-06D9-4330-AB11-265E9AE99763}"/>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Controls, Security Protocols &amp; Implementation </a:t>
            </a:r>
            <a:r>
              <a:rPr lang="en-US" sz="1400" dirty="0">
                <a:solidFill>
                  <a:schemeClr val="bg1"/>
                </a:solidFill>
              </a:rPr>
              <a:t>(Slide 1 of 9)</a:t>
            </a:r>
          </a:p>
        </p:txBody>
      </p:sp>
      <p:grpSp>
        <p:nvGrpSpPr>
          <p:cNvPr id="7" name="Group 6">
            <a:extLst>
              <a:ext uri="{FF2B5EF4-FFF2-40B4-BE49-F238E27FC236}">
                <a16:creationId xmlns:a16="http://schemas.microsoft.com/office/drawing/2014/main" id="{D4EB0F35-157D-4550-8CF6-EBD6A95FA5DD}"/>
              </a:ext>
            </a:extLst>
          </p:cNvPr>
          <p:cNvGrpSpPr/>
          <p:nvPr/>
        </p:nvGrpSpPr>
        <p:grpSpPr>
          <a:xfrm>
            <a:off x="1588168" y="2017295"/>
            <a:ext cx="2671011" cy="3195991"/>
            <a:chOff x="1588168" y="2017295"/>
            <a:chExt cx="2671011" cy="3195991"/>
          </a:xfrm>
        </p:grpSpPr>
        <p:pic>
          <p:nvPicPr>
            <p:cNvPr id="1028" name="Picture 4" descr="Change, configurations, control icon  image. Can also be used for computer hardware, computer network and connection. Suitable for use on web apps, mobile apps and print media. Stock Vector - 94908336">
              <a:extLst>
                <a:ext uri="{FF2B5EF4-FFF2-40B4-BE49-F238E27FC236}">
                  <a16:creationId xmlns:a16="http://schemas.microsoft.com/office/drawing/2014/main" id="{907A44A3-CF23-4228-8175-BB5408C72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191" y="2017295"/>
              <a:ext cx="2303546" cy="2303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5F2E19-5E33-46BB-90CE-125D53B67E25}"/>
                </a:ext>
              </a:extLst>
            </p:cNvPr>
            <p:cNvSpPr txBox="1"/>
            <p:nvPr/>
          </p:nvSpPr>
          <p:spPr>
            <a:xfrm>
              <a:off x="1588168" y="4259179"/>
              <a:ext cx="2671011" cy="954107"/>
            </a:xfrm>
            <a:prstGeom prst="rect">
              <a:avLst/>
            </a:prstGeom>
            <a:noFill/>
          </p:spPr>
          <p:txBody>
            <a:bodyPr wrap="square" rtlCol="0">
              <a:spAutoFit/>
            </a:bodyPr>
            <a:lstStyle/>
            <a:p>
              <a:r>
                <a:rPr lang="en-US" dirty="0"/>
                <a:t>             Control</a:t>
              </a:r>
            </a:p>
            <a:p>
              <a:r>
                <a:rPr lang="en-US" sz="1000" dirty="0"/>
                <a:t>(Unknown, Vector Change, configurations, control icon image, 2005-2020)</a:t>
              </a:r>
            </a:p>
            <a:p>
              <a:endParaRPr lang="en-US" dirty="0"/>
            </a:p>
          </p:txBody>
        </p:sp>
      </p:grpSp>
      <p:grpSp>
        <p:nvGrpSpPr>
          <p:cNvPr id="10" name="Group 9">
            <a:extLst>
              <a:ext uri="{FF2B5EF4-FFF2-40B4-BE49-F238E27FC236}">
                <a16:creationId xmlns:a16="http://schemas.microsoft.com/office/drawing/2014/main" id="{F0867C7E-67EB-46A8-9014-C972C8735EB1}"/>
              </a:ext>
            </a:extLst>
          </p:cNvPr>
          <p:cNvGrpSpPr/>
          <p:nvPr/>
        </p:nvGrpSpPr>
        <p:grpSpPr>
          <a:xfrm>
            <a:off x="4740438" y="2017536"/>
            <a:ext cx="2671010" cy="3075833"/>
            <a:chOff x="5038252" y="2493183"/>
            <a:chExt cx="2115496" cy="2467157"/>
          </a:xfrm>
        </p:grpSpPr>
        <p:pic>
          <p:nvPicPr>
            <p:cNvPr id="8" name="Picture 7">
              <a:extLst>
                <a:ext uri="{FF2B5EF4-FFF2-40B4-BE49-F238E27FC236}">
                  <a16:creationId xmlns:a16="http://schemas.microsoft.com/office/drawing/2014/main" id="{6F9399EE-336B-4CEF-BF82-F39E9D9F1A95}"/>
                </a:ext>
              </a:extLst>
            </p:cNvPr>
            <p:cNvPicPr>
              <a:picLocks noChangeAspect="1"/>
            </p:cNvPicPr>
            <p:nvPr/>
          </p:nvPicPr>
          <p:blipFill>
            <a:blip r:embed="rId4"/>
            <a:stretch>
              <a:fillRect/>
            </a:stretch>
          </p:blipFill>
          <p:spPr>
            <a:xfrm>
              <a:off x="5038252" y="2493183"/>
              <a:ext cx="2115495" cy="1871634"/>
            </a:xfrm>
            <a:prstGeom prst="rect">
              <a:avLst/>
            </a:prstGeom>
          </p:spPr>
        </p:pic>
        <p:sp>
          <p:nvSpPr>
            <p:cNvPr id="9" name="TextBox 8">
              <a:extLst>
                <a:ext uri="{FF2B5EF4-FFF2-40B4-BE49-F238E27FC236}">
                  <a16:creationId xmlns:a16="http://schemas.microsoft.com/office/drawing/2014/main" id="{DAEE4DF2-0484-4D87-B8D2-BF2C7685A8CD}"/>
                </a:ext>
              </a:extLst>
            </p:cNvPr>
            <p:cNvSpPr txBox="1"/>
            <p:nvPr/>
          </p:nvSpPr>
          <p:spPr>
            <a:xfrm>
              <a:off x="5038252" y="4283232"/>
              <a:ext cx="2115496" cy="677108"/>
            </a:xfrm>
            <a:prstGeom prst="rect">
              <a:avLst/>
            </a:prstGeom>
            <a:noFill/>
          </p:spPr>
          <p:txBody>
            <a:bodyPr wrap="square" rtlCol="0">
              <a:spAutoFit/>
            </a:bodyPr>
            <a:lstStyle/>
            <a:p>
              <a:pPr algn="ctr"/>
              <a:r>
                <a:rPr lang="en-US" dirty="0"/>
                <a:t>Protocols</a:t>
              </a:r>
            </a:p>
            <a:p>
              <a:r>
                <a:rPr lang="en-US" sz="1000" dirty="0"/>
                <a:t>(Unknown, Images for Non-Commercial Use, 2005-2020)</a:t>
              </a:r>
              <a:endParaRPr lang="en-US" dirty="0"/>
            </a:p>
          </p:txBody>
        </p:sp>
      </p:grpSp>
      <p:grpSp>
        <p:nvGrpSpPr>
          <p:cNvPr id="19" name="Group 18">
            <a:extLst>
              <a:ext uri="{FF2B5EF4-FFF2-40B4-BE49-F238E27FC236}">
                <a16:creationId xmlns:a16="http://schemas.microsoft.com/office/drawing/2014/main" id="{A5F48072-E06D-48DE-ADAB-ACC786F2BA28}"/>
              </a:ext>
            </a:extLst>
          </p:cNvPr>
          <p:cNvGrpSpPr/>
          <p:nvPr/>
        </p:nvGrpSpPr>
        <p:grpSpPr>
          <a:xfrm>
            <a:off x="7928808" y="2017295"/>
            <a:ext cx="2940748" cy="2765104"/>
            <a:chOff x="8193509" y="2017295"/>
            <a:chExt cx="2940748" cy="2765104"/>
          </a:xfrm>
        </p:grpSpPr>
        <p:pic>
          <p:nvPicPr>
            <p:cNvPr id="15" name="Picture 14">
              <a:extLst>
                <a:ext uri="{FF2B5EF4-FFF2-40B4-BE49-F238E27FC236}">
                  <a16:creationId xmlns:a16="http://schemas.microsoft.com/office/drawing/2014/main" id="{7FA9B13E-1819-48B8-87CF-7991446098A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193509" y="2017295"/>
              <a:ext cx="2940748" cy="2344019"/>
            </a:xfrm>
            <a:prstGeom prst="rect">
              <a:avLst/>
            </a:prstGeom>
          </p:spPr>
        </p:pic>
        <p:sp>
          <p:nvSpPr>
            <p:cNvPr id="18" name="TextBox 17">
              <a:extLst>
                <a:ext uri="{FF2B5EF4-FFF2-40B4-BE49-F238E27FC236}">
                  <a16:creationId xmlns:a16="http://schemas.microsoft.com/office/drawing/2014/main" id="{27BEEB77-01CA-43AB-9896-7444932DBE6C}"/>
                </a:ext>
              </a:extLst>
            </p:cNvPr>
            <p:cNvSpPr txBox="1"/>
            <p:nvPr/>
          </p:nvSpPr>
          <p:spPr>
            <a:xfrm>
              <a:off x="8193509" y="4259179"/>
              <a:ext cx="2940748" cy="523220"/>
            </a:xfrm>
            <a:prstGeom prst="rect">
              <a:avLst/>
            </a:prstGeom>
            <a:noFill/>
          </p:spPr>
          <p:txBody>
            <a:bodyPr wrap="square" rtlCol="0">
              <a:spAutoFit/>
            </a:bodyPr>
            <a:lstStyle/>
            <a:p>
              <a:pPr algn="ctr"/>
              <a:r>
                <a:rPr lang="en-US" dirty="0"/>
                <a:t>Implementation</a:t>
              </a:r>
            </a:p>
            <a:p>
              <a:r>
                <a:rPr lang="en-US" sz="1000" dirty="0">
                  <a:hlinkClick r:id="rId6" tooltip="https://aca.edu.au/resources/cyber-networking/"/>
                </a:rPr>
                <a:t>This Photo</a:t>
              </a:r>
              <a:r>
                <a:rPr lang="en-US" sz="1000" dirty="0"/>
                <a:t> by Unknown Author is licensed under </a:t>
              </a:r>
              <a:r>
                <a:rPr lang="en-US" sz="1000" dirty="0">
                  <a:hlinkClick r:id="rId7" tooltip="https://creativecommons.org/licenses/by/3.0/"/>
                </a:rPr>
                <a:t>CC BY</a:t>
              </a:r>
              <a:endParaRPr lang="en-US" dirty="0"/>
            </a:p>
          </p:txBody>
        </p:sp>
      </p:grpSp>
    </p:spTree>
    <p:extLst>
      <p:ext uri="{BB962C8B-B14F-4D97-AF65-F5344CB8AC3E}">
        <p14:creationId xmlns:p14="http://schemas.microsoft.com/office/powerpoint/2010/main" val="358894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ircuit board">
            <a:extLst>
              <a:ext uri="{FF2B5EF4-FFF2-40B4-BE49-F238E27FC236}">
                <a16:creationId xmlns:a16="http://schemas.microsoft.com/office/drawing/2014/main" id="{542F3384-DAA4-4C5E-BBE6-B941D2DFC73D}"/>
              </a:ext>
            </a:extLst>
          </p:cNvPr>
          <p:cNvPicPr>
            <a:picLocks noChangeAspect="1"/>
          </p:cNvPicPr>
          <p:nvPr/>
        </p:nvPicPr>
        <p:blipFill rotWithShape="1">
          <a:blip r:embed="rId3">
            <a:alphaModFix amt="30000"/>
          </a:blip>
          <a:srcRect t="6504" b="9202"/>
          <a:stretch/>
        </p:blipFill>
        <p:spPr>
          <a:xfrm>
            <a:off x="0" y="10"/>
            <a:ext cx="12188389" cy="6857990"/>
          </a:xfrm>
          <a:prstGeom prst="rect">
            <a:avLst/>
          </a:prstGeom>
        </p:spPr>
      </p:pic>
      <p:sp>
        <p:nvSpPr>
          <p:cNvPr id="3" name="Title 5">
            <a:extLst>
              <a:ext uri="{FF2B5EF4-FFF2-40B4-BE49-F238E27FC236}">
                <a16:creationId xmlns:a16="http://schemas.microsoft.com/office/drawing/2014/main" id="{BA3CCF5C-AF69-40CD-86BB-42D450366946}"/>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grpSp>
        <p:nvGrpSpPr>
          <p:cNvPr id="4" name="Group 3">
            <a:extLst>
              <a:ext uri="{FF2B5EF4-FFF2-40B4-BE49-F238E27FC236}">
                <a16:creationId xmlns:a16="http://schemas.microsoft.com/office/drawing/2014/main" id="{4EF0EEE2-9BAA-4399-8E21-4C984F50BA1E}"/>
              </a:ext>
            </a:extLst>
          </p:cNvPr>
          <p:cNvGrpSpPr/>
          <p:nvPr/>
        </p:nvGrpSpPr>
        <p:grpSpPr>
          <a:xfrm>
            <a:off x="1588168" y="2017295"/>
            <a:ext cx="2671011" cy="3195991"/>
            <a:chOff x="1588168" y="2017295"/>
            <a:chExt cx="2671011" cy="3195991"/>
          </a:xfrm>
        </p:grpSpPr>
        <p:pic>
          <p:nvPicPr>
            <p:cNvPr id="5" name="Picture 4" descr="Change, configurations, control icon  image. Can also be used for computer hardware, computer network and connection. Suitable for use on web apps, mobile apps and print media. Stock Vector - 94908336">
              <a:extLst>
                <a:ext uri="{FF2B5EF4-FFF2-40B4-BE49-F238E27FC236}">
                  <a16:creationId xmlns:a16="http://schemas.microsoft.com/office/drawing/2014/main" id="{690A0E31-68DE-40EA-B0E8-BBD7AA407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7191" y="2017295"/>
              <a:ext cx="2303546" cy="23035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810697-9D89-4766-8577-29CA8C7545B2}"/>
                </a:ext>
              </a:extLst>
            </p:cNvPr>
            <p:cNvSpPr txBox="1"/>
            <p:nvPr/>
          </p:nvSpPr>
          <p:spPr>
            <a:xfrm>
              <a:off x="1588168" y="4259179"/>
              <a:ext cx="2671011" cy="954107"/>
            </a:xfrm>
            <a:prstGeom prst="rect">
              <a:avLst/>
            </a:prstGeom>
            <a:noFill/>
          </p:spPr>
          <p:txBody>
            <a:bodyPr wrap="square" rtlCol="0">
              <a:spAutoFit/>
            </a:bodyPr>
            <a:lstStyle/>
            <a:p>
              <a:r>
                <a:rPr lang="en-US" dirty="0"/>
                <a:t>             Control</a:t>
              </a:r>
            </a:p>
            <a:p>
              <a:r>
                <a:rPr lang="en-US" sz="1000" dirty="0"/>
                <a:t>(Unknown, Vector Change, configurations, control icon image, 2005-2020)</a:t>
              </a:r>
            </a:p>
            <a:p>
              <a:endParaRPr lang="en-US" dirty="0"/>
            </a:p>
          </p:txBody>
        </p:sp>
      </p:grpSp>
      <p:sp>
        <p:nvSpPr>
          <p:cNvPr id="7" name="TextBox 6">
            <a:extLst>
              <a:ext uri="{FF2B5EF4-FFF2-40B4-BE49-F238E27FC236}">
                <a16:creationId xmlns:a16="http://schemas.microsoft.com/office/drawing/2014/main" id="{41DD3BA1-63FE-4417-ADA4-149BC1C74802}"/>
              </a:ext>
            </a:extLst>
          </p:cNvPr>
          <p:cNvSpPr txBox="1"/>
          <p:nvPr/>
        </p:nvSpPr>
        <p:spPr>
          <a:xfrm>
            <a:off x="7652088" y="2068285"/>
            <a:ext cx="3408947" cy="2308324"/>
          </a:xfrm>
          <a:prstGeom prst="rect">
            <a:avLst/>
          </a:prstGeom>
          <a:noFill/>
        </p:spPr>
        <p:txBody>
          <a:bodyPr wrap="square" rtlCol="0">
            <a:spAutoFit/>
          </a:bodyPr>
          <a:lstStyle/>
          <a:p>
            <a:r>
              <a:rPr lang="en-US" dirty="0">
                <a:solidFill>
                  <a:srgbClr val="003300"/>
                </a:solidFill>
              </a:rPr>
              <a:t>The Seven areas of Control are:</a:t>
            </a:r>
          </a:p>
          <a:p>
            <a:pPr marL="800100" lvl="1" indent="-342900">
              <a:buFont typeface="+mj-lt"/>
              <a:buAutoNum type="arabicPeriod"/>
            </a:pPr>
            <a:r>
              <a:rPr lang="en-US" dirty="0">
                <a:solidFill>
                  <a:srgbClr val="003300"/>
                </a:solidFill>
              </a:rPr>
              <a:t>Access</a:t>
            </a:r>
          </a:p>
          <a:p>
            <a:pPr marL="800100" lvl="1" indent="-342900">
              <a:buFont typeface="+mj-lt"/>
              <a:buAutoNum type="arabicPeriod"/>
            </a:pPr>
            <a:r>
              <a:rPr lang="en-US" dirty="0">
                <a:solidFill>
                  <a:srgbClr val="003300"/>
                </a:solidFill>
              </a:rPr>
              <a:t>Identification</a:t>
            </a:r>
          </a:p>
          <a:p>
            <a:pPr marL="800100" lvl="1" indent="-342900">
              <a:buFont typeface="+mj-lt"/>
              <a:buAutoNum type="arabicPeriod"/>
            </a:pPr>
            <a:r>
              <a:rPr lang="en-US" dirty="0">
                <a:solidFill>
                  <a:srgbClr val="003300"/>
                </a:solidFill>
              </a:rPr>
              <a:t>Authentication</a:t>
            </a:r>
          </a:p>
          <a:p>
            <a:pPr marL="800100" lvl="1" indent="-342900">
              <a:buFont typeface="+mj-lt"/>
              <a:buAutoNum type="arabicPeriod"/>
            </a:pPr>
            <a:r>
              <a:rPr lang="en-US" dirty="0">
                <a:solidFill>
                  <a:srgbClr val="003300"/>
                </a:solidFill>
              </a:rPr>
              <a:t>Authorization</a:t>
            </a:r>
          </a:p>
          <a:p>
            <a:pPr marL="800100" lvl="1" indent="-342900">
              <a:buFont typeface="+mj-lt"/>
              <a:buAutoNum type="arabicPeriod"/>
            </a:pPr>
            <a:r>
              <a:rPr lang="en-US" dirty="0">
                <a:solidFill>
                  <a:srgbClr val="003300"/>
                </a:solidFill>
              </a:rPr>
              <a:t>Accounting</a:t>
            </a:r>
          </a:p>
          <a:p>
            <a:pPr marL="800100" lvl="1" indent="-342900">
              <a:buFont typeface="+mj-lt"/>
              <a:buAutoNum type="arabicPeriod"/>
            </a:pPr>
            <a:r>
              <a:rPr lang="en-US" dirty="0">
                <a:solidFill>
                  <a:srgbClr val="003300"/>
                </a:solidFill>
              </a:rPr>
              <a:t>Cryptography and</a:t>
            </a:r>
          </a:p>
          <a:p>
            <a:pPr marL="800100" lvl="1" indent="-342900">
              <a:buFont typeface="+mj-lt"/>
              <a:buAutoNum type="arabicPeriod"/>
            </a:pPr>
            <a:r>
              <a:rPr lang="en-US" dirty="0">
                <a:solidFill>
                  <a:srgbClr val="003300"/>
                </a:solidFill>
              </a:rPr>
              <a:t>Security policy</a:t>
            </a:r>
          </a:p>
        </p:txBody>
      </p:sp>
      <p:sp>
        <p:nvSpPr>
          <p:cNvPr id="8" name="TextBox 7">
            <a:extLst>
              <a:ext uri="{FF2B5EF4-FFF2-40B4-BE49-F238E27FC236}">
                <a16:creationId xmlns:a16="http://schemas.microsoft.com/office/drawing/2014/main" id="{C9EC38FC-3D20-498C-9C5E-46D02CB88F4F}"/>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Controls, Security Protocols &amp; Implementation </a:t>
            </a:r>
            <a:r>
              <a:rPr lang="en-US" sz="1400" dirty="0">
                <a:solidFill>
                  <a:schemeClr val="bg1"/>
                </a:solidFill>
              </a:rPr>
              <a:t>(Slide 2 of 9)</a:t>
            </a:r>
          </a:p>
        </p:txBody>
      </p:sp>
    </p:spTree>
    <p:extLst>
      <p:ext uri="{BB962C8B-B14F-4D97-AF65-F5344CB8AC3E}">
        <p14:creationId xmlns:p14="http://schemas.microsoft.com/office/powerpoint/2010/main" val="3115365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2" y="238124"/>
            <a:ext cx="7720890" cy="7005292"/>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D7A27808-994C-4117-91B9-044D1A889454}"/>
              </a:ext>
            </a:extLst>
          </p:cNvPr>
          <p:cNvSpPr txBox="1">
            <a:spLocks/>
          </p:cNvSpPr>
          <p:nvPr/>
        </p:nvSpPr>
        <p:spPr>
          <a:xfrm>
            <a:off x="414338" y="618518"/>
            <a:ext cx="11398720"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64" name="TextBox 63">
            <a:extLst>
              <a:ext uri="{FF2B5EF4-FFF2-40B4-BE49-F238E27FC236}">
                <a16:creationId xmlns:a16="http://schemas.microsoft.com/office/drawing/2014/main" id="{06DB3787-B0B1-4F86-9099-0F047B7FD643}"/>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Controls, Security Protocols &amp; Implementation </a:t>
            </a:r>
            <a:r>
              <a:rPr lang="en-US" sz="1400" dirty="0">
                <a:solidFill>
                  <a:schemeClr val="bg1"/>
                </a:solidFill>
              </a:rPr>
              <a:t>(Slide 3 of 9)</a:t>
            </a:r>
          </a:p>
        </p:txBody>
      </p:sp>
      <p:sp>
        <p:nvSpPr>
          <p:cNvPr id="9" name="TextBox 8">
            <a:extLst>
              <a:ext uri="{FF2B5EF4-FFF2-40B4-BE49-F238E27FC236}">
                <a16:creationId xmlns:a16="http://schemas.microsoft.com/office/drawing/2014/main" id="{0119D86F-45A3-400A-866C-C47D92E549C3}"/>
              </a:ext>
            </a:extLst>
          </p:cNvPr>
          <p:cNvSpPr txBox="1"/>
          <p:nvPr/>
        </p:nvSpPr>
        <p:spPr>
          <a:xfrm>
            <a:off x="3681663" y="1801813"/>
            <a:ext cx="3765884" cy="369332"/>
          </a:xfrm>
          <a:prstGeom prst="rect">
            <a:avLst/>
          </a:prstGeom>
          <a:noFill/>
        </p:spPr>
        <p:txBody>
          <a:bodyPr wrap="square" rtlCol="0">
            <a:spAutoFit/>
          </a:bodyPr>
          <a:lstStyle/>
          <a:p>
            <a:pPr algn="ctr"/>
            <a:r>
              <a:rPr lang="en-US" dirty="0">
                <a:solidFill>
                  <a:srgbClr val="003300"/>
                </a:solidFill>
              </a:rPr>
              <a:t>Access &amp; Identification</a:t>
            </a:r>
          </a:p>
        </p:txBody>
      </p:sp>
      <p:sp>
        <p:nvSpPr>
          <p:cNvPr id="16" name="TextBox 15">
            <a:extLst>
              <a:ext uri="{FF2B5EF4-FFF2-40B4-BE49-F238E27FC236}">
                <a16:creationId xmlns:a16="http://schemas.microsoft.com/office/drawing/2014/main" id="{C549AFF9-89C3-429D-A723-A95178997861}"/>
              </a:ext>
            </a:extLst>
          </p:cNvPr>
          <p:cNvSpPr txBox="1"/>
          <p:nvPr/>
        </p:nvSpPr>
        <p:spPr>
          <a:xfrm>
            <a:off x="2305051" y="4338638"/>
            <a:ext cx="2363702" cy="703262"/>
          </a:xfrm>
          <a:prstGeom prst="rect">
            <a:avLst/>
          </a:prstGeom>
          <a:noFill/>
        </p:spPr>
        <p:txBody>
          <a:bodyPr wrap="square" rtlCol="0">
            <a:spAutoFit/>
          </a:bodyPr>
          <a:lstStyle/>
          <a:p>
            <a:endParaRPr lang="en-US" dirty="0"/>
          </a:p>
        </p:txBody>
      </p:sp>
      <p:grpSp>
        <p:nvGrpSpPr>
          <p:cNvPr id="18" name="Group 17">
            <a:extLst>
              <a:ext uri="{FF2B5EF4-FFF2-40B4-BE49-F238E27FC236}">
                <a16:creationId xmlns:a16="http://schemas.microsoft.com/office/drawing/2014/main" id="{10151127-9352-460A-BAD0-2F2330BFF188}"/>
              </a:ext>
            </a:extLst>
          </p:cNvPr>
          <p:cNvGrpSpPr/>
          <p:nvPr/>
        </p:nvGrpSpPr>
        <p:grpSpPr>
          <a:xfrm>
            <a:off x="2648388" y="2362701"/>
            <a:ext cx="2633475" cy="2798943"/>
            <a:chOff x="2648388" y="2061906"/>
            <a:chExt cx="2633475" cy="2798943"/>
          </a:xfrm>
        </p:grpSpPr>
        <p:pic>
          <p:nvPicPr>
            <p:cNvPr id="4100" name="Picture 4" descr="How your employees put your organization at risk | CIO">
              <a:extLst>
                <a:ext uri="{FF2B5EF4-FFF2-40B4-BE49-F238E27FC236}">
                  <a16:creationId xmlns:a16="http://schemas.microsoft.com/office/drawing/2014/main" id="{469BFB9F-FF6C-4AC5-AA76-9F85A1D6D5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367" y="2061906"/>
              <a:ext cx="2275723" cy="22757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BAC995E-5DBE-47F1-842D-DDBC04B46880}"/>
                </a:ext>
              </a:extLst>
            </p:cNvPr>
            <p:cNvSpPr txBox="1"/>
            <p:nvPr/>
          </p:nvSpPr>
          <p:spPr>
            <a:xfrm>
              <a:off x="2648388" y="4337629"/>
              <a:ext cx="2633475" cy="523220"/>
            </a:xfrm>
            <a:prstGeom prst="rect">
              <a:avLst/>
            </a:prstGeom>
            <a:noFill/>
          </p:spPr>
          <p:txBody>
            <a:bodyPr wrap="square" rtlCol="0">
              <a:spAutoFit/>
            </a:bodyPr>
            <a:lstStyle/>
            <a:p>
              <a:pPr algn="ctr"/>
              <a:r>
                <a:rPr lang="en-US" dirty="0"/>
                <a:t>Visitor or Employee Access</a:t>
              </a:r>
            </a:p>
            <a:p>
              <a:pPr algn="ctr"/>
              <a:r>
                <a:rPr lang="en-US" sz="1000" dirty="0"/>
                <a:t>(White, 2015)</a:t>
              </a:r>
              <a:endParaRPr lang="en-US" dirty="0"/>
            </a:p>
          </p:txBody>
        </p:sp>
      </p:grpSp>
      <p:sp>
        <p:nvSpPr>
          <p:cNvPr id="20" name="Plus Sign 19">
            <a:extLst>
              <a:ext uri="{FF2B5EF4-FFF2-40B4-BE49-F238E27FC236}">
                <a16:creationId xmlns:a16="http://schemas.microsoft.com/office/drawing/2014/main" id="{13272AF3-2D40-47AF-AD30-30D165305A04}"/>
              </a:ext>
            </a:extLst>
          </p:cNvPr>
          <p:cNvSpPr/>
          <p:nvPr/>
        </p:nvSpPr>
        <p:spPr>
          <a:xfrm>
            <a:off x="6497053" y="3417888"/>
            <a:ext cx="589547" cy="603250"/>
          </a:xfrm>
          <a:prstGeom prst="mathPlus">
            <a:avLst/>
          </a:prstGeom>
          <a:solidFill>
            <a:srgbClr val="0033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CD57AAA-3C36-4861-A512-69D1E0A088A1}"/>
              </a:ext>
            </a:extLst>
          </p:cNvPr>
          <p:cNvGrpSpPr/>
          <p:nvPr/>
        </p:nvGrpSpPr>
        <p:grpSpPr>
          <a:xfrm>
            <a:off x="7939330" y="2576513"/>
            <a:ext cx="2724150" cy="2135832"/>
            <a:chOff x="7939330" y="2576513"/>
            <a:chExt cx="2724150" cy="2135832"/>
          </a:xfrm>
        </p:grpSpPr>
        <p:pic>
          <p:nvPicPr>
            <p:cNvPr id="22" name="Picture 21">
              <a:extLst>
                <a:ext uri="{FF2B5EF4-FFF2-40B4-BE49-F238E27FC236}">
                  <a16:creationId xmlns:a16="http://schemas.microsoft.com/office/drawing/2014/main" id="{7B0EB822-A94E-4F62-B9AC-1DF03F202C9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939330" y="2576513"/>
              <a:ext cx="2724150" cy="1905000"/>
            </a:xfrm>
            <a:prstGeom prst="rect">
              <a:avLst/>
            </a:prstGeom>
          </p:spPr>
        </p:pic>
        <p:sp>
          <p:nvSpPr>
            <p:cNvPr id="23" name="TextBox 22">
              <a:extLst>
                <a:ext uri="{FF2B5EF4-FFF2-40B4-BE49-F238E27FC236}">
                  <a16:creationId xmlns:a16="http://schemas.microsoft.com/office/drawing/2014/main" id="{D67C638D-4E6F-4148-857C-C3FCD8C39FC4}"/>
                </a:ext>
              </a:extLst>
            </p:cNvPr>
            <p:cNvSpPr txBox="1"/>
            <p:nvPr/>
          </p:nvSpPr>
          <p:spPr>
            <a:xfrm>
              <a:off x="7939330" y="4481513"/>
              <a:ext cx="2724150" cy="230832"/>
            </a:xfrm>
            <a:prstGeom prst="rect">
              <a:avLst/>
            </a:prstGeom>
            <a:noFill/>
          </p:spPr>
          <p:txBody>
            <a:bodyPr wrap="square" rtlCol="0">
              <a:spAutoFit/>
            </a:bodyPr>
            <a:lstStyle/>
            <a:p>
              <a:r>
                <a:rPr lang="en-US" sz="900">
                  <a:hlinkClick r:id="rId8" tooltip="https://www.vecteezy.com/random-objects/31717-barcode-vectors"/>
                </a:rPr>
                <a:t>This Photo</a:t>
              </a:r>
              <a:r>
                <a:rPr lang="en-US" sz="900"/>
                <a:t> by Unknown Author is licensed under </a:t>
              </a:r>
              <a:r>
                <a:rPr lang="en-US" sz="900">
                  <a:hlinkClick r:id="rId9" tooltip="https://creativecommons.org/licenses/by/3.0/"/>
                </a:rPr>
                <a:t>CC BY</a:t>
              </a:r>
              <a:endParaRPr lang="en-US" sz="900"/>
            </a:p>
          </p:txBody>
        </p:sp>
      </p:grpSp>
    </p:spTree>
    <p:extLst>
      <p:ext uri="{BB962C8B-B14F-4D97-AF65-F5344CB8AC3E}">
        <p14:creationId xmlns:p14="http://schemas.microsoft.com/office/powerpoint/2010/main" val="2232190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4615088" y="-1"/>
            <a:ext cx="7584057" cy="6881141"/>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7A834581-70C4-41B7-9128-47A5F835450B}"/>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64" name="TextBox 63">
            <a:extLst>
              <a:ext uri="{FF2B5EF4-FFF2-40B4-BE49-F238E27FC236}">
                <a16:creationId xmlns:a16="http://schemas.microsoft.com/office/drawing/2014/main" id="{8B62BF20-BFF2-4334-8582-80A008486097}"/>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Controls, Security Protocols &amp; Implementation </a:t>
            </a:r>
            <a:r>
              <a:rPr lang="en-US" sz="1400" dirty="0">
                <a:solidFill>
                  <a:schemeClr val="bg1"/>
                </a:solidFill>
              </a:rPr>
              <a:t>(Slide 4 of 9)</a:t>
            </a:r>
          </a:p>
        </p:txBody>
      </p:sp>
      <p:sp>
        <p:nvSpPr>
          <p:cNvPr id="65" name="TextBox 64">
            <a:extLst>
              <a:ext uri="{FF2B5EF4-FFF2-40B4-BE49-F238E27FC236}">
                <a16:creationId xmlns:a16="http://schemas.microsoft.com/office/drawing/2014/main" id="{847179BE-72C8-4CE3-ACA3-0D692F343F86}"/>
              </a:ext>
            </a:extLst>
          </p:cNvPr>
          <p:cNvSpPr txBox="1"/>
          <p:nvPr/>
        </p:nvSpPr>
        <p:spPr>
          <a:xfrm>
            <a:off x="3671248" y="1787857"/>
            <a:ext cx="4028963" cy="383288"/>
          </a:xfrm>
          <a:prstGeom prst="rect">
            <a:avLst/>
          </a:prstGeom>
          <a:noFill/>
        </p:spPr>
        <p:txBody>
          <a:bodyPr wrap="square" rtlCol="0">
            <a:spAutoFit/>
          </a:bodyPr>
          <a:lstStyle/>
          <a:p>
            <a:pPr algn="ctr"/>
            <a:r>
              <a:rPr lang="en-US" dirty="0">
                <a:solidFill>
                  <a:srgbClr val="003300"/>
                </a:solidFill>
              </a:rPr>
              <a:t>Authentication, Authorization &amp; Accounting</a:t>
            </a:r>
          </a:p>
        </p:txBody>
      </p:sp>
      <p:grpSp>
        <p:nvGrpSpPr>
          <p:cNvPr id="5" name="Group 4">
            <a:extLst>
              <a:ext uri="{FF2B5EF4-FFF2-40B4-BE49-F238E27FC236}">
                <a16:creationId xmlns:a16="http://schemas.microsoft.com/office/drawing/2014/main" id="{712914B7-A4CF-49EB-BEA5-1D28998C6FBF}"/>
              </a:ext>
            </a:extLst>
          </p:cNvPr>
          <p:cNvGrpSpPr/>
          <p:nvPr/>
        </p:nvGrpSpPr>
        <p:grpSpPr>
          <a:xfrm>
            <a:off x="1244241" y="2694193"/>
            <a:ext cx="2826918" cy="2568019"/>
            <a:chOff x="1776413" y="2640933"/>
            <a:chExt cx="2826918" cy="2568019"/>
          </a:xfrm>
        </p:grpSpPr>
        <p:pic>
          <p:nvPicPr>
            <p:cNvPr id="2" name="Picture 1">
              <a:extLst>
                <a:ext uri="{FF2B5EF4-FFF2-40B4-BE49-F238E27FC236}">
                  <a16:creationId xmlns:a16="http://schemas.microsoft.com/office/drawing/2014/main" id="{2A993F61-0CC3-4037-9A73-784912CB2F3F}"/>
                </a:ext>
              </a:extLst>
            </p:cNvPr>
            <p:cNvPicPr>
              <a:picLocks noChangeAspect="1"/>
            </p:cNvPicPr>
            <p:nvPr/>
          </p:nvPicPr>
          <p:blipFill>
            <a:blip r:embed="rId6"/>
            <a:stretch>
              <a:fillRect/>
            </a:stretch>
          </p:blipFill>
          <p:spPr>
            <a:xfrm>
              <a:off x="1790700" y="2640933"/>
              <a:ext cx="2812631" cy="2109474"/>
            </a:xfrm>
            <a:prstGeom prst="rect">
              <a:avLst/>
            </a:prstGeom>
          </p:spPr>
        </p:pic>
        <p:sp>
          <p:nvSpPr>
            <p:cNvPr id="3" name="TextBox 2">
              <a:extLst>
                <a:ext uri="{FF2B5EF4-FFF2-40B4-BE49-F238E27FC236}">
                  <a16:creationId xmlns:a16="http://schemas.microsoft.com/office/drawing/2014/main" id="{84796AD7-3B3A-4FD0-8A79-930B13A6909A}"/>
                </a:ext>
              </a:extLst>
            </p:cNvPr>
            <p:cNvSpPr txBox="1"/>
            <p:nvPr/>
          </p:nvSpPr>
          <p:spPr>
            <a:xfrm>
              <a:off x="1776413" y="4685732"/>
              <a:ext cx="2825861" cy="523220"/>
            </a:xfrm>
            <a:prstGeom prst="rect">
              <a:avLst/>
            </a:prstGeom>
            <a:noFill/>
          </p:spPr>
          <p:txBody>
            <a:bodyPr wrap="square" rtlCol="0">
              <a:spAutoFit/>
            </a:bodyPr>
            <a:lstStyle/>
            <a:p>
              <a:pPr algn="ctr"/>
              <a:r>
                <a:rPr lang="en-US" dirty="0"/>
                <a:t>Authentication</a:t>
              </a:r>
            </a:p>
            <a:p>
              <a:r>
                <a:rPr lang="en-US" sz="1000" dirty="0"/>
                <a:t>(unknown, illustrations of login screen, 2000-2020)</a:t>
              </a:r>
            </a:p>
          </p:txBody>
        </p:sp>
      </p:grpSp>
      <p:grpSp>
        <p:nvGrpSpPr>
          <p:cNvPr id="7" name="Group 6">
            <a:extLst>
              <a:ext uri="{FF2B5EF4-FFF2-40B4-BE49-F238E27FC236}">
                <a16:creationId xmlns:a16="http://schemas.microsoft.com/office/drawing/2014/main" id="{D8885CFA-DE1A-4A7D-A175-21D6A102613C}"/>
              </a:ext>
            </a:extLst>
          </p:cNvPr>
          <p:cNvGrpSpPr/>
          <p:nvPr/>
        </p:nvGrpSpPr>
        <p:grpSpPr>
          <a:xfrm>
            <a:off x="4649612" y="2718490"/>
            <a:ext cx="2426502" cy="3051382"/>
            <a:chOff x="5627125" y="2653132"/>
            <a:chExt cx="2426502" cy="3051382"/>
          </a:xfrm>
        </p:grpSpPr>
        <p:pic>
          <p:nvPicPr>
            <p:cNvPr id="3074" name="Picture 2">
              <a:extLst>
                <a:ext uri="{FF2B5EF4-FFF2-40B4-BE49-F238E27FC236}">
                  <a16:creationId xmlns:a16="http://schemas.microsoft.com/office/drawing/2014/main" id="{74975827-4A08-491D-B7E8-9E96980839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7125" y="2653132"/>
              <a:ext cx="2426502" cy="2060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B058EA-3B76-46EB-8B30-E6BFC804199E}"/>
                </a:ext>
              </a:extLst>
            </p:cNvPr>
            <p:cNvSpPr txBox="1"/>
            <p:nvPr/>
          </p:nvSpPr>
          <p:spPr>
            <a:xfrm>
              <a:off x="5627125" y="4750407"/>
              <a:ext cx="2426502" cy="954107"/>
            </a:xfrm>
            <a:prstGeom prst="rect">
              <a:avLst/>
            </a:prstGeom>
            <a:noFill/>
          </p:spPr>
          <p:txBody>
            <a:bodyPr wrap="square" rtlCol="0">
              <a:spAutoFit/>
            </a:bodyPr>
            <a:lstStyle/>
            <a:p>
              <a:r>
                <a:rPr lang="en-US" dirty="0"/>
                <a:t>Access Control Function set by System Admin.</a:t>
              </a:r>
            </a:p>
            <a:p>
              <a:r>
                <a:rPr lang="en-US" sz="1000" dirty="0"/>
                <a:t>(unknown, Network and computer system administrator, 2014)</a:t>
              </a:r>
              <a:endParaRPr lang="en-US" dirty="0"/>
            </a:p>
          </p:txBody>
        </p:sp>
      </p:grpSp>
      <p:grpSp>
        <p:nvGrpSpPr>
          <p:cNvPr id="12" name="Group 11">
            <a:extLst>
              <a:ext uri="{FF2B5EF4-FFF2-40B4-BE49-F238E27FC236}">
                <a16:creationId xmlns:a16="http://schemas.microsoft.com/office/drawing/2014/main" id="{E5B1C7D3-290F-42FD-B254-B703EC84338A}"/>
              </a:ext>
            </a:extLst>
          </p:cNvPr>
          <p:cNvGrpSpPr/>
          <p:nvPr/>
        </p:nvGrpSpPr>
        <p:grpSpPr>
          <a:xfrm>
            <a:off x="8107598" y="2718490"/>
            <a:ext cx="2842857" cy="2641910"/>
            <a:chOff x="8107598" y="2718490"/>
            <a:chExt cx="2842857" cy="2641910"/>
          </a:xfrm>
        </p:grpSpPr>
        <p:pic>
          <p:nvPicPr>
            <p:cNvPr id="10" name="Picture 9">
              <a:extLst>
                <a:ext uri="{FF2B5EF4-FFF2-40B4-BE49-F238E27FC236}">
                  <a16:creationId xmlns:a16="http://schemas.microsoft.com/office/drawing/2014/main" id="{D35A0107-7875-493C-A080-CE756E3BD54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751284" y="2718490"/>
              <a:ext cx="1922210" cy="2060601"/>
            </a:xfrm>
            <a:prstGeom prst="rect">
              <a:avLst/>
            </a:prstGeom>
          </p:spPr>
        </p:pic>
        <p:sp>
          <p:nvSpPr>
            <p:cNvPr id="11" name="TextBox 10">
              <a:extLst>
                <a:ext uri="{FF2B5EF4-FFF2-40B4-BE49-F238E27FC236}">
                  <a16:creationId xmlns:a16="http://schemas.microsoft.com/office/drawing/2014/main" id="{E8470B2B-BA05-4137-AA02-FDCCEF95979B}"/>
                </a:ext>
              </a:extLst>
            </p:cNvPr>
            <p:cNvSpPr txBox="1"/>
            <p:nvPr/>
          </p:nvSpPr>
          <p:spPr>
            <a:xfrm>
              <a:off x="8107598" y="4837180"/>
              <a:ext cx="2842857" cy="523220"/>
            </a:xfrm>
            <a:prstGeom prst="rect">
              <a:avLst/>
            </a:prstGeom>
            <a:noFill/>
          </p:spPr>
          <p:txBody>
            <a:bodyPr wrap="square" rtlCol="0">
              <a:spAutoFit/>
            </a:bodyPr>
            <a:lstStyle/>
            <a:p>
              <a:r>
                <a:rPr lang="en-US" dirty="0"/>
                <a:t>System Resources/Data Base</a:t>
              </a:r>
            </a:p>
            <a:p>
              <a:r>
                <a:rPr lang="en-US" sz="1000" dirty="0"/>
                <a:t>(unknown, computer - 156948_640, 2013)</a:t>
              </a:r>
              <a:endParaRPr lang="en-US" dirty="0"/>
            </a:p>
          </p:txBody>
        </p:sp>
      </p:grpSp>
    </p:spTree>
    <p:extLst>
      <p:ext uri="{BB962C8B-B14F-4D97-AF65-F5344CB8AC3E}">
        <p14:creationId xmlns:p14="http://schemas.microsoft.com/office/powerpoint/2010/main" val="4059478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5A474873-6E6B-4619-85F2-554339084F18}"/>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AEB570F0-2816-4F9A-9095-0F2FBBD4B144}"/>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Controls, Security Protocols &amp; Implementation </a:t>
            </a:r>
            <a:r>
              <a:rPr lang="en-US" sz="1400" dirty="0">
                <a:solidFill>
                  <a:schemeClr val="bg1"/>
                </a:solidFill>
              </a:rPr>
              <a:t>(Slide 5 of 9)</a:t>
            </a:r>
          </a:p>
        </p:txBody>
      </p:sp>
      <p:sp>
        <p:nvSpPr>
          <p:cNvPr id="5" name="TextBox 4">
            <a:extLst>
              <a:ext uri="{FF2B5EF4-FFF2-40B4-BE49-F238E27FC236}">
                <a16:creationId xmlns:a16="http://schemas.microsoft.com/office/drawing/2014/main" id="{9C6DB1DF-572A-42BB-BC62-25ACBC06FE83}"/>
              </a:ext>
            </a:extLst>
          </p:cNvPr>
          <p:cNvSpPr txBox="1"/>
          <p:nvPr/>
        </p:nvSpPr>
        <p:spPr>
          <a:xfrm>
            <a:off x="3671248" y="1787857"/>
            <a:ext cx="4028963" cy="369332"/>
          </a:xfrm>
          <a:prstGeom prst="rect">
            <a:avLst/>
          </a:prstGeom>
          <a:noFill/>
        </p:spPr>
        <p:txBody>
          <a:bodyPr wrap="square" rtlCol="0">
            <a:spAutoFit/>
          </a:bodyPr>
          <a:lstStyle/>
          <a:p>
            <a:pPr algn="ctr"/>
            <a:r>
              <a:rPr lang="en-US" dirty="0">
                <a:solidFill>
                  <a:srgbClr val="003300"/>
                </a:solidFill>
              </a:rPr>
              <a:t>Cryptography &amp; Security Policy</a:t>
            </a:r>
          </a:p>
        </p:txBody>
      </p:sp>
      <p:grpSp>
        <p:nvGrpSpPr>
          <p:cNvPr id="6" name="Group 5">
            <a:extLst>
              <a:ext uri="{FF2B5EF4-FFF2-40B4-BE49-F238E27FC236}">
                <a16:creationId xmlns:a16="http://schemas.microsoft.com/office/drawing/2014/main" id="{C099707D-DF5F-4AFB-9213-76E3D34A1E5B}"/>
              </a:ext>
            </a:extLst>
          </p:cNvPr>
          <p:cNvGrpSpPr/>
          <p:nvPr/>
        </p:nvGrpSpPr>
        <p:grpSpPr>
          <a:xfrm>
            <a:off x="2422358" y="2300288"/>
            <a:ext cx="6817176" cy="3434838"/>
            <a:chOff x="3392921" y="2471738"/>
            <a:chExt cx="5363570" cy="2425701"/>
          </a:xfrm>
        </p:grpSpPr>
        <p:pic>
          <p:nvPicPr>
            <p:cNvPr id="2050" name="Picture 2" descr="Symmetric and asymmetric encryption [3]. | Download Scientific Diagram">
              <a:extLst>
                <a:ext uri="{FF2B5EF4-FFF2-40B4-BE49-F238E27FC236}">
                  <a16:creationId xmlns:a16="http://schemas.microsoft.com/office/drawing/2014/main" id="{E883F88F-E65F-451A-B980-8D86DF3A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525" y="2471738"/>
              <a:ext cx="5314950" cy="1914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C3223D-D944-4477-8EEC-8F075A0960A7}"/>
                </a:ext>
              </a:extLst>
            </p:cNvPr>
            <p:cNvSpPr txBox="1"/>
            <p:nvPr/>
          </p:nvSpPr>
          <p:spPr>
            <a:xfrm>
              <a:off x="3392921" y="4332320"/>
              <a:ext cx="5363570" cy="565119"/>
            </a:xfrm>
            <a:prstGeom prst="rect">
              <a:avLst/>
            </a:prstGeom>
            <a:noFill/>
          </p:spPr>
          <p:txBody>
            <a:bodyPr wrap="square" rtlCol="0">
              <a:spAutoFit/>
            </a:bodyPr>
            <a:lstStyle/>
            <a:p>
              <a:pPr algn="ctr"/>
              <a:r>
                <a:rPr lang="en-US" dirty="0"/>
                <a:t>Symmetric and asymmetric encryption [3]</a:t>
              </a:r>
            </a:p>
            <a:p>
              <a:pPr algn="ctr"/>
              <a:r>
                <a:rPr lang="en-US" sz="1000" dirty="0"/>
                <a:t>(Mohamad, 2017)</a:t>
              </a:r>
            </a:p>
            <a:p>
              <a:pPr algn="ctr"/>
              <a:endParaRPr lang="en-US" dirty="0"/>
            </a:p>
          </p:txBody>
        </p:sp>
      </p:grpSp>
    </p:spTree>
    <p:extLst>
      <p:ext uri="{BB962C8B-B14F-4D97-AF65-F5344CB8AC3E}">
        <p14:creationId xmlns:p14="http://schemas.microsoft.com/office/powerpoint/2010/main" val="2942030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ircuit board">
            <a:extLst>
              <a:ext uri="{FF2B5EF4-FFF2-40B4-BE49-F238E27FC236}">
                <a16:creationId xmlns:a16="http://schemas.microsoft.com/office/drawing/2014/main" id="{542F3384-DAA4-4C5E-BBE6-B941D2DFC73D}"/>
              </a:ext>
            </a:extLst>
          </p:cNvPr>
          <p:cNvPicPr>
            <a:picLocks noChangeAspect="1"/>
          </p:cNvPicPr>
          <p:nvPr/>
        </p:nvPicPr>
        <p:blipFill rotWithShape="1">
          <a:blip r:embed="rId3">
            <a:alphaModFix amt="30000"/>
          </a:blip>
          <a:srcRect t="6504" b="9202"/>
          <a:stretch/>
        </p:blipFill>
        <p:spPr>
          <a:xfrm>
            <a:off x="3611" y="0"/>
            <a:ext cx="12188389" cy="6857990"/>
          </a:xfrm>
          <a:prstGeom prst="rect">
            <a:avLst/>
          </a:prstGeom>
        </p:spPr>
      </p:pic>
      <p:sp>
        <p:nvSpPr>
          <p:cNvPr id="3" name="Title 5">
            <a:extLst>
              <a:ext uri="{FF2B5EF4-FFF2-40B4-BE49-F238E27FC236}">
                <a16:creationId xmlns:a16="http://schemas.microsoft.com/office/drawing/2014/main" id="{A8D1C6DC-C37D-410F-9042-AE40B65B8568}"/>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5B91AED4-D54A-4FC1-BFB9-40E0FFAFD7E4}"/>
              </a:ext>
            </a:extLst>
          </p:cNvPr>
          <p:cNvSpPr txBox="1"/>
          <p:nvPr/>
        </p:nvSpPr>
        <p:spPr>
          <a:xfrm>
            <a:off x="2759242" y="1744663"/>
            <a:ext cx="6308558" cy="369332"/>
          </a:xfrm>
          <a:prstGeom prst="rect">
            <a:avLst/>
          </a:prstGeom>
          <a:noFill/>
        </p:spPr>
        <p:txBody>
          <a:bodyPr wrap="square" rtlCol="0">
            <a:spAutoFit/>
          </a:bodyPr>
          <a:lstStyle/>
          <a:p>
            <a:pPr algn="ctr"/>
            <a:r>
              <a:rPr lang="en-US" dirty="0">
                <a:solidFill>
                  <a:srgbClr val="003300"/>
                </a:solidFill>
              </a:rPr>
              <a:t>Network Security Protocols</a:t>
            </a:r>
          </a:p>
        </p:txBody>
      </p:sp>
      <p:sp>
        <p:nvSpPr>
          <p:cNvPr id="5" name="TextBox 4">
            <a:extLst>
              <a:ext uri="{FF2B5EF4-FFF2-40B4-BE49-F238E27FC236}">
                <a16:creationId xmlns:a16="http://schemas.microsoft.com/office/drawing/2014/main" id="{A4E19003-8E77-41BC-86B0-B2F95079ABF9}"/>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Controls, Security Protocols &amp; Implementation </a:t>
            </a:r>
            <a:r>
              <a:rPr lang="en-US" sz="1400" dirty="0">
                <a:solidFill>
                  <a:schemeClr val="bg1"/>
                </a:solidFill>
              </a:rPr>
              <a:t>(Slide 6 of 9)</a:t>
            </a:r>
          </a:p>
        </p:txBody>
      </p:sp>
      <p:sp>
        <p:nvSpPr>
          <p:cNvPr id="6" name="TextBox 5">
            <a:extLst>
              <a:ext uri="{FF2B5EF4-FFF2-40B4-BE49-F238E27FC236}">
                <a16:creationId xmlns:a16="http://schemas.microsoft.com/office/drawing/2014/main" id="{39DA5F49-386D-42E0-9539-9568EB68EE13}"/>
              </a:ext>
            </a:extLst>
          </p:cNvPr>
          <p:cNvSpPr txBox="1"/>
          <p:nvPr/>
        </p:nvSpPr>
        <p:spPr>
          <a:xfrm>
            <a:off x="2422358" y="2929546"/>
            <a:ext cx="4210050"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t>Transport Layer 4</a:t>
            </a:r>
          </a:p>
          <a:p>
            <a:pPr marL="285750" indent="-285750">
              <a:buFont typeface="Wingdings" panose="05000000000000000000" pitchFamily="2" charset="2"/>
              <a:buChar char="Ø"/>
            </a:pPr>
            <a:r>
              <a:rPr lang="en-US" dirty="0"/>
              <a:t>Application Layer 7</a:t>
            </a:r>
          </a:p>
          <a:p>
            <a:pPr marL="285750" indent="-285750">
              <a:buFont typeface="Wingdings" panose="05000000000000000000" pitchFamily="2" charset="2"/>
              <a:buChar char="Ø"/>
            </a:pPr>
            <a:r>
              <a:rPr lang="en-US" dirty="0"/>
              <a:t>Network Layer 3</a:t>
            </a:r>
          </a:p>
          <a:p>
            <a:pPr marL="285750" indent="-285750">
              <a:buFont typeface="Wingdings" panose="05000000000000000000" pitchFamily="2" charset="2"/>
              <a:buChar char="Ø"/>
            </a:pPr>
            <a:r>
              <a:rPr lang="en-US" dirty="0"/>
              <a:t>Data Link Layer 2</a:t>
            </a:r>
          </a:p>
        </p:txBody>
      </p:sp>
      <p:grpSp>
        <p:nvGrpSpPr>
          <p:cNvPr id="8" name="Group 7">
            <a:extLst>
              <a:ext uri="{FF2B5EF4-FFF2-40B4-BE49-F238E27FC236}">
                <a16:creationId xmlns:a16="http://schemas.microsoft.com/office/drawing/2014/main" id="{8CC8AFE9-25C0-4FD1-93D3-2ABD07731972}"/>
              </a:ext>
            </a:extLst>
          </p:cNvPr>
          <p:cNvGrpSpPr/>
          <p:nvPr/>
        </p:nvGrpSpPr>
        <p:grpSpPr>
          <a:xfrm>
            <a:off x="5011585" y="2674961"/>
            <a:ext cx="6387688" cy="3484784"/>
            <a:chOff x="5011585" y="2674961"/>
            <a:chExt cx="6387688" cy="3484784"/>
          </a:xfrm>
        </p:grpSpPr>
        <p:pic>
          <p:nvPicPr>
            <p:cNvPr id="6146" name="Picture 2" descr="What is OSI Model | Comprehensive Guide to OSI Model">
              <a:extLst>
                <a:ext uri="{FF2B5EF4-FFF2-40B4-BE49-F238E27FC236}">
                  <a16:creationId xmlns:a16="http://schemas.microsoft.com/office/drawing/2014/main" id="{2BCA39A3-F37F-450D-89C6-B9D227B61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585" y="2674961"/>
              <a:ext cx="6387688" cy="29615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3B80618-1F28-427F-B32F-673471433BE7}"/>
                </a:ext>
              </a:extLst>
            </p:cNvPr>
            <p:cNvSpPr txBox="1"/>
            <p:nvPr/>
          </p:nvSpPr>
          <p:spPr>
            <a:xfrm>
              <a:off x="5011585" y="5636525"/>
              <a:ext cx="6387688" cy="523220"/>
            </a:xfrm>
            <a:prstGeom prst="rect">
              <a:avLst/>
            </a:prstGeom>
            <a:noFill/>
          </p:spPr>
          <p:txBody>
            <a:bodyPr wrap="square" rtlCol="0">
              <a:spAutoFit/>
            </a:bodyPr>
            <a:lstStyle/>
            <a:p>
              <a:pPr algn="ctr"/>
              <a:r>
                <a:rPr lang="en-US" sz="1000" dirty="0"/>
                <a:t>(Unknown, Network Security Tutorial - Overview of the OSI Model, 2020)</a:t>
              </a:r>
            </a:p>
            <a:p>
              <a:endParaRPr lang="en-US" dirty="0"/>
            </a:p>
          </p:txBody>
        </p:sp>
      </p:grpSp>
    </p:spTree>
    <p:extLst>
      <p:ext uri="{BB962C8B-B14F-4D97-AF65-F5344CB8AC3E}">
        <p14:creationId xmlns:p14="http://schemas.microsoft.com/office/powerpoint/2010/main" val="371512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95CF43EA-D250-4B56-8CE6-5BB0183845CE}"/>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64" name="TextBox 63">
            <a:extLst>
              <a:ext uri="{FF2B5EF4-FFF2-40B4-BE49-F238E27FC236}">
                <a16:creationId xmlns:a16="http://schemas.microsoft.com/office/drawing/2014/main" id="{3671CCC5-F192-4905-BC04-158045175B22}"/>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Controls, Security Protocols &amp; Implementation </a:t>
            </a:r>
            <a:r>
              <a:rPr lang="en-US" sz="1400" dirty="0">
                <a:solidFill>
                  <a:schemeClr val="bg1"/>
                </a:solidFill>
              </a:rPr>
              <a:t>(Slide 7 of 9)</a:t>
            </a:r>
          </a:p>
        </p:txBody>
      </p:sp>
      <p:sp>
        <p:nvSpPr>
          <p:cNvPr id="3" name="TextBox 2">
            <a:extLst>
              <a:ext uri="{FF2B5EF4-FFF2-40B4-BE49-F238E27FC236}">
                <a16:creationId xmlns:a16="http://schemas.microsoft.com/office/drawing/2014/main" id="{11BE8A22-48C9-457A-B6EF-40C0C9B7F415}"/>
              </a:ext>
            </a:extLst>
          </p:cNvPr>
          <p:cNvSpPr txBox="1"/>
          <p:nvPr/>
        </p:nvSpPr>
        <p:spPr>
          <a:xfrm>
            <a:off x="3398293" y="1825836"/>
            <a:ext cx="4107976" cy="369332"/>
          </a:xfrm>
          <a:prstGeom prst="rect">
            <a:avLst/>
          </a:prstGeom>
          <a:noFill/>
        </p:spPr>
        <p:txBody>
          <a:bodyPr wrap="square" rtlCol="0">
            <a:spAutoFit/>
          </a:bodyPr>
          <a:lstStyle/>
          <a:p>
            <a:pPr algn="ctr"/>
            <a:r>
              <a:rPr lang="en-US" dirty="0">
                <a:solidFill>
                  <a:srgbClr val="003300"/>
                </a:solidFill>
              </a:rPr>
              <a:t>Appliances</a:t>
            </a:r>
          </a:p>
        </p:txBody>
      </p:sp>
      <p:sp>
        <p:nvSpPr>
          <p:cNvPr id="5" name="TextBox 4">
            <a:extLst>
              <a:ext uri="{FF2B5EF4-FFF2-40B4-BE49-F238E27FC236}">
                <a16:creationId xmlns:a16="http://schemas.microsoft.com/office/drawing/2014/main" id="{756F31DF-BDFA-4B13-98D1-70A53C665EAA}"/>
              </a:ext>
            </a:extLst>
          </p:cNvPr>
          <p:cNvSpPr txBox="1"/>
          <p:nvPr/>
        </p:nvSpPr>
        <p:spPr>
          <a:xfrm>
            <a:off x="3057993" y="2348516"/>
            <a:ext cx="4311798" cy="1477328"/>
          </a:xfrm>
          <a:prstGeom prst="rect">
            <a:avLst/>
          </a:prstGeom>
          <a:noFill/>
        </p:spPr>
        <p:txBody>
          <a:bodyPr wrap="square" rtlCol="0">
            <a:spAutoFit/>
          </a:bodyPr>
          <a:lstStyle/>
          <a:p>
            <a:r>
              <a:rPr lang="en-US" dirty="0"/>
              <a:t>Firewall</a:t>
            </a:r>
          </a:p>
          <a:p>
            <a:r>
              <a:rPr lang="en-US" dirty="0"/>
              <a:t>Proxy Servers</a:t>
            </a:r>
          </a:p>
          <a:p>
            <a:r>
              <a:rPr lang="en-US" dirty="0"/>
              <a:t>Honey Pot</a:t>
            </a:r>
          </a:p>
          <a:p>
            <a:r>
              <a:rPr lang="en-US" dirty="0"/>
              <a:t>Intrusion Detection System (IDS)</a:t>
            </a:r>
          </a:p>
          <a:p>
            <a:r>
              <a:rPr lang="en-US" dirty="0"/>
              <a:t>Intrusion Prevention System (IPS)</a:t>
            </a:r>
          </a:p>
        </p:txBody>
      </p:sp>
      <p:sp>
        <p:nvSpPr>
          <p:cNvPr id="2" name="AutoShape 2">
            <a:extLst>
              <a:ext uri="{FF2B5EF4-FFF2-40B4-BE49-F238E27FC236}">
                <a16:creationId xmlns:a16="http://schemas.microsoft.com/office/drawing/2014/main" id="{4A9BF512-0B0C-4813-9FB4-6B3989747019}"/>
              </a:ext>
            </a:extLst>
          </p:cNvPr>
          <p:cNvSpPr>
            <a:spLocks noChangeAspect="1" noChangeArrowheads="1"/>
          </p:cNvSpPr>
          <p:nvPr/>
        </p:nvSpPr>
        <p:spPr bwMode="auto">
          <a:xfrm>
            <a:off x="7724394" y="1518249"/>
            <a:ext cx="2645764" cy="26457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F28F076F-521A-4C48-A438-ABFB7D95210A}"/>
              </a:ext>
            </a:extLst>
          </p:cNvPr>
          <p:cNvGrpSpPr/>
          <p:nvPr/>
        </p:nvGrpSpPr>
        <p:grpSpPr>
          <a:xfrm>
            <a:off x="8394724" y="1881316"/>
            <a:ext cx="2381250" cy="1879912"/>
            <a:chOff x="8394724" y="1881316"/>
            <a:chExt cx="2381250" cy="1879912"/>
          </a:xfrm>
        </p:grpSpPr>
        <p:pic>
          <p:nvPicPr>
            <p:cNvPr id="6" name="Picture 5">
              <a:extLst>
                <a:ext uri="{FF2B5EF4-FFF2-40B4-BE49-F238E27FC236}">
                  <a16:creationId xmlns:a16="http://schemas.microsoft.com/office/drawing/2014/main" id="{A6C7476B-B54C-41C0-92B1-E500E7E33BCF}"/>
                </a:ext>
              </a:extLst>
            </p:cNvPr>
            <p:cNvPicPr>
              <a:picLocks noChangeAspect="1"/>
            </p:cNvPicPr>
            <p:nvPr/>
          </p:nvPicPr>
          <p:blipFill>
            <a:blip r:embed="rId6"/>
            <a:stretch>
              <a:fillRect/>
            </a:stretch>
          </p:blipFill>
          <p:spPr>
            <a:xfrm>
              <a:off x="8394724" y="1881316"/>
              <a:ext cx="2381250" cy="1390650"/>
            </a:xfrm>
            <a:prstGeom prst="rect">
              <a:avLst/>
            </a:prstGeom>
          </p:spPr>
        </p:pic>
        <p:sp>
          <p:nvSpPr>
            <p:cNvPr id="7" name="TextBox 6">
              <a:extLst>
                <a:ext uri="{FF2B5EF4-FFF2-40B4-BE49-F238E27FC236}">
                  <a16:creationId xmlns:a16="http://schemas.microsoft.com/office/drawing/2014/main" id="{803C2DD3-EC23-4BB7-9C62-A03CBE8A4042}"/>
                </a:ext>
              </a:extLst>
            </p:cNvPr>
            <p:cNvSpPr txBox="1"/>
            <p:nvPr/>
          </p:nvSpPr>
          <p:spPr>
            <a:xfrm>
              <a:off x="8394724" y="3238008"/>
              <a:ext cx="2368214" cy="523220"/>
            </a:xfrm>
            <a:prstGeom prst="rect">
              <a:avLst/>
            </a:prstGeom>
            <a:noFill/>
          </p:spPr>
          <p:txBody>
            <a:bodyPr wrap="square" rtlCol="0">
              <a:spAutoFit/>
            </a:bodyPr>
            <a:lstStyle/>
            <a:p>
              <a:pPr algn="ctr"/>
              <a:r>
                <a:rPr lang="en-US" dirty="0"/>
                <a:t>Firewall-hardware </a:t>
              </a:r>
              <a:r>
                <a:rPr lang="en-US" sz="1000" dirty="0"/>
                <a:t>(unknown, Palo Alto Firewalls, 2000-2018)</a:t>
              </a:r>
            </a:p>
          </p:txBody>
        </p:sp>
      </p:grpSp>
      <p:sp>
        <p:nvSpPr>
          <p:cNvPr id="10" name="TextBox 9">
            <a:extLst>
              <a:ext uri="{FF2B5EF4-FFF2-40B4-BE49-F238E27FC236}">
                <a16:creationId xmlns:a16="http://schemas.microsoft.com/office/drawing/2014/main" id="{2B602398-AE23-41AD-8D78-2A5752B7A621}"/>
              </a:ext>
            </a:extLst>
          </p:cNvPr>
          <p:cNvSpPr txBox="1"/>
          <p:nvPr/>
        </p:nvSpPr>
        <p:spPr>
          <a:xfrm>
            <a:off x="2733675" y="5339751"/>
            <a:ext cx="5114544" cy="424462"/>
          </a:xfrm>
          <a:prstGeom prst="rect">
            <a:avLst/>
          </a:prstGeom>
          <a:no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F38B0A13-2B1C-43CF-AED2-FBBDEBE35A97}"/>
              </a:ext>
            </a:extLst>
          </p:cNvPr>
          <p:cNvPicPr>
            <a:picLocks noChangeAspect="1"/>
          </p:cNvPicPr>
          <p:nvPr/>
        </p:nvPicPr>
        <p:blipFill>
          <a:blip r:embed="rId7"/>
          <a:stretch>
            <a:fillRect/>
          </a:stretch>
        </p:blipFill>
        <p:spPr>
          <a:xfrm>
            <a:off x="3255139" y="3839247"/>
            <a:ext cx="5945604" cy="2645764"/>
          </a:xfrm>
          <a:prstGeom prst="rect">
            <a:avLst/>
          </a:prstGeom>
        </p:spPr>
      </p:pic>
    </p:spTree>
    <p:extLst>
      <p:ext uri="{BB962C8B-B14F-4D97-AF65-F5344CB8AC3E}">
        <p14:creationId xmlns:p14="http://schemas.microsoft.com/office/powerpoint/2010/main" val="1866876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4607036" y="9525"/>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C5BFD775-0630-4952-A7A8-0F9F8D07803A}"/>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64" name="TextBox 63">
            <a:extLst>
              <a:ext uri="{FF2B5EF4-FFF2-40B4-BE49-F238E27FC236}">
                <a16:creationId xmlns:a16="http://schemas.microsoft.com/office/drawing/2014/main" id="{EAC571FC-EA0B-4984-AD6B-44E22BC29E84}"/>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Controls, Security Protocols &amp; Implementation </a:t>
            </a:r>
            <a:r>
              <a:rPr lang="en-US" sz="1400" dirty="0">
                <a:solidFill>
                  <a:schemeClr val="bg1"/>
                </a:solidFill>
              </a:rPr>
              <a:t>(Slide 8 of 9)</a:t>
            </a:r>
          </a:p>
        </p:txBody>
      </p:sp>
      <p:sp>
        <p:nvSpPr>
          <p:cNvPr id="2" name="TextBox 1">
            <a:extLst>
              <a:ext uri="{FF2B5EF4-FFF2-40B4-BE49-F238E27FC236}">
                <a16:creationId xmlns:a16="http://schemas.microsoft.com/office/drawing/2014/main" id="{7FFF8EEF-DD41-410B-A8EA-1978F44C98BD}"/>
              </a:ext>
            </a:extLst>
          </p:cNvPr>
          <p:cNvSpPr txBox="1"/>
          <p:nvPr/>
        </p:nvSpPr>
        <p:spPr>
          <a:xfrm>
            <a:off x="3087974" y="1990726"/>
            <a:ext cx="5621311" cy="376237"/>
          </a:xfrm>
          <a:prstGeom prst="rect">
            <a:avLst/>
          </a:prstGeom>
          <a:noFill/>
        </p:spPr>
        <p:txBody>
          <a:bodyPr wrap="square" rtlCol="0">
            <a:spAutoFit/>
          </a:bodyPr>
          <a:lstStyle/>
          <a:p>
            <a:r>
              <a:rPr lang="en-US" dirty="0">
                <a:solidFill>
                  <a:srgbClr val="003300"/>
                </a:solidFill>
              </a:rPr>
              <a:t>Stateful Firewall and Multi Factor Authentication (MFA)</a:t>
            </a:r>
          </a:p>
        </p:txBody>
      </p:sp>
      <p:pic>
        <p:nvPicPr>
          <p:cNvPr id="12" name="Picture 11">
            <a:extLst>
              <a:ext uri="{FF2B5EF4-FFF2-40B4-BE49-F238E27FC236}">
                <a16:creationId xmlns:a16="http://schemas.microsoft.com/office/drawing/2014/main" id="{AAC3F43C-9014-43A9-A32B-4F83C2BC1FCA}"/>
              </a:ext>
            </a:extLst>
          </p:cNvPr>
          <p:cNvPicPr>
            <a:picLocks noChangeAspect="1"/>
          </p:cNvPicPr>
          <p:nvPr/>
        </p:nvPicPr>
        <p:blipFill>
          <a:blip r:embed="rId6"/>
          <a:stretch>
            <a:fillRect/>
          </a:stretch>
        </p:blipFill>
        <p:spPr>
          <a:xfrm>
            <a:off x="7478409" y="2425249"/>
            <a:ext cx="4218938" cy="2261307"/>
          </a:xfrm>
          <a:prstGeom prst="rect">
            <a:avLst/>
          </a:prstGeom>
        </p:spPr>
      </p:pic>
      <p:grpSp>
        <p:nvGrpSpPr>
          <p:cNvPr id="6" name="Group 5">
            <a:extLst>
              <a:ext uri="{FF2B5EF4-FFF2-40B4-BE49-F238E27FC236}">
                <a16:creationId xmlns:a16="http://schemas.microsoft.com/office/drawing/2014/main" id="{47E9850A-BD90-41EA-B682-1EC881297EE7}"/>
              </a:ext>
            </a:extLst>
          </p:cNvPr>
          <p:cNvGrpSpPr/>
          <p:nvPr/>
        </p:nvGrpSpPr>
        <p:grpSpPr>
          <a:xfrm>
            <a:off x="423863" y="2425125"/>
            <a:ext cx="11273484" cy="2633263"/>
            <a:chOff x="423863" y="2425125"/>
            <a:chExt cx="11273484" cy="2633263"/>
          </a:xfrm>
        </p:grpSpPr>
        <p:pic>
          <p:nvPicPr>
            <p:cNvPr id="5" name="Picture 4">
              <a:extLst>
                <a:ext uri="{FF2B5EF4-FFF2-40B4-BE49-F238E27FC236}">
                  <a16:creationId xmlns:a16="http://schemas.microsoft.com/office/drawing/2014/main" id="{A04E1930-BAF8-4AB4-AE04-EFD3C59F307B}"/>
                </a:ext>
              </a:extLst>
            </p:cNvPr>
            <p:cNvPicPr>
              <a:picLocks noChangeAspect="1"/>
            </p:cNvPicPr>
            <p:nvPr/>
          </p:nvPicPr>
          <p:blipFill>
            <a:blip r:embed="rId7"/>
            <a:stretch>
              <a:fillRect/>
            </a:stretch>
          </p:blipFill>
          <p:spPr>
            <a:xfrm>
              <a:off x="435599" y="2435226"/>
              <a:ext cx="3239010" cy="2251330"/>
            </a:xfrm>
            <a:prstGeom prst="rect">
              <a:avLst/>
            </a:prstGeom>
          </p:spPr>
        </p:pic>
        <p:pic>
          <p:nvPicPr>
            <p:cNvPr id="10" name="Picture 9">
              <a:extLst>
                <a:ext uri="{FF2B5EF4-FFF2-40B4-BE49-F238E27FC236}">
                  <a16:creationId xmlns:a16="http://schemas.microsoft.com/office/drawing/2014/main" id="{3A070829-EC34-4E9F-A56D-88DA0B9FF587}"/>
                </a:ext>
              </a:extLst>
            </p:cNvPr>
            <p:cNvPicPr>
              <a:picLocks noChangeAspect="1"/>
            </p:cNvPicPr>
            <p:nvPr/>
          </p:nvPicPr>
          <p:blipFill>
            <a:blip r:embed="rId8"/>
            <a:stretch>
              <a:fillRect/>
            </a:stretch>
          </p:blipFill>
          <p:spPr>
            <a:xfrm>
              <a:off x="4407240" y="2425125"/>
              <a:ext cx="2404866" cy="2237363"/>
            </a:xfrm>
            <a:prstGeom prst="rect">
              <a:avLst/>
            </a:prstGeom>
          </p:spPr>
        </p:pic>
        <p:sp>
          <p:nvSpPr>
            <p:cNvPr id="68" name="TextBox 67">
              <a:extLst>
                <a:ext uri="{FF2B5EF4-FFF2-40B4-BE49-F238E27FC236}">
                  <a16:creationId xmlns:a16="http://schemas.microsoft.com/office/drawing/2014/main" id="{5A355824-EC9A-41C1-9A79-D637F3B1A568}"/>
                </a:ext>
              </a:extLst>
            </p:cNvPr>
            <p:cNvSpPr txBox="1"/>
            <p:nvPr/>
          </p:nvSpPr>
          <p:spPr>
            <a:xfrm>
              <a:off x="423863" y="4689056"/>
              <a:ext cx="11273484" cy="369332"/>
            </a:xfrm>
            <a:prstGeom prst="rect">
              <a:avLst/>
            </a:prstGeom>
            <a:noFill/>
          </p:spPr>
          <p:txBody>
            <a:bodyPr wrap="square" rtlCol="0">
              <a:spAutoFit/>
            </a:bodyPr>
            <a:lstStyle/>
            <a:p>
              <a:pPr algn="ctr"/>
              <a:r>
                <a:rPr lang="en-US" dirty="0"/>
                <a:t>(</a:t>
              </a:r>
              <a:r>
                <a:rPr lang="en-US" dirty="0">
                  <a:solidFill>
                    <a:srgbClr val="FFFF00"/>
                  </a:solidFill>
                </a:rPr>
                <a:t>Schaefers, 2020)</a:t>
              </a:r>
            </a:p>
          </p:txBody>
        </p:sp>
      </p:grpSp>
    </p:spTree>
    <p:extLst>
      <p:ext uri="{BB962C8B-B14F-4D97-AF65-F5344CB8AC3E}">
        <p14:creationId xmlns:p14="http://schemas.microsoft.com/office/powerpoint/2010/main" val="308054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0" y="-11113"/>
            <a:ext cx="5231188" cy="6858001"/>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 name="Title 5">
            <a:extLst>
              <a:ext uri="{FF2B5EF4-FFF2-40B4-BE49-F238E27FC236}">
                <a16:creationId xmlns:a16="http://schemas.microsoft.com/office/drawing/2014/main" id="{DF42621B-879A-43C0-AC7B-13EC48A42ABD}"/>
              </a:ext>
            </a:extLst>
          </p:cNvPr>
          <p:cNvSpPr>
            <a:spLocks noGrp="1"/>
          </p:cNvSpPr>
          <p:nvPr>
            <p:ph type="title"/>
          </p:nvPr>
        </p:nvSpPr>
        <p:spPr>
          <a:xfrm>
            <a:off x="466725" y="608610"/>
            <a:ext cx="11158536" cy="888020"/>
          </a:xfrm>
        </p:spPr>
        <p:txBody>
          <a:bodyPr>
            <a:normAutofit/>
          </a:bodyPr>
          <a:lstStyle/>
          <a:p>
            <a:pPr algn="ctr"/>
            <a:r>
              <a:rPr lang="en-US" sz="2400" b="1" cap="small" dirty="0">
                <a:solidFill>
                  <a:schemeClr val="bg1"/>
                </a:solidFill>
              </a:rPr>
              <a:t>Introduction</a:t>
            </a:r>
          </a:p>
        </p:txBody>
      </p:sp>
      <p:sp>
        <p:nvSpPr>
          <p:cNvPr id="8" name="Content Placeholder 7">
            <a:extLst>
              <a:ext uri="{FF2B5EF4-FFF2-40B4-BE49-F238E27FC236}">
                <a16:creationId xmlns:a16="http://schemas.microsoft.com/office/drawing/2014/main" id="{CAD1D3D7-941A-44EC-B0F1-7EE6DB848F59}"/>
              </a:ext>
            </a:extLst>
          </p:cNvPr>
          <p:cNvSpPr>
            <a:spLocks noGrp="1"/>
          </p:cNvSpPr>
          <p:nvPr>
            <p:ph idx="1"/>
          </p:nvPr>
        </p:nvSpPr>
        <p:spPr>
          <a:xfrm>
            <a:off x="6096000" y="1238865"/>
            <a:ext cx="6008536" cy="5574339"/>
          </a:xfrm>
        </p:spPr>
        <p:txBody>
          <a:bodyPr>
            <a:normAutofit/>
          </a:bodyPr>
          <a:lstStyle/>
          <a:p>
            <a:pPr marL="0" indent="0" algn="ctr">
              <a:buClr>
                <a:srgbClr val="003300"/>
              </a:buClr>
              <a:buNone/>
            </a:pPr>
            <a:r>
              <a:rPr lang="en-US" sz="2000" dirty="0"/>
              <a:t>Objectives:</a:t>
            </a:r>
          </a:p>
          <a:p>
            <a:pPr marL="457200" indent="-457200">
              <a:buClr>
                <a:schemeClr val="tx1"/>
              </a:buClr>
              <a:buFont typeface="+mj-lt"/>
              <a:buAutoNum type="arabicPeriod"/>
            </a:pPr>
            <a:r>
              <a:rPr lang="en-US" sz="2000" dirty="0"/>
              <a:t>Define Fundamentals of computer network defense.</a:t>
            </a:r>
          </a:p>
          <a:p>
            <a:pPr marL="457200" indent="-457200">
              <a:buClr>
                <a:schemeClr val="tx1"/>
              </a:buClr>
              <a:buFont typeface="+mj-lt"/>
              <a:buAutoNum type="arabicPeriod"/>
            </a:pPr>
            <a:r>
              <a:rPr lang="en-US" sz="2000" dirty="0"/>
              <a:t>Assessing possible weaknesses and/or threats to the infrastructure of the network</a:t>
            </a:r>
          </a:p>
          <a:p>
            <a:pPr marL="457200" indent="-457200">
              <a:buClr>
                <a:schemeClr val="tx1"/>
              </a:buClr>
              <a:buFont typeface="+mj-lt"/>
              <a:buAutoNum type="arabicPeriod"/>
            </a:pPr>
            <a:r>
              <a:rPr lang="en-US" sz="2000" dirty="0"/>
              <a:t>Classify available security controls and strategies.</a:t>
            </a:r>
          </a:p>
          <a:p>
            <a:pPr marL="457200" indent="-457200">
              <a:buClr>
                <a:schemeClr val="tx1"/>
              </a:buClr>
              <a:buFont typeface="+mj-lt"/>
              <a:buAutoNum type="arabicPeriod"/>
            </a:pPr>
            <a:r>
              <a:rPr lang="en-US" sz="2000" dirty="0"/>
              <a:t>Compare comprehensive policies that safeguard network infrastructure.</a:t>
            </a:r>
          </a:p>
          <a:p>
            <a:pPr marL="457200" indent="-457200">
              <a:buClr>
                <a:schemeClr val="tx1"/>
              </a:buClr>
              <a:buFont typeface="+mj-lt"/>
              <a:buAutoNum type="arabicPeriod"/>
            </a:pPr>
            <a:r>
              <a:rPr lang="en-US" sz="2000" dirty="0"/>
              <a:t>Clarify strategies for physical security</a:t>
            </a:r>
          </a:p>
          <a:p>
            <a:pPr marL="457200" indent="-457200">
              <a:buClr>
                <a:schemeClr val="tx1"/>
              </a:buClr>
              <a:buFont typeface="+mj-lt"/>
              <a:buAutoNum type="arabicPeriod"/>
            </a:pPr>
            <a:r>
              <a:rPr lang="en-US" sz="2000" dirty="0"/>
              <a:t>Categorize the common weaknesses in host devices</a:t>
            </a:r>
          </a:p>
          <a:p>
            <a:pPr marL="457200" indent="-457200">
              <a:buClr>
                <a:schemeClr val="tx1"/>
              </a:buClr>
              <a:buFont typeface="+mj-lt"/>
              <a:buAutoNum type="arabicPeriod"/>
            </a:pPr>
            <a:r>
              <a:rPr lang="en-US" sz="2000" dirty="0"/>
              <a:t>Review the evolving career opportunities within the IoT security field.</a:t>
            </a:r>
          </a:p>
          <a:p>
            <a:pPr marL="457200" indent="-457200">
              <a:buClr>
                <a:schemeClr val="tx1"/>
              </a:buClr>
              <a:buFont typeface="+mj-lt"/>
              <a:buAutoNum type="arabicPeriod"/>
            </a:pPr>
            <a:r>
              <a:rPr lang="en-US" sz="2000" dirty="0"/>
              <a:t>Create a network Home Security System.</a:t>
            </a:r>
          </a:p>
          <a:p>
            <a:endParaRPr lang="en-US" dirty="0"/>
          </a:p>
        </p:txBody>
      </p:sp>
      <p:pic>
        <p:nvPicPr>
          <p:cNvPr id="3" name="Picture 2">
            <a:extLst>
              <a:ext uri="{FF2B5EF4-FFF2-40B4-BE49-F238E27FC236}">
                <a16:creationId xmlns:a16="http://schemas.microsoft.com/office/drawing/2014/main" id="{0BE16302-FA9C-4CF3-9932-D98EBF9E3A01}"/>
              </a:ext>
            </a:extLst>
          </p:cNvPr>
          <p:cNvPicPr>
            <a:picLocks noChangeAspect="1"/>
          </p:cNvPicPr>
          <p:nvPr/>
        </p:nvPicPr>
        <p:blipFill>
          <a:blip r:embed="rId6"/>
          <a:stretch>
            <a:fillRect/>
          </a:stretch>
        </p:blipFill>
        <p:spPr>
          <a:xfrm>
            <a:off x="1023367" y="779491"/>
            <a:ext cx="1701546" cy="1567400"/>
          </a:xfrm>
          <a:prstGeom prst="rect">
            <a:avLst/>
          </a:prstGeom>
        </p:spPr>
      </p:pic>
      <p:sp>
        <p:nvSpPr>
          <p:cNvPr id="66" name="Title 5">
            <a:extLst>
              <a:ext uri="{FF2B5EF4-FFF2-40B4-BE49-F238E27FC236}">
                <a16:creationId xmlns:a16="http://schemas.microsoft.com/office/drawing/2014/main" id="{31C50FC8-DA06-4054-A79D-E88217F60BA9}"/>
              </a:ext>
            </a:extLst>
          </p:cNvPr>
          <p:cNvSpPr txBox="1">
            <a:spLocks/>
          </p:cNvSpPr>
          <p:nvPr/>
        </p:nvSpPr>
        <p:spPr>
          <a:xfrm>
            <a:off x="342900" y="30139"/>
            <a:ext cx="11630178" cy="77594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2" name="TextBox 1">
            <a:extLst>
              <a:ext uri="{FF2B5EF4-FFF2-40B4-BE49-F238E27FC236}">
                <a16:creationId xmlns:a16="http://schemas.microsoft.com/office/drawing/2014/main" id="{24464C5B-14DE-4A7A-9E4F-512361D40F4B}"/>
              </a:ext>
            </a:extLst>
          </p:cNvPr>
          <p:cNvSpPr txBox="1"/>
          <p:nvPr/>
        </p:nvSpPr>
        <p:spPr>
          <a:xfrm>
            <a:off x="461493" y="2400399"/>
            <a:ext cx="4874470" cy="4401205"/>
          </a:xfrm>
          <a:prstGeom prst="rect">
            <a:avLst/>
          </a:prstGeom>
          <a:noFill/>
        </p:spPr>
        <p:txBody>
          <a:bodyPr wrap="square" rtlCol="0">
            <a:spAutoFit/>
          </a:bodyPr>
          <a:lstStyle/>
          <a:p>
            <a:pPr algn="ctr"/>
            <a:r>
              <a:rPr lang="en-US" sz="2000" dirty="0">
                <a:solidFill>
                  <a:schemeClr val="bg1"/>
                </a:solidFill>
              </a:rPr>
              <a:t>Weekly Module Titles:</a:t>
            </a:r>
          </a:p>
          <a:p>
            <a:pPr marL="457200" indent="-457200">
              <a:buFont typeface="+mj-lt"/>
              <a:buAutoNum type="arabicPeriod"/>
            </a:pPr>
            <a:r>
              <a:rPr lang="en-US" sz="2000" dirty="0">
                <a:solidFill>
                  <a:schemeClr val="bg1"/>
                </a:solidFill>
              </a:rPr>
              <a:t>Computer Networks &amp; Defense Fundamentals</a:t>
            </a:r>
          </a:p>
          <a:p>
            <a:pPr marL="457200" indent="-457200">
              <a:buFont typeface="+mj-lt"/>
              <a:buAutoNum type="arabicPeriod"/>
            </a:pPr>
            <a:r>
              <a:rPr lang="en-US" sz="2000" dirty="0">
                <a:solidFill>
                  <a:schemeClr val="bg1"/>
                </a:solidFill>
              </a:rPr>
              <a:t>Network Security Threats, Vulnerabilities &amp; Attacks</a:t>
            </a:r>
          </a:p>
          <a:p>
            <a:pPr marL="457200" indent="-457200">
              <a:buFont typeface="+mj-lt"/>
              <a:buAutoNum type="arabicPeriod"/>
            </a:pPr>
            <a:r>
              <a:rPr lang="en-US" sz="2000" dirty="0">
                <a:solidFill>
                  <a:schemeClr val="bg1"/>
                </a:solidFill>
              </a:rPr>
              <a:t>Network Security Controls Protocols &amp; Implementation</a:t>
            </a:r>
          </a:p>
          <a:p>
            <a:pPr marL="457200" indent="-457200">
              <a:buFont typeface="+mj-lt"/>
              <a:buAutoNum type="arabicPeriod"/>
            </a:pPr>
            <a:r>
              <a:rPr lang="en-US" sz="2000" dirty="0">
                <a:solidFill>
                  <a:schemeClr val="bg1"/>
                </a:solidFill>
              </a:rPr>
              <a:t>Network Security Policy Design &amp; Implementation</a:t>
            </a:r>
          </a:p>
          <a:p>
            <a:pPr marL="457200" indent="-457200">
              <a:buFont typeface="+mj-lt"/>
              <a:buAutoNum type="arabicPeriod"/>
            </a:pPr>
            <a:r>
              <a:rPr lang="en-US" sz="2000" dirty="0">
                <a:solidFill>
                  <a:schemeClr val="bg1"/>
                </a:solidFill>
              </a:rPr>
              <a:t>Physical Security</a:t>
            </a:r>
          </a:p>
          <a:p>
            <a:pPr marL="457200" indent="-457200">
              <a:buFont typeface="+mj-lt"/>
              <a:buAutoNum type="arabicPeriod"/>
            </a:pPr>
            <a:r>
              <a:rPr lang="en-US" sz="2000" dirty="0">
                <a:solidFill>
                  <a:schemeClr val="bg1"/>
                </a:solidFill>
              </a:rPr>
              <a:t>Host Security</a:t>
            </a:r>
          </a:p>
          <a:p>
            <a:pPr marL="457200" indent="-457200">
              <a:buFont typeface="+mj-lt"/>
              <a:buAutoNum type="arabicPeriod"/>
            </a:pPr>
            <a:r>
              <a:rPr lang="en-US" sz="2000" dirty="0">
                <a:solidFill>
                  <a:schemeClr val="bg1"/>
                </a:solidFill>
              </a:rPr>
              <a:t>Technology Careers &amp; Opportunities</a:t>
            </a:r>
          </a:p>
          <a:p>
            <a:pPr marL="457200" indent="-457200">
              <a:buFont typeface="+mj-lt"/>
              <a:buAutoNum type="arabicPeriod"/>
            </a:pPr>
            <a:r>
              <a:rPr lang="en-US" sz="2000" dirty="0">
                <a:solidFill>
                  <a:schemeClr val="bg1"/>
                </a:solidFill>
              </a:rPr>
              <a:t>Complete Coursework</a:t>
            </a:r>
          </a:p>
          <a:p>
            <a:endParaRPr lang="en-US" sz="2000" dirty="0"/>
          </a:p>
        </p:txBody>
      </p:sp>
    </p:spTree>
    <p:extLst>
      <p:ext uri="{BB962C8B-B14F-4D97-AF65-F5344CB8AC3E}">
        <p14:creationId xmlns:p14="http://schemas.microsoft.com/office/powerpoint/2010/main" val="4056838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68AF6C7D-3564-47B7-9F03-E73E32D3C31B}"/>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2A54DBAA-6754-4E10-A6B4-A66F217EA29B}"/>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Controls, Security Protocols &amp; Implementation </a:t>
            </a:r>
            <a:r>
              <a:rPr lang="en-US" sz="1400" dirty="0">
                <a:solidFill>
                  <a:schemeClr val="bg1"/>
                </a:solidFill>
              </a:rPr>
              <a:t>(Slide 9 of 9)</a:t>
            </a:r>
          </a:p>
        </p:txBody>
      </p:sp>
      <p:grpSp>
        <p:nvGrpSpPr>
          <p:cNvPr id="7" name="Group 6">
            <a:extLst>
              <a:ext uri="{FF2B5EF4-FFF2-40B4-BE49-F238E27FC236}">
                <a16:creationId xmlns:a16="http://schemas.microsoft.com/office/drawing/2014/main" id="{EFDE5EE6-F677-43BB-B962-853590F6B834}"/>
              </a:ext>
            </a:extLst>
          </p:cNvPr>
          <p:cNvGrpSpPr/>
          <p:nvPr/>
        </p:nvGrpSpPr>
        <p:grpSpPr>
          <a:xfrm>
            <a:off x="3444068" y="2438400"/>
            <a:ext cx="4524375" cy="2350532"/>
            <a:chOff x="3444068" y="2438400"/>
            <a:chExt cx="4524375" cy="2350532"/>
          </a:xfrm>
        </p:grpSpPr>
        <p:pic>
          <p:nvPicPr>
            <p:cNvPr id="5" name="Picture 4">
              <a:extLst>
                <a:ext uri="{FF2B5EF4-FFF2-40B4-BE49-F238E27FC236}">
                  <a16:creationId xmlns:a16="http://schemas.microsoft.com/office/drawing/2014/main" id="{5EEC0108-4637-4652-8B40-A250A2F1C8EF}"/>
                </a:ext>
              </a:extLst>
            </p:cNvPr>
            <p:cNvPicPr>
              <a:picLocks noChangeAspect="1"/>
            </p:cNvPicPr>
            <p:nvPr/>
          </p:nvPicPr>
          <p:blipFill>
            <a:blip r:embed="rId3"/>
            <a:stretch>
              <a:fillRect/>
            </a:stretch>
          </p:blipFill>
          <p:spPr>
            <a:xfrm>
              <a:off x="3444068" y="2438400"/>
              <a:ext cx="4524375" cy="1981200"/>
            </a:xfrm>
            <a:prstGeom prst="rect">
              <a:avLst/>
            </a:prstGeom>
          </p:spPr>
        </p:pic>
        <p:sp>
          <p:nvSpPr>
            <p:cNvPr id="6" name="TextBox 5">
              <a:extLst>
                <a:ext uri="{FF2B5EF4-FFF2-40B4-BE49-F238E27FC236}">
                  <a16:creationId xmlns:a16="http://schemas.microsoft.com/office/drawing/2014/main" id="{7FBE6C45-C175-4255-9123-B1C811F88F99}"/>
                </a:ext>
              </a:extLst>
            </p:cNvPr>
            <p:cNvSpPr txBox="1"/>
            <p:nvPr/>
          </p:nvSpPr>
          <p:spPr>
            <a:xfrm>
              <a:off x="4112350" y="4419600"/>
              <a:ext cx="3187810" cy="369332"/>
            </a:xfrm>
            <a:prstGeom prst="rect">
              <a:avLst/>
            </a:prstGeom>
            <a:noFill/>
          </p:spPr>
          <p:txBody>
            <a:bodyPr wrap="square" rtlCol="0">
              <a:spAutoFit/>
            </a:bodyPr>
            <a:lstStyle/>
            <a:p>
              <a:pPr algn="ctr"/>
              <a:r>
                <a:rPr lang="en-US" dirty="0"/>
                <a:t>(</a:t>
              </a:r>
              <a:r>
                <a:rPr lang="en-US" dirty="0">
                  <a:solidFill>
                    <a:srgbClr val="FFFF00"/>
                  </a:solidFill>
                </a:rPr>
                <a:t>Schaefers, 2020)</a:t>
              </a:r>
            </a:p>
          </p:txBody>
        </p:sp>
      </p:grpSp>
    </p:spTree>
    <p:extLst>
      <p:ext uri="{BB962C8B-B14F-4D97-AF65-F5344CB8AC3E}">
        <p14:creationId xmlns:p14="http://schemas.microsoft.com/office/powerpoint/2010/main" val="544829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ircuit board">
            <a:extLst>
              <a:ext uri="{FF2B5EF4-FFF2-40B4-BE49-F238E27FC236}">
                <a16:creationId xmlns:a16="http://schemas.microsoft.com/office/drawing/2014/main" id="{542F3384-DAA4-4C5E-BBE6-B941D2DFC73D}"/>
              </a:ext>
            </a:extLst>
          </p:cNvPr>
          <p:cNvPicPr>
            <a:picLocks noChangeAspect="1"/>
          </p:cNvPicPr>
          <p:nvPr/>
        </p:nvPicPr>
        <p:blipFill rotWithShape="1">
          <a:blip r:embed="rId3">
            <a:alphaModFix amt="30000"/>
          </a:blip>
          <a:srcRect t="6504" b="9202"/>
          <a:stretch/>
        </p:blipFill>
        <p:spPr>
          <a:xfrm>
            <a:off x="3611" y="14984"/>
            <a:ext cx="12188389" cy="6857990"/>
          </a:xfrm>
          <a:prstGeom prst="rect">
            <a:avLst/>
          </a:prstGeom>
        </p:spPr>
      </p:pic>
      <p:sp>
        <p:nvSpPr>
          <p:cNvPr id="3" name="Title 5">
            <a:extLst>
              <a:ext uri="{FF2B5EF4-FFF2-40B4-BE49-F238E27FC236}">
                <a16:creationId xmlns:a16="http://schemas.microsoft.com/office/drawing/2014/main" id="{441F7456-A96C-4332-A546-D7CBBF11A256}"/>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5" name="TextBox 4">
            <a:extLst>
              <a:ext uri="{FF2B5EF4-FFF2-40B4-BE49-F238E27FC236}">
                <a16:creationId xmlns:a16="http://schemas.microsoft.com/office/drawing/2014/main" id="{691CE512-584E-45B7-A07E-71FF7A971B18}"/>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Security Policy Design &amp; Implementation </a:t>
            </a:r>
            <a:r>
              <a:rPr lang="en-US" sz="1400" dirty="0">
                <a:solidFill>
                  <a:schemeClr val="bg1"/>
                </a:solidFill>
              </a:rPr>
              <a:t>(Slide 1 of 4)</a:t>
            </a:r>
          </a:p>
        </p:txBody>
      </p:sp>
      <p:grpSp>
        <p:nvGrpSpPr>
          <p:cNvPr id="9" name="Group 8">
            <a:extLst>
              <a:ext uri="{FF2B5EF4-FFF2-40B4-BE49-F238E27FC236}">
                <a16:creationId xmlns:a16="http://schemas.microsoft.com/office/drawing/2014/main" id="{EAC2400A-1B93-43A0-BA0A-CF44792D76CD}"/>
              </a:ext>
            </a:extLst>
          </p:cNvPr>
          <p:cNvGrpSpPr/>
          <p:nvPr/>
        </p:nvGrpSpPr>
        <p:grpSpPr>
          <a:xfrm>
            <a:off x="4893039" y="2743200"/>
            <a:ext cx="2432843" cy="2248525"/>
            <a:chOff x="3124200" y="3594828"/>
            <a:chExt cx="2676993" cy="2008409"/>
          </a:xfrm>
        </p:grpSpPr>
        <p:pic>
          <p:nvPicPr>
            <p:cNvPr id="7" name="Picture 6">
              <a:extLst>
                <a:ext uri="{FF2B5EF4-FFF2-40B4-BE49-F238E27FC236}">
                  <a16:creationId xmlns:a16="http://schemas.microsoft.com/office/drawing/2014/main" id="{D4252CCF-59D3-4939-B32F-FAF517A631E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24200" y="3594828"/>
              <a:ext cx="2676993" cy="1505809"/>
            </a:xfrm>
            <a:prstGeom prst="rect">
              <a:avLst/>
            </a:prstGeom>
          </p:spPr>
        </p:pic>
        <p:sp>
          <p:nvSpPr>
            <p:cNvPr id="8" name="TextBox 7">
              <a:extLst>
                <a:ext uri="{FF2B5EF4-FFF2-40B4-BE49-F238E27FC236}">
                  <a16:creationId xmlns:a16="http://schemas.microsoft.com/office/drawing/2014/main" id="{BFF5C1D3-3038-4BD9-8603-97CCB46CE79C}"/>
                </a:ext>
              </a:extLst>
            </p:cNvPr>
            <p:cNvSpPr txBox="1"/>
            <p:nvPr/>
          </p:nvSpPr>
          <p:spPr>
            <a:xfrm>
              <a:off x="3124200" y="5233905"/>
              <a:ext cx="2676993" cy="369332"/>
            </a:xfrm>
            <a:prstGeom prst="rect">
              <a:avLst/>
            </a:prstGeom>
            <a:noFill/>
          </p:spPr>
          <p:txBody>
            <a:bodyPr wrap="square" rtlCol="0">
              <a:spAutoFit/>
            </a:bodyPr>
            <a:lstStyle/>
            <a:p>
              <a:r>
                <a:rPr lang="en-US" sz="900">
                  <a:hlinkClick r:id="rId5" tooltip="https://www.peoplematters.in/article/talent-management/heres-what-employees-want-from-hr-systems-14843"/>
                </a:rPr>
                <a:t>This Photo</a:t>
              </a:r>
              <a:r>
                <a:rPr lang="en-US" sz="900"/>
                <a:t> by Unknown Author is licensed under </a:t>
              </a:r>
              <a:r>
                <a:rPr lang="en-US" sz="900">
                  <a:hlinkClick r:id="rId6" tooltip="https://creativecommons.org/licenses/by-nc-sa/3.0/"/>
                </a:rPr>
                <a:t>CC BY-SA-NC</a:t>
              </a:r>
              <a:endParaRPr lang="en-US" sz="900"/>
            </a:p>
          </p:txBody>
        </p:sp>
      </p:grpSp>
      <p:pic>
        <p:nvPicPr>
          <p:cNvPr id="11" name="Picture 10">
            <a:extLst>
              <a:ext uri="{FF2B5EF4-FFF2-40B4-BE49-F238E27FC236}">
                <a16:creationId xmlns:a16="http://schemas.microsoft.com/office/drawing/2014/main" id="{52529E70-622F-435A-989F-C2974317A6FB}"/>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artisticGlowEdges/>
                    </a14:imgEffect>
                  </a14:imgLayer>
                </a14:imgProps>
              </a:ext>
              <a:ext uri="{837473B0-CC2E-450A-ABE3-18F120FF3D39}">
                <a1611:picAttrSrcUrl xmlns:a1611="http://schemas.microsoft.com/office/drawing/2016/11/main" r:id="rId9"/>
              </a:ext>
            </a:extLst>
          </a:blip>
          <a:srcRect/>
          <a:stretch/>
        </p:blipFill>
        <p:spPr>
          <a:xfrm>
            <a:off x="1204210" y="3267855"/>
            <a:ext cx="2432843" cy="1832267"/>
          </a:xfrm>
          <a:prstGeom prst="rect">
            <a:avLst/>
          </a:prstGeom>
        </p:spPr>
      </p:pic>
      <p:pic>
        <p:nvPicPr>
          <p:cNvPr id="13" name="Picture 12">
            <a:extLst>
              <a:ext uri="{FF2B5EF4-FFF2-40B4-BE49-F238E27FC236}">
                <a16:creationId xmlns:a16="http://schemas.microsoft.com/office/drawing/2014/main" id="{78EB90B9-2D98-4052-9DB2-B6EFDA64015A}"/>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095448" y="2298148"/>
            <a:ext cx="3258109" cy="2801974"/>
          </a:xfrm>
          <a:prstGeom prst="rect">
            <a:avLst/>
          </a:prstGeom>
        </p:spPr>
      </p:pic>
      <p:sp>
        <p:nvSpPr>
          <p:cNvPr id="14" name="TextBox 13">
            <a:extLst>
              <a:ext uri="{FF2B5EF4-FFF2-40B4-BE49-F238E27FC236}">
                <a16:creationId xmlns:a16="http://schemas.microsoft.com/office/drawing/2014/main" id="{1CCF8A12-4AC3-48AA-B4CE-EE2C794CFF3F}"/>
              </a:ext>
            </a:extLst>
          </p:cNvPr>
          <p:cNvSpPr txBox="1"/>
          <p:nvPr/>
        </p:nvSpPr>
        <p:spPr>
          <a:xfrm>
            <a:off x="8955558" y="5313055"/>
            <a:ext cx="2857500" cy="369332"/>
          </a:xfrm>
          <a:prstGeom prst="rect">
            <a:avLst/>
          </a:prstGeom>
          <a:noFill/>
        </p:spPr>
        <p:txBody>
          <a:bodyPr wrap="square" rtlCol="0">
            <a:spAutoFit/>
          </a:bodyPr>
          <a:lstStyle/>
          <a:p>
            <a:r>
              <a:rPr lang="en-US" sz="900">
                <a:hlinkClick r:id="rId11" tooltip="https://www.bauer-power.net/2018/02/how-cloud-computing-differs-from.html"/>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3046025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0" y="-45507"/>
            <a:ext cx="6332017" cy="685800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FFD4EE38-880C-4C7A-B142-285B08FF3A9F}"/>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65" name="TextBox 64">
            <a:extLst>
              <a:ext uri="{FF2B5EF4-FFF2-40B4-BE49-F238E27FC236}">
                <a16:creationId xmlns:a16="http://schemas.microsoft.com/office/drawing/2014/main" id="{2772EBDA-27FF-4011-882D-A3064340A70F}"/>
              </a:ext>
            </a:extLst>
          </p:cNvPr>
          <p:cNvSpPr txBox="1"/>
          <p:nvPr/>
        </p:nvSpPr>
        <p:spPr>
          <a:xfrm>
            <a:off x="2422358" y="1388546"/>
            <a:ext cx="7010400" cy="369332"/>
          </a:xfrm>
          <a:prstGeom prst="rect">
            <a:avLst/>
          </a:prstGeom>
          <a:noFill/>
        </p:spPr>
        <p:txBody>
          <a:bodyPr wrap="square" rtlCol="0">
            <a:spAutoFit/>
          </a:bodyPr>
          <a:lstStyle/>
          <a:p>
            <a:pPr algn="ctr"/>
            <a:r>
              <a:rPr lang="en-US" cap="small" dirty="0">
                <a:solidFill>
                  <a:schemeClr val="bg1"/>
                </a:solidFill>
              </a:rPr>
              <a:t>Network Security Policy Design &amp; Implementation </a:t>
            </a:r>
            <a:r>
              <a:rPr lang="en-US" sz="1400" dirty="0">
                <a:solidFill>
                  <a:schemeClr val="bg1"/>
                </a:solidFill>
              </a:rPr>
              <a:t>(Slide 2 of 4)</a:t>
            </a:r>
          </a:p>
        </p:txBody>
      </p:sp>
      <p:sp>
        <p:nvSpPr>
          <p:cNvPr id="2" name="TextBox 1">
            <a:extLst>
              <a:ext uri="{FF2B5EF4-FFF2-40B4-BE49-F238E27FC236}">
                <a16:creationId xmlns:a16="http://schemas.microsoft.com/office/drawing/2014/main" id="{14334D62-6ACB-4261-BD68-EBAE93AF6628}"/>
              </a:ext>
            </a:extLst>
          </p:cNvPr>
          <p:cNvSpPr txBox="1"/>
          <p:nvPr/>
        </p:nvSpPr>
        <p:spPr>
          <a:xfrm>
            <a:off x="1123949" y="2533338"/>
            <a:ext cx="3559150" cy="1200329"/>
          </a:xfrm>
          <a:prstGeom prst="rect">
            <a:avLst/>
          </a:prstGeom>
          <a:noFill/>
        </p:spPr>
        <p:txBody>
          <a:bodyPr wrap="square" rtlCol="0">
            <a:spAutoFit/>
          </a:bodyPr>
          <a:lstStyle/>
          <a:p>
            <a:pPr algn="ctr"/>
            <a:r>
              <a:rPr lang="en-US" i="1" dirty="0"/>
              <a:t>Enterprise Information Security Policy</a:t>
            </a:r>
          </a:p>
          <a:p>
            <a:endParaRPr lang="en-US" dirty="0"/>
          </a:p>
          <a:p>
            <a:r>
              <a:rPr lang="en-US" dirty="0"/>
              <a:t>This policy covers the business’s direction of its Security policies</a:t>
            </a:r>
          </a:p>
        </p:txBody>
      </p:sp>
      <p:sp>
        <p:nvSpPr>
          <p:cNvPr id="68" name="TextBox 67">
            <a:extLst>
              <a:ext uri="{FF2B5EF4-FFF2-40B4-BE49-F238E27FC236}">
                <a16:creationId xmlns:a16="http://schemas.microsoft.com/office/drawing/2014/main" id="{277F2A63-4546-4DAF-B5CE-9F5E4CC0BD99}"/>
              </a:ext>
            </a:extLst>
          </p:cNvPr>
          <p:cNvSpPr txBox="1"/>
          <p:nvPr/>
        </p:nvSpPr>
        <p:spPr>
          <a:xfrm>
            <a:off x="5021704" y="2533339"/>
            <a:ext cx="2766553" cy="1754326"/>
          </a:xfrm>
          <a:prstGeom prst="rect">
            <a:avLst/>
          </a:prstGeom>
          <a:noFill/>
        </p:spPr>
        <p:txBody>
          <a:bodyPr wrap="square" rtlCol="0">
            <a:spAutoFit/>
          </a:bodyPr>
          <a:lstStyle/>
          <a:p>
            <a:pPr algn="ctr"/>
            <a:r>
              <a:rPr lang="en-US" i="1" dirty="0"/>
              <a:t>Issue Specific Security Policy</a:t>
            </a:r>
          </a:p>
          <a:p>
            <a:endParaRPr lang="en-US" dirty="0"/>
          </a:p>
          <a:p>
            <a:r>
              <a:rPr lang="en-US" dirty="0"/>
              <a:t>Directs the viewers on the usage of technology based system with the aid of guidelines</a:t>
            </a:r>
          </a:p>
        </p:txBody>
      </p:sp>
      <p:sp>
        <p:nvSpPr>
          <p:cNvPr id="69" name="TextBox 68">
            <a:extLst>
              <a:ext uri="{FF2B5EF4-FFF2-40B4-BE49-F238E27FC236}">
                <a16:creationId xmlns:a16="http://schemas.microsoft.com/office/drawing/2014/main" id="{F1850F65-9B78-4F28-BF3B-9BF802BBBDA1}"/>
              </a:ext>
            </a:extLst>
          </p:cNvPr>
          <p:cNvSpPr txBox="1"/>
          <p:nvPr/>
        </p:nvSpPr>
        <p:spPr>
          <a:xfrm>
            <a:off x="8097192" y="2520847"/>
            <a:ext cx="2970857" cy="1200329"/>
          </a:xfrm>
          <a:prstGeom prst="rect">
            <a:avLst/>
          </a:prstGeom>
          <a:noFill/>
        </p:spPr>
        <p:txBody>
          <a:bodyPr wrap="square" rtlCol="0">
            <a:spAutoFit/>
          </a:bodyPr>
          <a:lstStyle/>
          <a:p>
            <a:pPr algn="ctr"/>
            <a:r>
              <a:rPr lang="en-US" i="1" dirty="0"/>
              <a:t>System Specific Security Policy</a:t>
            </a:r>
          </a:p>
          <a:p>
            <a:endParaRPr lang="en-US" dirty="0"/>
          </a:p>
          <a:p>
            <a:r>
              <a:rPr lang="en-US" dirty="0"/>
              <a:t>Directs users while configuring or maintaining a system.</a:t>
            </a:r>
          </a:p>
        </p:txBody>
      </p:sp>
    </p:spTree>
    <p:extLst>
      <p:ext uri="{BB962C8B-B14F-4D97-AF65-F5344CB8AC3E}">
        <p14:creationId xmlns:p14="http://schemas.microsoft.com/office/powerpoint/2010/main" val="3648761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6110193" y="9525"/>
            <a:ext cx="6069577"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2A422485-2667-40B5-A173-EA3990C6C992}"/>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64" name="TextBox 63">
            <a:extLst>
              <a:ext uri="{FF2B5EF4-FFF2-40B4-BE49-F238E27FC236}">
                <a16:creationId xmlns:a16="http://schemas.microsoft.com/office/drawing/2014/main" id="{A778BD6E-9856-411A-80DC-62FD5CCAB4C1}"/>
              </a:ext>
            </a:extLst>
          </p:cNvPr>
          <p:cNvSpPr txBox="1"/>
          <p:nvPr/>
        </p:nvSpPr>
        <p:spPr>
          <a:xfrm>
            <a:off x="2413416" y="1388546"/>
            <a:ext cx="7019342" cy="369332"/>
          </a:xfrm>
          <a:prstGeom prst="rect">
            <a:avLst/>
          </a:prstGeom>
          <a:noFill/>
        </p:spPr>
        <p:txBody>
          <a:bodyPr wrap="square" rtlCol="0">
            <a:spAutoFit/>
          </a:bodyPr>
          <a:lstStyle/>
          <a:p>
            <a:pPr algn="ctr"/>
            <a:r>
              <a:rPr lang="en-US" cap="small" dirty="0">
                <a:solidFill>
                  <a:schemeClr val="bg1"/>
                </a:solidFill>
              </a:rPr>
              <a:t>Network Security Policy Design &amp; Implementation </a:t>
            </a:r>
            <a:r>
              <a:rPr lang="en-US" sz="1400" dirty="0">
                <a:solidFill>
                  <a:schemeClr val="bg1"/>
                </a:solidFill>
              </a:rPr>
              <a:t>(Slide 3 of 4)</a:t>
            </a:r>
          </a:p>
        </p:txBody>
      </p:sp>
      <p:sp>
        <p:nvSpPr>
          <p:cNvPr id="2" name="TextBox 1">
            <a:extLst>
              <a:ext uri="{FF2B5EF4-FFF2-40B4-BE49-F238E27FC236}">
                <a16:creationId xmlns:a16="http://schemas.microsoft.com/office/drawing/2014/main" id="{F2805A70-6CF6-41D8-BC25-2F1B1B8EE1BF}"/>
              </a:ext>
            </a:extLst>
          </p:cNvPr>
          <p:cNvSpPr txBox="1"/>
          <p:nvPr/>
        </p:nvSpPr>
        <p:spPr>
          <a:xfrm>
            <a:off x="1800732" y="1869879"/>
            <a:ext cx="5208379" cy="3416320"/>
          </a:xfrm>
          <a:prstGeom prst="rect">
            <a:avLst/>
          </a:prstGeom>
          <a:noFill/>
        </p:spPr>
        <p:txBody>
          <a:bodyPr wrap="square" rtlCol="0">
            <a:spAutoFit/>
          </a:bodyPr>
          <a:lstStyle/>
          <a:p>
            <a:r>
              <a:rPr lang="en-US" dirty="0"/>
              <a:t>Bring Your Own Device (BYOD) Security Policy Outline</a:t>
            </a:r>
          </a:p>
          <a:p>
            <a:endParaRPr lang="en-US" dirty="0"/>
          </a:p>
          <a:p>
            <a:pPr marL="1257300" lvl="2" indent="-342900">
              <a:buFont typeface="+mj-lt"/>
              <a:buAutoNum type="arabicPeriod"/>
            </a:pPr>
            <a:r>
              <a:rPr lang="en-US" b="1" i="1" dirty="0"/>
              <a:t>Overview</a:t>
            </a:r>
          </a:p>
          <a:p>
            <a:pPr marL="1257300" lvl="2" indent="-342900">
              <a:buFont typeface="+mj-lt"/>
              <a:buAutoNum type="arabicPeriod"/>
            </a:pPr>
            <a:r>
              <a:rPr lang="en-US" b="1" i="1" dirty="0"/>
              <a:t>Purpose</a:t>
            </a:r>
          </a:p>
          <a:p>
            <a:pPr marL="1257300" lvl="2" indent="-342900">
              <a:buFont typeface="+mj-lt"/>
              <a:buAutoNum type="arabicPeriod"/>
            </a:pPr>
            <a:r>
              <a:rPr lang="en-US" b="1" i="1" dirty="0"/>
              <a:t>Scope</a:t>
            </a:r>
          </a:p>
          <a:p>
            <a:pPr marL="1257300" lvl="2" indent="-342900">
              <a:buFont typeface="+mj-lt"/>
              <a:buAutoNum type="arabicPeriod"/>
            </a:pPr>
            <a:r>
              <a:rPr lang="en-US" b="1" i="1" dirty="0"/>
              <a:t>Policy</a:t>
            </a:r>
          </a:p>
          <a:p>
            <a:pPr marL="1257300" lvl="2" indent="-342900">
              <a:buFont typeface="+mj-lt"/>
              <a:buAutoNum type="arabicPeriod"/>
            </a:pPr>
            <a:r>
              <a:rPr lang="en-US" dirty="0"/>
              <a:t>Policy Compliance</a:t>
            </a:r>
          </a:p>
          <a:p>
            <a:pPr marL="1257300" lvl="2" indent="-342900">
              <a:buFont typeface="+mj-lt"/>
              <a:buAutoNum type="arabicPeriod"/>
            </a:pPr>
            <a:r>
              <a:rPr lang="en-US" dirty="0"/>
              <a:t>Related Standards, Policies, and Processes</a:t>
            </a:r>
          </a:p>
          <a:p>
            <a:pPr marL="1257300" lvl="2" indent="-342900">
              <a:buFont typeface="+mj-lt"/>
              <a:buAutoNum type="arabicPeriod"/>
            </a:pPr>
            <a:r>
              <a:rPr lang="en-US" dirty="0"/>
              <a:t>Definitions and Terms</a:t>
            </a:r>
          </a:p>
          <a:p>
            <a:pPr marL="1257300" lvl="2" indent="-342900">
              <a:buFont typeface="+mj-lt"/>
              <a:buAutoNum type="arabicPeriod"/>
            </a:pPr>
            <a:r>
              <a:rPr lang="en-US" dirty="0"/>
              <a:t>Revision History</a:t>
            </a:r>
          </a:p>
          <a:p>
            <a:endParaRPr lang="en-US" dirty="0"/>
          </a:p>
        </p:txBody>
      </p:sp>
      <p:sp>
        <p:nvSpPr>
          <p:cNvPr id="5" name="TextBox 4">
            <a:extLst>
              <a:ext uri="{FF2B5EF4-FFF2-40B4-BE49-F238E27FC236}">
                <a16:creationId xmlns:a16="http://schemas.microsoft.com/office/drawing/2014/main" id="{563A196E-8D55-4743-8B4A-8AE0E3DEA857}"/>
              </a:ext>
            </a:extLst>
          </p:cNvPr>
          <p:cNvSpPr txBox="1"/>
          <p:nvPr/>
        </p:nvSpPr>
        <p:spPr>
          <a:xfrm>
            <a:off x="7120328" y="2548328"/>
            <a:ext cx="4332100" cy="2584933"/>
          </a:xfrm>
          <a:prstGeom prst="rect">
            <a:avLst/>
          </a:prstGeom>
          <a:noFill/>
        </p:spPr>
        <p:txBody>
          <a:bodyPr wrap="square" rtlCol="0">
            <a:spAutoFit/>
          </a:bodyPr>
          <a:lstStyle/>
          <a:p>
            <a:r>
              <a:rPr lang="en-US" dirty="0"/>
              <a:t>Student’s response to the following questions:</a:t>
            </a:r>
          </a:p>
          <a:p>
            <a:endParaRPr lang="en-US" dirty="0"/>
          </a:p>
          <a:p>
            <a:pPr marL="342900" indent="-342900">
              <a:buFont typeface="+mj-lt"/>
              <a:buAutoNum type="alphaUcPeriod"/>
            </a:pPr>
            <a:r>
              <a:rPr lang="en-US" dirty="0"/>
              <a:t>In what way does risk assessment impact the development of Program (security) Policies?</a:t>
            </a:r>
          </a:p>
          <a:p>
            <a:pPr marL="342900" indent="-342900">
              <a:buFont typeface="+mj-lt"/>
              <a:buAutoNum type="alphaUcPeriod"/>
            </a:pPr>
            <a:endParaRPr lang="en-US" dirty="0"/>
          </a:p>
          <a:p>
            <a:pPr marL="342900" indent="-342900">
              <a:buFont typeface="+mj-lt"/>
              <a:buAutoNum type="alphaUcPeriod"/>
            </a:pPr>
            <a:r>
              <a:rPr lang="en-US" dirty="0"/>
              <a:t>When is it appropriate to review an organization’s Issue-specific (security) Policy?</a:t>
            </a:r>
          </a:p>
        </p:txBody>
      </p:sp>
    </p:spTree>
    <p:extLst>
      <p:ext uri="{BB962C8B-B14F-4D97-AF65-F5344CB8AC3E}">
        <p14:creationId xmlns:p14="http://schemas.microsoft.com/office/powerpoint/2010/main" val="1931847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00A98E86-110D-4C8F-ABC5-B56D939D61FA}"/>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2E0DAA05-266B-492C-B33B-FC42DF88E113}"/>
              </a:ext>
            </a:extLst>
          </p:cNvPr>
          <p:cNvSpPr txBox="1"/>
          <p:nvPr/>
        </p:nvSpPr>
        <p:spPr>
          <a:xfrm>
            <a:off x="2413416" y="1388546"/>
            <a:ext cx="7019342" cy="369332"/>
          </a:xfrm>
          <a:prstGeom prst="rect">
            <a:avLst/>
          </a:prstGeom>
          <a:noFill/>
        </p:spPr>
        <p:txBody>
          <a:bodyPr wrap="square" rtlCol="0">
            <a:spAutoFit/>
          </a:bodyPr>
          <a:lstStyle/>
          <a:p>
            <a:pPr algn="ctr"/>
            <a:r>
              <a:rPr lang="en-US" cap="small" dirty="0">
                <a:solidFill>
                  <a:schemeClr val="bg1"/>
                </a:solidFill>
              </a:rPr>
              <a:t>Network Security Policy Design &amp; Implementation </a:t>
            </a:r>
            <a:r>
              <a:rPr lang="en-US" sz="1400" dirty="0">
                <a:solidFill>
                  <a:schemeClr val="bg1"/>
                </a:solidFill>
              </a:rPr>
              <a:t>(Slide 3 of 4)</a:t>
            </a:r>
          </a:p>
        </p:txBody>
      </p:sp>
      <p:sp>
        <p:nvSpPr>
          <p:cNvPr id="5" name="TextBox 4">
            <a:extLst>
              <a:ext uri="{FF2B5EF4-FFF2-40B4-BE49-F238E27FC236}">
                <a16:creationId xmlns:a16="http://schemas.microsoft.com/office/drawing/2014/main" id="{E8EDA7D2-36C4-45B7-9C1D-6673F43C262C}"/>
              </a:ext>
            </a:extLst>
          </p:cNvPr>
          <p:cNvSpPr txBox="1"/>
          <p:nvPr/>
        </p:nvSpPr>
        <p:spPr>
          <a:xfrm>
            <a:off x="3757037" y="2200622"/>
            <a:ext cx="4332100" cy="2584933"/>
          </a:xfrm>
          <a:prstGeom prst="rect">
            <a:avLst/>
          </a:prstGeom>
          <a:noFill/>
        </p:spPr>
        <p:txBody>
          <a:bodyPr wrap="square" rtlCol="0">
            <a:spAutoFit/>
          </a:bodyPr>
          <a:lstStyle/>
          <a:p>
            <a:r>
              <a:rPr lang="en-US" dirty="0"/>
              <a:t>Student’s response to the following questions:</a:t>
            </a:r>
          </a:p>
          <a:p>
            <a:endParaRPr lang="en-US" dirty="0"/>
          </a:p>
          <a:p>
            <a:pPr marL="342900" indent="-342900">
              <a:buFont typeface="+mj-lt"/>
              <a:buAutoNum type="alphaUcPeriod"/>
            </a:pPr>
            <a:r>
              <a:rPr lang="en-US" dirty="0"/>
              <a:t>In what way does risk assessment impact the development of Program (security) Policies?</a:t>
            </a:r>
          </a:p>
          <a:p>
            <a:pPr marL="342900" indent="-342900">
              <a:buFont typeface="+mj-lt"/>
              <a:buAutoNum type="alphaUcPeriod"/>
            </a:pPr>
            <a:endParaRPr lang="en-US" dirty="0"/>
          </a:p>
          <a:p>
            <a:pPr marL="342900" indent="-342900">
              <a:buFont typeface="+mj-lt"/>
              <a:buAutoNum type="alphaUcPeriod"/>
            </a:pPr>
            <a:r>
              <a:rPr lang="en-US" dirty="0"/>
              <a:t>When is it appropriate to review an organization’s Issue-specific (security) Policy?</a:t>
            </a:r>
          </a:p>
        </p:txBody>
      </p:sp>
      <p:pic>
        <p:nvPicPr>
          <p:cNvPr id="6" name="Picture 5">
            <a:extLst>
              <a:ext uri="{FF2B5EF4-FFF2-40B4-BE49-F238E27FC236}">
                <a16:creationId xmlns:a16="http://schemas.microsoft.com/office/drawing/2014/main" id="{6CE14972-35F6-4AF6-88F4-1EFF057F6C9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15202" y="1757878"/>
            <a:ext cx="2441835" cy="3255780"/>
          </a:xfrm>
          <a:prstGeom prst="rect">
            <a:avLst/>
          </a:prstGeom>
        </p:spPr>
      </p:pic>
      <p:sp>
        <p:nvSpPr>
          <p:cNvPr id="7" name="TextBox 6">
            <a:extLst>
              <a:ext uri="{FF2B5EF4-FFF2-40B4-BE49-F238E27FC236}">
                <a16:creationId xmlns:a16="http://schemas.microsoft.com/office/drawing/2014/main" id="{996AA501-89D6-46C0-8CB3-C64A2F185AD3}"/>
              </a:ext>
            </a:extLst>
          </p:cNvPr>
          <p:cNvSpPr txBox="1"/>
          <p:nvPr/>
        </p:nvSpPr>
        <p:spPr>
          <a:xfrm>
            <a:off x="1315202" y="5150896"/>
            <a:ext cx="2441835" cy="369332"/>
          </a:xfrm>
          <a:prstGeom prst="rect">
            <a:avLst/>
          </a:prstGeom>
          <a:noFill/>
        </p:spPr>
        <p:txBody>
          <a:bodyPr wrap="square" rtlCol="0">
            <a:spAutoFit/>
          </a:bodyPr>
          <a:lstStyle/>
          <a:p>
            <a:r>
              <a:rPr lang="en-US" sz="900">
                <a:hlinkClick r:id="rId4" tooltip="http://pngimg.com/download/38188"/>
              </a:rPr>
              <a:t>This Photo</a:t>
            </a:r>
            <a:r>
              <a:rPr lang="en-US" sz="900"/>
              <a:t> by Unknown Author is licensed under </a:t>
            </a:r>
            <a:r>
              <a:rPr lang="en-US" sz="900">
                <a:hlinkClick r:id="rId5" tooltip="https://creativecommons.org/licenses/by-nc/3.0/"/>
              </a:rPr>
              <a:t>CC BY-NC</a:t>
            </a:r>
            <a:endParaRPr lang="en-US" sz="900"/>
          </a:p>
        </p:txBody>
      </p:sp>
      <p:pic>
        <p:nvPicPr>
          <p:cNvPr id="12" name="Picture 11">
            <a:extLst>
              <a:ext uri="{FF2B5EF4-FFF2-40B4-BE49-F238E27FC236}">
                <a16:creationId xmlns:a16="http://schemas.microsoft.com/office/drawing/2014/main" id="{018E42B3-3114-4B9B-824B-0D4D6B5810F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532687" y="2200622"/>
            <a:ext cx="2790825" cy="2962275"/>
          </a:xfrm>
          <a:prstGeom prst="rect">
            <a:avLst/>
          </a:prstGeom>
        </p:spPr>
      </p:pic>
      <p:sp>
        <p:nvSpPr>
          <p:cNvPr id="13" name="TextBox 12">
            <a:extLst>
              <a:ext uri="{FF2B5EF4-FFF2-40B4-BE49-F238E27FC236}">
                <a16:creationId xmlns:a16="http://schemas.microsoft.com/office/drawing/2014/main" id="{91E47D6E-CA7C-4D53-9E45-B9FB7F13383C}"/>
              </a:ext>
            </a:extLst>
          </p:cNvPr>
          <p:cNvSpPr txBox="1"/>
          <p:nvPr/>
        </p:nvSpPr>
        <p:spPr>
          <a:xfrm>
            <a:off x="8532687" y="5162897"/>
            <a:ext cx="2790825" cy="369332"/>
          </a:xfrm>
          <a:prstGeom prst="rect">
            <a:avLst/>
          </a:prstGeom>
          <a:noFill/>
        </p:spPr>
        <p:txBody>
          <a:bodyPr wrap="square" rtlCol="0">
            <a:spAutoFit/>
          </a:bodyPr>
          <a:lstStyle/>
          <a:p>
            <a:r>
              <a:rPr lang="en-US" sz="900">
                <a:hlinkClick r:id="rId7" tooltip="https://evabra.wordpress.com/2009/09/18/liveblog-impulskonferansen-digitale-nettverk/ide-2/"/>
              </a:rPr>
              <a:t>This Photo</a:t>
            </a:r>
            <a:r>
              <a:rPr lang="en-US" sz="900"/>
              <a:t> by Unknown Author is licensed under </a:t>
            </a:r>
            <a:r>
              <a:rPr lang="en-US" sz="900">
                <a:hlinkClick r:id="rId8" tooltip="https://creativecommons.org/licenses/by-nc-sa/3.0/"/>
              </a:rPr>
              <a:t>CC BY-SA-NC</a:t>
            </a:r>
            <a:endParaRPr lang="en-US" sz="900"/>
          </a:p>
        </p:txBody>
      </p:sp>
    </p:spTree>
    <p:extLst>
      <p:ext uri="{BB962C8B-B14F-4D97-AF65-F5344CB8AC3E}">
        <p14:creationId xmlns:p14="http://schemas.microsoft.com/office/powerpoint/2010/main" val="116394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ircuit board">
            <a:extLst>
              <a:ext uri="{FF2B5EF4-FFF2-40B4-BE49-F238E27FC236}">
                <a16:creationId xmlns:a16="http://schemas.microsoft.com/office/drawing/2014/main" id="{542F3384-DAA4-4C5E-BBE6-B941D2DFC73D}"/>
              </a:ext>
            </a:extLst>
          </p:cNvPr>
          <p:cNvPicPr>
            <a:picLocks noChangeAspect="1"/>
          </p:cNvPicPr>
          <p:nvPr/>
        </p:nvPicPr>
        <p:blipFill rotWithShape="1">
          <a:blip r:embed="rId3">
            <a:alphaModFix amt="30000"/>
          </a:blip>
          <a:srcRect t="6504" b="9202"/>
          <a:stretch/>
        </p:blipFill>
        <p:spPr>
          <a:xfrm>
            <a:off x="13057" y="-10122"/>
            <a:ext cx="12188389" cy="6857990"/>
          </a:xfrm>
          <a:prstGeom prst="rect">
            <a:avLst/>
          </a:prstGeom>
        </p:spPr>
      </p:pic>
      <p:sp>
        <p:nvSpPr>
          <p:cNvPr id="3" name="Title 5">
            <a:extLst>
              <a:ext uri="{FF2B5EF4-FFF2-40B4-BE49-F238E27FC236}">
                <a16:creationId xmlns:a16="http://schemas.microsoft.com/office/drawing/2014/main" id="{8033DEAE-EEF5-4BB8-A92E-7B6D1E306062}"/>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6ACD0AE0-FF57-4512-8633-C068D88FE87E}"/>
              </a:ext>
            </a:extLst>
          </p:cNvPr>
          <p:cNvSpPr txBox="1"/>
          <p:nvPr/>
        </p:nvSpPr>
        <p:spPr>
          <a:xfrm>
            <a:off x="2368446" y="1379095"/>
            <a:ext cx="7064312" cy="378783"/>
          </a:xfrm>
          <a:prstGeom prst="rect">
            <a:avLst/>
          </a:prstGeom>
          <a:noFill/>
        </p:spPr>
        <p:txBody>
          <a:bodyPr wrap="square" rtlCol="0">
            <a:spAutoFit/>
          </a:bodyPr>
          <a:lstStyle/>
          <a:p>
            <a:pPr algn="ctr"/>
            <a:r>
              <a:rPr lang="en-US" cap="small" dirty="0">
                <a:solidFill>
                  <a:schemeClr val="bg1"/>
                </a:solidFill>
              </a:rPr>
              <a:t>Physical Security </a:t>
            </a:r>
            <a:r>
              <a:rPr lang="en-US" sz="1400" dirty="0">
                <a:solidFill>
                  <a:schemeClr val="bg1"/>
                </a:solidFill>
              </a:rPr>
              <a:t>(Slide 1 of 4)</a:t>
            </a:r>
          </a:p>
        </p:txBody>
      </p:sp>
      <p:sp>
        <p:nvSpPr>
          <p:cNvPr id="5" name="TextBox 4">
            <a:extLst>
              <a:ext uri="{FF2B5EF4-FFF2-40B4-BE49-F238E27FC236}">
                <a16:creationId xmlns:a16="http://schemas.microsoft.com/office/drawing/2014/main" id="{B1AAFFAC-5D36-4643-8830-3AF05197DCF3}"/>
              </a:ext>
            </a:extLst>
          </p:cNvPr>
          <p:cNvSpPr txBox="1"/>
          <p:nvPr/>
        </p:nvSpPr>
        <p:spPr>
          <a:xfrm>
            <a:off x="3642610" y="2173574"/>
            <a:ext cx="4422098" cy="1200329"/>
          </a:xfrm>
          <a:prstGeom prst="rect">
            <a:avLst/>
          </a:prstGeom>
          <a:noFill/>
        </p:spPr>
        <p:txBody>
          <a:bodyPr wrap="square" rtlCol="0">
            <a:spAutoFit/>
          </a:bodyPr>
          <a:lstStyle/>
          <a:p>
            <a:r>
              <a:rPr lang="en-US" dirty="0"/>
              <a:t>Administrative Control</a:t>
            </a:r>
          </a:p>
          <a:p>
            <a:r>
              <a:rPr lang="en-US" dirty="0"/>
              <a:t>Physical Control</a:t>
            </a:r>
          </a:p>
          <a:p>
            <a:r>
              <a:rPr lang="en-US" dirty="0"/>
              <a:t>Technical Control</a:t>
            </a:r>
          </a:p>
          <a:p>
            <a:endParaRPr lang="en-US" dirty="0"/>
          </a:p>
        </p:txBody>
      </p:sp>
      <p:grpSp>
        <p:nvGrpSpPr>
          <p:cNvPr id="11" name="Group 10">
            <a:extLst>
              <a:ext uri="{FF2B5EF4-FFF2-40B4-BE49-F238E27FC236}">
                <a16:creationId xmlns:a16="http://schemas.microsoft.com/office/drawing/2014/main" id="{1E0D375F-DC04-46F3-8968-5E897D346601}"/>
              </a:ext>
            </a:extLst>
          </p:cNvPr>
          <p:cNvGrpSpPr/>
          <p:nvPr/>
        </p:nvGrpSpPr>
        <p:grpSpPr>
          <a:xfrm>
            <a:off x="7446148" y="1630883"/>
            <a:ext cx="3642611" cy="4882764"/>
            <a:chOff x="5527017" y="2924084"/>
            <a:chExt cx="1137966" cy="1656162"/>
          </a:xfrm>
        </p:grpSpPr>
        <p:pic>
          <p:nvPicPr>
            <p:cNvPr id="9" name="Picture 8">
              <a:extLst>
                <a:ext uri="{FF2B5EF4-FFF2-40B4-BE49-F238E27FC236}">
                  <a16:creationId xmlns:a16="http://schemas.microsoft.com/office/drawing/2014/main" id="{25571C52-676C-4B45-923E-51C374F65D9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527017" y="2924084"/>
              <a:ext cx="1137966" cy="1009831"/>
            </a:xfrm>
            <a:prstGeom prst="rect">
              <a:avLst/>
            </a:prstGeom>
          </p:spPr>
        </p:pic>
        <p:sp>
          <p:nvSpPr>
            <p:cNvPr id="10" name="TextBox 9">
              <a:extLst>
                <a:ext uri="{FF2B5EF4-FFF2-40B4-BE49-F238E27FC236}">
                  <a16:creationId xmlns:a16="http://schemas.microsoft.com/office/drawing/2014/main" id="{F97D0FA3-7F7C-42ED-89AB-5A35EF355993}"/>
                </a:ext>
              </a:extLst>
            </p:cNvPr>
            <p:cNvSpPr txBox="1"/>
            <p:nvPr/>
          </p:nvSpPr>
          <p:spPr>
            <a:xfrm>
              <a:off x="5527017" y="3933915"/>
              <a:ext cx="1137966" cy="646331"/>
            </a:xfrm>
            <a:prstGeom prst="rect">
              <a:avLst/>
            </a:prstGeom>
            <a:noFill/>
          </p:spPr>
          <p:txBody>
            <a:bodyPr wrap="square" rtlCol="0">
              <a:spAutoFit/>
            </a:bodyPr>
            <a:lstStyle/>
            <a:p>
              <a:r>
                <a:rPr lang="en-US" sz="900">
                  <a:hlinkClick r:id="rId5" tooltip="https://www.complianceforge.com/scf/"/>
                </a:rPr>
                <a:t>This Photo</a:t>
              </a:r>
              <a:r>
                <a:rPr lang="en-US" sz="900"/>
                <a:t> by Unknown Author is licensed under </a:t>
              </a:r>
              <a:r>
                <a:rPr lang="en-US" sz="900">
                  <a:hlinkClick r:id="rId6" tooltip="https://creativecommons.org/licenses/by-nd/3.0/"/>
                </a:rPr>
                <a:t>CC BY-ND</a:t>
              </a:r>
              <a:endParaRPr lang="en-US" sz="900"/>
            </a:p>
          </p:txBody>
        </p:sp>
      </p:grpSp>
      <p:pic>
        <p:nvPicPr>
          <p:cNvPr id="13" name="Picture 12">
            <a:extLst>
              <a:ext uri="{FF2B5EF4-FFF2-40B4-BE49-F238E27FC236}">
                <a16:creationId xmlns:a16="http://schemas.microsoft.com/office/drawing/2014/main" id="{28B9B602-814B-4220-B3E4-2EFA0A1F6E4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45707" y="3265160"/>
            <a:ext cx="3096903" cy="3096903"/>
          </a:xfrm>
          <a:prstGeom prst="rect">
            <a:avLst/>
          </a:prstGeom>
        </p:spPr>
      </p:pic>
      <p:sp>
        <p:nvSpPr>
          <p:cNvPr id="14" name="TextBox 13">
            <a:extLst>
              <a:ext uri="{FF2B5EF4-FFF2-40B4-BE49-F238E27FC236}">
                <a16:creationId xmlns:a16="http://schemas.microsoft.com/office/drawing/2014/main" id="{21F2F041-747C-44FD-B1E3-FAFFD6D51B8F}"/>
              </a:ext>
            </a:extLst>
          </p:cNvPr>
          <p:cNvSpPr txBox="1"/>
          <p:nvPr/>
        </p:nvSpPr>
        <p:spPr>
          <a:xfrm>
            <a:off x="545707" y="6488658"/>
            <a:ext cx="2714469" cy="369332"/>
          </a:xfrm>
          <a:prstGeom prst="rect">
            <a:avLst/>
          </a:prstGeom>
          <a:noFill/>
        </p:spPr>
        <p:txBody>
          <a:bodyPr wrap="square" rtlCol="0">
            <a:spAutoFit/>
          </a:bodyPr>
          <a:lstStyle/>
          <a:p>
            <a:r>
              <a:rPr lang="en-US" sz="900">
                <a:hlinkClick r:id="rId8" tooltip="https://commons.wikimedia.org/wiki/File:Singapore_Road_Signs_-_Restrictive_Sign_-_Stop_-_Security_Check.svg"/>
              </a:rPr>
              <a:t>This Photo</a:t>
            </a:r>
            <a:r>
              <a:rPr lang="en-US" sz="900"/>
              <a:t> by Unknown Author is licensed under </a:t>
            </a:r>
            <a:r>
              <a:rPr lang="en-US" sz="900">
                <a:hlinkClick r:id="rId9" tooltip="https://creativecommons.org/licenses/by-sa/3.0/"/>
              </a:rPr>
              <a:t>CC BY-SA</a:t>
            </a:r>
            <a:endParaRPr lang="en-US" sz="900"/>
          </a:p>
        </p:txBody>
      </p:sp>
      <p:cxnSp>
        <p:nvCxnSpPr>
          <p:cNvPr id="18" name="Connector: Elbow 17">
            <a:extLst>
              <a:ext uri="{FF2B5EF4-FFF2-40B4-BE49-F238E27FC236}">
                <a16:creationId xmlns:a16="http://schemas.microsoft.com/office/drawing/2014/main" id="{2C86955A-BF4C-4B80-BB76-00CF17171519}"/>
              </a:ext>
            </a:extLst>
          </p:cNvPr>
          <p:cNvCxnSpPr/>
          <p:nvPr/>
        </p:nvCxnSpPr>
        <p:spPr>
          <a:xfrm flipV="1">
            <a:off x="2439864" y="2638602"/>
            <a:ext cx="1229194" cy="896714"/>
          </a:xfrm>
          <a:prstGeom prst="bentConnector3">
            <a:avLst/>
          </a:prstGeom>
          <a:ln>
            <a:solidFill>
              <a:srgbClr val="003300"/>
            </a:solidFill>
            <a:tailEnd type="triangle"/>
          </a:ln>
        </p:spPr>
        <p:style>
          <a:lnRef idx="1">
            <a:schemeClr val="dk1"/>
          </a:lnRef>
          <a:fillRef idx="0">
            <a:schemeClr val="dk1"/>
          </a:fillRef>
          <a:effectRef idx="0">
            <a:schemeClr val="dk1"/>
          </a:effectRef>
          <a:fontRef idx="minor">
            <a:schemeClr val="tx1"/>
          </a:fontRef>
        </p:style>
      </p:cxnSp>
      <p:cxnSp>
        <p:nvCxnSpPr>
          <p:cNvPr id="20" name="Connector: Elbow 19">
            <a:extLst>
              <a:ext uri="{FF2B5EF4-FFF2-40B4-BE49-F238E27FC236}">
                <a16:creationId xmlns:a16="http://schemas.microsoft.com/office/drawing/2014/main" id="{C714EC6C-B32F-42D0-AEAF-07F6401A89CD}"/>
              </a:ext>
            </a:extLst>
          </p:cNvPr>
          <p:cNvCxnSpPr>
            <a:cxnSpLocks/>
          </p:cNvCxnSpPr>
          <p:nvPr/>
        </p:nvCxnSpPr>
        <p:spPr>
          <a:xfrm rot="10800000">
            <a:off x="5285801" y="2931749"/>
            <a:ext cx="3642610" cy="369331"/>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856149F6-CAC6-486B-8EAD-44A94D759E13}"/>
              </a:ext>
            </a:extLst>
          </p:cNvPr>
          <p:cNvCxnSpPr>
            <a:cxnSpLocks/>
          </p:cNvCxnSpPr>
          <p:nvPr/>
        </p:nvCxnSpPr>
        <p:spPr>
          <a:xfrm rot="10800000">
            <a:off x="7107106" y="3301080"/>
            <a:ext cx="2778908" cy="1115466"/>
          </a:xfrm>
          <a:prstGeom prst="bentConnector3">
            <a:avLst>
              <a:gd name="adj1" fmla="val 9854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2D21BC79-CC76-4028-B66E-7C1C76F6EA53}"/>
              </a:ext>
            </a:extLst>
          </p:cNvPr>
          <p:cNvCxnSpPr/>
          <p:nvPr/>
        </p:nvCxnSpPr>
        <p:spPr>
          <a:xfrm>
            <a:off x="5096656" y="2638602"/>
            <a:ext cx="2968052" cy="896714"/>
          </a:xfrm>
          <a:prstGeom prst="bentConnector3">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F424C37F-70BF-4B22-9B8B-1654454BA07A}"/>
              </a:ext>
            </a:extLst>
          </p:cNvPr>
          <p:cNvCxnSpPr/>
          <p:nvPr/>
        </p:nvCxnSpPr>
        <p:spPr>
          <a:xfrm flipV="1">
            <a:off x="5792602" y="2012161"/>
            <a:ext cx="3165730" cy="327970"/>
          </a:xfrm>
          <a:prstGeom prst="bentConnector3">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780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2EFD9F3B-66A0-4D0A-83A8-EEE620367967}"/>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35146" y="-21266"/>
            <a:ext cx="7558541" cy="6857990"/>
          </a:xfrm>
          <a:prstGeom prst="rect">
            <a:avLst/>
          </a:prstGeom>
        </p:spPr>
      </p:pic>
      <p:sp>
        <p:nvSpPr>
          <p:cNvPr id="64" name="TextBox 63">
            <a:extLst>
              <a:ext uri="{FF2B5EF4-FFF2-40B4-BE49-F238E27FC236}">
                <a16:creationId xmlns:a16="http://schemas.microsoft.com/office/drawing/2014/main" id="{FAD9099C-29A9-4CFD-B6B3-42F081C7E4ED}"/>
              </a:ext>
            </a:extLst>
          </p:cNvPr>
          <p:cNvSpPr txBox="1"/>
          <p:nvPr/>
        </p:nvSpPr>
        <p:spPr>
          <a:xfrm>
            <a:off x="2413416" y="1388546"/>
            <a:ext cx="7019342" cy="369332"/>
          </a:xfrm>
          <a:prstGeom prst="rect">
            <a:avLst/>
          </a:prstGeom>
          <a:noFill/>
        </p:spPr>
        <p:txBody>
          <a:bodyPr wrap="square" rtlCol="0">
            <a:spAutoFit/>
          </a:bodyPr>
          <a:lstStyle/>
          <a:p>
            <a:pPr algn="ctr"/>
            <a:r>
              <a:rPr lang="en-US" cap="small" dirty="0">
                <a:solidFill>
                  <a:schemeClr val="bg1"/>
                </a:solidFill>
              </a:rPr>
              <a:t>Physical Security </a:t>
            </a:r>
            <a:r>
              <a:rPr lang="en-US" sz="1400" dirty="0">
                <a:solidFill>
                  <a:schemeClr val="bg1"/>
                </a:solidFill>
              </a:rPr>
              <a:t>(Slide 2 of 4)</a:t>
            </a:r>
          </a:p>
        </p:txBody>
      </p:sp>
      <p:sp>
        <p:nvSpPr>
          <p:cNvPr id="2" name="TextBox 1">
            <a:extLst>
              <a:ext uri="{FF2B5EF4-FFF2-40B4-BE49-F238E27FC236}">
                <a16:creationId xmlns:a16="http://schemas.microsoft.com/office/drawing/2014/main" id="{F221F11E-6822-4F19-BA8B-FED7DEB3ACA7}"/>
              </a:ext>
            </a:extLst>
          </p:cNvPr>
          <p:cNvSpPr txBox="1"/>
          <p:nvPr/>
        </p:nvSpPr>
        <p:spPr>
          <a:xfrm>
            <a:off x="4062335" y="1903751"/>
            <a:ext cx="4004872" cy="380106"/>
          </a:xfrm>
          <a:prstGeom prst="rect">
            <a:avLst/>
          </a:prstGeom>
          <a:noFill/>
        </p:spPr>
        <p:txBody>
          <a:bodyPr wrap="square" rtlCol="0">
            <a:spAutoFit/>
          </a:bodyPr>
          <a:lstStyle/>
          <a:p>
            <a:pPr algn="ctr"/>
            <a:r>
              <a:rPr lang="en-US" dirty="0"/>
              <a:t>Administrative Control</a:t>
            </a:r>
          </a:p>
        </p:txBody>
      </p:sp>
      <p:pic>
        <p:nvPicPr>
          <p:cNvPr id="8" name="Picture 7">
            <a:extLst>
              <a:ext uri="{FF2B5EF4-FFF2-40B4-BE49-F238E27FC236}">
                <a16:creationId xmlns:a16="http://schemas.microsoft.com/office/drawing/2014/main" id="{022FC1FC-29BC-4E2B-AAE1-0435CF81A2B2}"/>
              </a:ext>
            </a:extLst>
          </p:cNvPr>
          <p:cNvPicPr>
            <a:picLocks noChangeAspect="1"/>
          </p:cNvPicPr>
          <p:nvPr/>
        </p:nvPicPr>
        <p:blipFill>
          <a:blip r:embed="rId6"/>
          <a:srcRect/>
          <a:stretch/>
        </p:blipFill>
        <p:spPr>
          <a:xfrm>
            <a:off x="1248009" y="1885950"/>
            <a:ext cx="2170840" cy="2071159"/>
          </a:xfrm>
          <a:prstGeom prst="rect">
            <a:avLst/>
          </a:prstGeom>
        </p:spPr>
      </p:pic>
      <p:grpSp>
        <p:nvGrpSpPr>
          <p:cNvPr id="28" name="Group 27">
            <a:extLst>
              <a:ext uri="{FF2B5EF4-FFF2-40B4-BE49-F238E27FC236}">
                <a16:creationId xmlns:a16="http://schemas.microsoft.com/office/drawing/2014/main" id="{27C73B87-8C5E-4841-B1A5-DB30D8376116}"/>
              </a:ext>
            </a:extLst>
          </p:cNvPr>
          <p:cNvGrpSpPr/>
          <p:nvPr/>
        </p:nvGrpSpPr>
        <p:grpSpPr>
          <a:xfrm>
            <a:off x="5334000" y="2881312"/>
            <a:ext cx="1524000" cy="1603206"/>
            <a:chOff x="5334000" y="2881312"/>
            <a:chExt cx="1524000" cy="1603206"/>
          </a:xfrm>
        </p:grpSpPr>
        <p:pic>
          <p:nvPicPr>
            <p:cNvPr id="26" name="Picture 25">
              <a:extLst>
                <a:ext uri="{FF2B5EF4-FFF2-40B4-BE49-F238E27FC236}">
                  <a16:creationId xmlns:a16="http://schemas.microsoft.com/office/drawing/2014/main" id="{8AA5D52E-AFC5-4284-950C-D86457F77D0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334000" y="2881312"/>
              <a:ext cx="1524000" cy="1095375"/>
            </a:xfrm>
            <a:prstGeom prst="rect">
              <a:avLst/>
            </a:prstGeom>
          </p:spPr>
        </p:pic>
        <p:sp>
          <p:nvSpPr>
            <p:cNvPr id="27" name="TextBox 26">
              <a:extLst>
                <a:ext uri="{FF2B5EF4-FFF2-40B4-BE49-F238E27FC236}">
                  <a16:creationId xmlns:a16="http://schemas.microsoft.com/office/drawing/2014/main" id="{3163D28B-C211-4AC5-A07F-89311187631A}"/>
                </a:ext>
              </a:extLst>
            </p:cNvPr>
            <p:cNvSpPr txBox="1"/>
            <p:nvPr/>
          </p:nvSpPr>
          <p:spPr>
            <a:xfrm>
              <a:off x="5334000" y="3976687"/>
              <a:ext cx="1524000" cy="507831"/>
            </a:xfrm>
            <a:prstGeom prst="rect">
              <a:avLst/>
            </a:prstGeom>
            <a:noFill/>
          </p:spPr>
          <p:txBody>
            <a:bodyPr wrap="square" rtlCol="0">
              <a:spAutoFit/>
            </a:bodyPr>
            <a:lstStyle/>
            <a:p>
              <a:r>
                <a:rPr lang="en-US" sz="900">
                  <a:hlinkClick r:id="rId8" tooltip="http://nfoworks.org/construction/templates/00/c000006c.htm"/>
                </a:rPr>
                <a:t>This Photo</a:t>
              </a:r>
              <a:r>
                <a:rPr lang="en-US" sz="900"/>
                <a:t> by Unknown Author is licensed under </a:t>
              </a:r>
              <a:r>
                <a:rPr lang="en-US" sz="900">
                  <a:hlinkClick r:id="rId9" tooltip="https://creativecommons.org/licenses/by/3.0/"/>
                </a:rPr>
                <a:t>CC BY</a:t>
              </a:r>
              <a:endParaRPr lang="en-US" sz="900"/>
            </a:p>
          </p:txBody>
        </p:sp>
      </p:grpSp>
      <p:grpSp>
        <p:nvGrpSpPr>
          <p:cNvPr id="233" name="Group 232">
            <a:extLst>
              <a:ext uri="{FF2B5EF4-FFF2-40B4-BE49-F238E27FC236}">
                <a16:creationId xmlns:a16="http://schemas.microsoft.com/office/drawing/2014/main" id="{EF5479FD-7026-42F8-954E-207522B57ADD}"/>
              </a:ext>
            </a:extLst>
          </p:cNvPr>
          <p:cNvGrpSpPr/>
          <p:nvPr/>
        </p:nvGrpSpPr>
        <p:grpSpPr>
          <a:xfrm>
            <a:off x="8506135" y="3934251"/>
            <a:ext cx="2170840" cy="1512226"/>
            <a:chOff x="2058253" y="4675770"/>
            <a:chExt cx="3024744" cy="1906932"/>
          </a:xfrm>
        </p:grpSpPr>
        <p:pic>
          <p:nvPicPr>
            <p:cNvPr id="30" name="Picture 29">
              <a:extLst>
                <a:ext uri="{FF2B5EF4-FFF2-40B4-BE49-F238E27FC236}">
                  <a16:creationId xmlns:a16="http://schemas.microsoft.com/office/drawing/2014/main" id="{5C64F311-499F-4028-AA62-E0ADA8FF05F8}"/>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2058253" y="4675770"/>
              <a:ext cx="3024744" cy="1393825"/>
            </a:xfrm>
            <a:prstGeom prst="rect">
              <a:avLst/>
            </a:prstGeom>
          </p:spPr>
        </p:pic>
        <p:sp>
          <p:nvSpPr>
            <p:cNvPr id="31" name="TextBox 30">
              <a:extLst>
                <a:ext uri="{FF2B5EF4-FFF2-40B4-BE49-F238E27FC236}">
                  <a16:creationId xmlns:a16="http://schemas.microsoft.com/office/drawing/2014/main" id="{2260AAD3-5F92-4D67-B104-89EA4AE346A0}"/>
                </a:ext>
              </a:extLst>
            </p:cNvPr>
            <p:cNvSpPr txBox="1"/>
            <p:nvPr/>
          </p:nvSpPr>
          <p:spPr>
            <a:xfrm>
              <a:off x="2058253" y="6213370"/>
              <a:ext cx="2677081" cy="369332"/>
            </a:xfrm>
            <a:prstGeom prst="rect">
              <a:avLst/>
            </a:prstGeom>
            <a:noFill/>
          </p:spPr>
          <p:txBody>
            <a:bodyPr wrap="square" rtlCol="0">
              <a:spAutoFit/>
            </a:bodyPr>
            <a:lstStyle/>
            <a:p>
              <a:r>
                <a:rPr lang="en-US" sz="900">
                  <a:hlinkClick r:id="rId11" tooltip="http://www.pollysgranddaughter.com/2014/03/facebook-cherokee-groups-warning.html"/>
                </a:rPr>
                <a:t>This Photo</a:t>
              </a:r>
              <a:r>
                <a:rPr lang="en-US" sz="900"/>
                <a:t> by Unknown Author is licensed under </a:t>
              </a:r>
              <a:r>
                <a:rPr lang="en-US" sz="900">
                  <a:hlinkClick r:id="rId12" tooltip="https://creativecommons.org/licenses/by-nc-sa/3.0/"/>
                </a:rPr>
                <a:t>CC BY-SA-NC</a:t>
              </a:r>
              <a:endParaRPr lang="en-US" sz="900"/>
            </a:p>
          </p:txBody>
        </p:sp>
      </p:grpSp>
      <p:grpSp>
        <p:nvGrpSpPr>
          <p:cNvPr id="237" name="Group 236">
            <a:extLst>
              <a:ext uri="{FF2B5EF4-FFF2-40B4-BE49-F238E27FC236}">
                <a16:creationId xmlns:a16="http://schemas.microsoft.com/office/drawing/2014/main" id="{002CAD39-4E23-4CA8-91EE-6D199125668A}"/>
              </a:ext>
            </a:extLst>
          </p:cNvPr>
          <p:cNvGrpSpPr/>
          <p:nvPr/>
        </p:nvGrpSpPr>
        <p:grpSpPr>
          <a:xfrm>
            <a:off x="7874675" y="2096934"/>
            <a:ext cx="1351729" cy="1229011"/>
            <a:chOff x="8761483" y="1858963"/>
            <a:chExt cx="1756418" cy="1822253"/>
          </a:xfrm>
        </p:grpSpPr>
        <p:pic>
          <p:nvPicPr>
            <p:cNvPr id="235" name="Picture 234">
              <a:extLst>
                <a:ext uri="{FF2B5EF4-FFF2-40B4-BE49-F238E27FC236}">
                  <a16:creationId xmlns:a16="http://schemas.microsoft.com/office/drawing/2014/main" id="{C1657324-913C-41CF-98A7-6947CACF9908}"/>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761483" y="1858963"/>
              <a:ext cx="1756418" cy="1267809"/>
            </a:xfrm>
            <a:prstGeom prst="rect">
              <a:avLst/>
            </a:prstGeom>
          </p:spPr>
        </p:pic>
        <p:sp>
          <p:nvSpPr>
            <p:cNvPr id="236" name="TextBox 235">
              <a:extLst>
                <a:ext uri="{FF2B5EF4-FFF2-40B4-BE49-F238E27FC236}">
                  <a16:creationId xmlns:a16="http://schemas.microsoft.com/office/drawing/2014/main" id="{D7A46BE5-DC43-4438-B404-24007160A6B6}"/>
                </a:ext>
              </a:extLst>
            </p:cNvPr>
            <p:cNvSpPr txBox="1"/>
            <p:nvPr/>
          </p:nvSpPr>
          <p:spPr>
            <a:xfrm>
              <a:off x="8761483" y="3311884"/>
              <a:ext cx="1756418" cy="369332"/>
            </a:xfrm>
            <a:prstGeom prst="rect">
              <a:avLst/>
            </a:prstGeom>
            <a:noFill/>
          </p:spPr>
          <p:txBody>
            <a:bodyPr wrap="square" rtlCol="0">
              <a:spAutoFit/>
            </a:bodyPr>
            <a:lstStyle/>
            <a:p>
              <a:r>
                <a:rPr lang="en-US" sz="900">
                  <a:hlinkClick r:id="rId14" tooltip="https://www.wisc-online.com/assetrepository/viewasset?id=4625"/>
                </a:rPr>
                <a:t>This Photo</a:t>
              </a:r>
              <a:r>
                <a:rPr lang="en-US" sz="900"/>
                <a:t> by Unknown Author is licensed under </a:t>
              </a:r>
              <a:r>
                <a:rPr lang="en-US" sz="900">
                  <a:hlinkClick r:id="rId15" tooltip="https://creativecommons.org/licenses/by-nc/3.0/"/>
                </a:rPr>
                <a:t>CC BY-NC</a:t>
              </a:r>
              <a:endParaRPr lang="en-US" sz="900"/>
            </a:p>
          </p:txBody>
        </p:sp>
      </p:grpSp>
      <p:pic>
        <p:nvPicPr>
          <p:cNvPr id="243" name="Picture 242">
            <a:extLst>
              <a:ext uri="{FF2B5EF4-FFF2-40B4-BE49-F238E27FC236}">
                <a16:creationId xmlns:a16="http://schemas.microsoft.com/office/drawing/2014/main" id="{A8C12C6A-0F77-4E22-AE22-9C3BCEE9E102}"/>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9873807" y="1444613"/>
            <a:ext cx="1303780" cy="1844700"/>
          </a:xfrm>
          <a:prstGeom prst="rect">
            <a:avLst/>
          </a:prstGeom>
        </p:spPr>
      </p:pic>
      <p:grpSp>
        <p:nvGrpSpPr>
          <p:cNvPr id="253" name="Group 252">
            <a:extLst>
              <a:ext uri="{FF2B5EF4-FFF2-40B4-BE49-F238E27FC236}">
                <a16:creationId xmlns:a16="http://schemas.microsoft.com/office/drawing/2014/main" id="{5750AC8A-C91D-475F-BB6D-B7F134557523}"/>
              </a:ext>
            </a:extLst>
          </p:cNvPr>
          <p:cNvGrpSpPr/>
          <p:nvPr/>
        </p:nvGrpSpPr>
        <p:grpSpPr>
          <a:xfrm>
            <a:off x="2507376" y="4548716"/>
            <a:ext cx="2170840" cy="2071160"/>
            <a:chOff x="4470603" y="1803603"/>
            <a:chExt cx="3250794" cy="3481626"/>
          </a:xfrm>
        </p:grpSpPr>
        <p:pic>
          <p:nvPicPr>
            <p:cNvPr id="251" name="Picture 250">
              <a:extLst>
                <a:ext uri="{FF2B5EF4-FFF2-40B4-BE49-F238E27FC236}">
                  <a16:creationId xmlns:a16="http://schemas.microsoft.com/office/drawing/2014/main" id="{3E7A81AD-A943-4676-A20A-BB664E8ABB09}"/>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4470603" y="1803603"/>
              <a:ext cx="3250794" cy="3250794"/>
            </a:xfrm>
            <a:prstGeom prst="rect">
              <a:avLst/>
            </a:prstGeom>
          </p:spPr>
        </p:pic>
        <p:sp>
          <p:nvSpPr>
            <p:cNvPr id="252" name="TextBox 251">
              <a:extLst>
                <a:ext uri="{FF2B5EF4-FFF2-40B4-BE49-F238E27FC236}">
                  <a16:creationId xmlns:a16="http://schemas.microsoft.com/office/drawing/2014/main" id="{E5358C61-6C17-4C36-93EA-43B6E573A824}"/>
                </a:ext>
              </a:extLst>
            </p:cNvPr>
            <p:cNvSpPr txBox="1"/>
            <p:nvPr/>
          </p:nvSpPr>
          <p:spPr>
            <a:xfrm>
              <a:off x="4470603" y="5054397"/>
              <a:ext cx="3250794" cy="230832"/>
            </a:xfrm>
            <a:prstGeom prst="rect">
              <a:avLst/>
            </a:prstGeom>
            <a:noFill/>
          </p:spPr>
          <p:txBody>
            <a:bodyPr wrap="square" rtlCol="0">
              <a:spAutoFit/>
            </a:bodyPr>
            <a:lstStyle/>
            <a:p>
              <a:r>
                <a:rPr lang="en-US" sz="900">
                  <a:hlinkClick r:id="rId19" tooltip="https://en.wikipedia.org/wiki/File:Air-force-personnel-icon.png"/>
                </a:rPr>
                <a:t>This Photo</a:t>
              </a:r>
              <a:r>
                <a:rPr lang="en-US" sz="900"/>
                <a:t> by Unknown Author is licensed under </a:t>
              </a:r>
              <a:r>
                <a:rPr lang="en-US" sz="900">
                  <a:hlinkClick r:id="rId20" tooltip="https://creativecommons.org/licenses/by-sa/3.0/"/>
                </a:rPr>
                <a:t>CC BY-SA</a:t>
              </a:r>
              <a:endParaRPr lang="en-US" sz="900"/>
            </a:p>
          </p:txBody>
        </p:sp>
      </p:grpSp>
    </p:spTree>
    <p:extLst>
      <p:ext uri="{BB962C8B-B14F-4D97-AF65-F5344CB8AC3E}">
        <p14:creationId xmlns:p14="http://schemas.microsoft.com/office/powerpoint/2010/main" val="2679714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4607036" y="9525"/>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D4B4DF98-1895-47C0-9A9F-5AA46D950FD4}"/>
              </a:ext>
            </a:extLst>
          </p:cNvPr>
          <p:cNvSpPr txBox="1">
            <a:spLocks/>
          </p:cNvSpPr>
          <p:nvPr/>
        </p:nvSpPr>
        <p:spPr>
          <a:xfrm>
            <a:off x="265480" y="427762"/>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66" name="TextBox 65">
            <a:extLst>
              <a:ext uri="{FF2B5EF4-FFF2-40B4-BE49-F238E27FC236}">
                <a16:creationId xmlns:a16="http://schemas.microsoft.com/office/drawing/2014/main" id="{C8D0F771-4E40-4CED-8ABA-9B80B986F536}"/>
              </a:ext>
            </a:extLst>
          </p:cNvPr>
          <p:cNvSpPr txBox="1"/>
          <p:nvPr/>
        </p:nvSpPr>
        <p:spPr>
          <a:xfrm>
            <a:off x="4062335" y="1903751"/>
            <a:ext cx="4004872" cy="380106"/>
          </a:xfrm>
          <a:prstGeom prst="rect">
            <a:avLst/>
          </a:prstGeom>
          <a:noFill/>
        </p:spPr>
        <p:txBody>
          <a:bodyPr wrap="square" rtlCol="0">
            <a:spAutoFit/>
          </a:bodyPr>
          <a:lstStyle/>
          <a:p>
            <a:pPr algn="ctr"/>
            <a:r>
              <a:rPr lang="en-US" dirty="0"/>
              <a:t>Physical Control</a:t>
            </a:r>
          </a:p>
        </p:txBody>
      </p:sp>
      <p:pic>
        <p:nvPicPr>
          <p:cNvPr id="67" name="Picture 66">
            <a:extLst>
              <a:ext uri="{FF2B5EF4-FFF2-40B4-BE49-F238E27FC236}">
                <a16:creationId xmlns:a16="http://schemas.microsoft.com/office/drawing/2014/main" id="{011804DF-44A3-48BF-950F-6748CF537AC7}"/>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artisticGlowEdges/>
                    </a14:imgEffect>
                  </a14:imgLayer>
                </a14:imgProps>
              </a:ext>
              <a:ext uri="{837473B0-CC2E-450A-ABE3-18F120FF3D39}">
                <a1611:picAttrSrcUrl xmlns:a1611="http://schemas.microsoft.com/office/drawing/2016/11/main" r:id="rId8"/>
              </a:ext>
            </a:extLst>
          </a:blip>
          <a:srcRect/>
          <a:stretch/>
        </p:blipFill>
        <p:spPr>
          <a:xfrm>
            <a:off x="1906988" y="3252236"/>
            <a:ext cx="3619905" cy="2726289"/>
          </a:xfrm>
          <a:prstGeom prst="rect">
            <a:avLst/>
          </a:prstGeom>
        </p:spPr>
      </p:pic>
      <p:grpSp>
        <p:nvGrpSpPr>
          <p:cNvPr id="11" name="Group 10">
            <a:extLst>
              <a:ext uri="{FF2B5EF4-FFF2-40B4-BE49-F238E27FC236}">
                <a16:creationId xmlns:a16="http://schemas.microsoft.com/office/drawing/2014/main" id="{5EAE9DF6-C4E4-4511-975D-2CEF5AE22E9C}"/>
              </a:ext>
            </a:extLst>
          </p:cNvPr>
          <p:cNvGrpSpPr/>
          <p:nvPr/>
        </p:nvGrpSpPr>
        <p:grpSpPr>
          <a:xfrm>
            <a:off x="5426185" y="3678454"/>
            <a:ext cx="1919646" cy="1852920"/>
            <a:chOff x="5426185" y="3678454"/>
            <a:chExt cx="1919646" cy="1852920"/>
          </a:xfrm>
        </p:grpSpPr>
        <p:pic>
          <p:nvPicPr>
            <p:cNvPr id="7" name="Picture 6">
              <a:extLst>
                <a:ext uri="{FF2B5EF4-FFF2-40B4-BE49-F238E27FC236}">
                  <a16:creationId xmlns:a16="http://schemas.microsoft.com/office/drawing/2014/main" id="{B84C6B5D-3EFA-4502-B6ED-363BB55ADB2F}"/>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426185" y="3678454"/>
              <a:ext cx="1919646" cy="1474159"/>
            </a:xfrm>
            <a:prstGeom prst="rect">
              <a:avLst/>
            </a:prstGeom>
          </p:spPr>
        </p:pic>
        <p:sp>
          <p:nvSpPr>
            <p:cNvPr id="9" name="TextBox 8">
              <a:extLst>
                <a:ext uri="{FF2B5EF4-FFF2-40B4-BE49-F238E27FC236}">
                  <a16:creationId xmlns:a16="http://schemas.microsoft.com/office/drawing/2014/main" id="{F2270870-A22D-4731-9285-BA5082B8D121}"/>
                </a:ext>
              </a:extLst>
            </p:cNvPr>
            <p:cNvSpPr txBox="1"/>
            <p:nvPr/>
          </p:nvSpPr>
          <p:spPr>
            <a:xfrm>
              <a:off x="5426185" y="5153051"/>
              <a:ext cx="1859035" cy="378323"/>
            </a:xfrm>
            <a:prstGeom prst="rect">
              <a:avLst/>
            </a:prstGeom>
            <a:noFill/>
          </p:spPr>
          <p:txBody>
            <a:bodyPr wrap="square" rtlCol="0">
              <a:spAutoFit/>
            </a:bodyPr>
            <a:lstStyle/>
            <a:p>
              <a:r>
                <a:rPr lang="en-US" sz="900" dirty="0">
                  <a:hlinkClick r:id="rId10" tooltip="http://daraulaseminglaterra.blogspot.com/2012/03/quando-chegar-inglaterra-tenho-um.html"/>
                </a:rPr>
                <a:t>This Photo</a:t>
              </a:r>
              <a:r>
                <a:rPr lang="en-US" sz="900" dirty="0"/>
                <a:t> by Unknown Author is licensed under </a:t>
              </a:r>
              <a:r>
                <a:rPr lang="en-US" sz="900" dirty="0">
                  <a:hlinkClick r:id="rId11" tooltip="https://creativecommons.org/licenses/by-nc-nd/3.0/"/>
                </a:rPr>
                <a:t>CC BY-NC-ND</a:t>
              </a:r>
              <a:endParaRPr lang="en-US" sz="900" dirty="0"/>
            </a:p>
          </p:txBody>
        </p:sp>
      </p:grpSp>
      <p:grpSp>
        <p:nvGrpSpPr>
          <p:cNvPr id="15" name="Group 14">
            <a:extLst>
              <a:ext uri="{FF2B5EF4-FFF2-40B4-BE49-F238E27FC236}">
                <a16:creationId xmlns:a16="http://schemas.microsoft.com/office/drawing/2014/main" id="{76B8CADD-02D2-42F8-B282-7CBDF9E65788}"/>
              </a:ext>
            </a:extLst>
          </p:cNvPr>
          <p:cNvGrpSpPr/>
          <p:nvPr/>
        </p:nvGrpSpPr>
        <p:grpSpPr>
          <a:xfrm>
            <a:off x="7900463" y="3677835"/>
            <a:ext cx="2529605" cy="1864601"/>
            <a:chOff x="7900463" y="3677835"/>
            <a:chExt cx="2529605" cy="1864601"/>
          </a:xfrm>
        </p:grpSpPr>
        <p:pic>
          <p:nvPicPr>
            <p:cNvPr id="13" name="Picture 12">
              <a:extLst>
                <a:ext uri="{FF2B5EF4-FFF2-40B4-BE49-F238E27FC236}">
                  <a16:creationId xmlns:a16="http://schemas.microsoft.com/office/drawing/2014/main" id="{56E70AAB-5D4E-48F1-AC59-A307928FDDCC}"/>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900964" y="3677835"/>
              <a:ext cx="2529104" cy="1484304"/>
            </a:xfrm>
            <a:prstGeom prst="rect">
              <a:avLst/>
            </a:prstGeom>
          </p:spPr>
        </p:pic>
        <p:sp>
          <p:nvSpPr>
            <p:cNvPr id="14" name="TextBox 13">
              <a:extLst>
                <a:ext uri="{FF2B5EF4-FFF2-40B4-BE49-F238E27FC236}">
                  <a16:creationId xmlns:a16="http://schemas.microsoft.com/office/drawing/2014/main" id="{CB9B2A6D-3B69-49F5-A54D-50DD8CB4BBC2}"/>
                </a:ext>
              </a:extLst>
            </p:cNvPr>
            <p:cNvSpPr txBox="1"/>
            <p:nvPr/>
          </p:nvSpPr>
          <p:spPr>
            <a:xfrm>
              <a:off x="7900463" y="5173104"/>
              <a:ext cx="2499622" cy="369332"/>
            </a:xfrm>
            <a:prstGeom prst="rect">
              <a:avLst/>
            </a:prstGeom>
            <a:noFill/>
          </p:spPr>
          <p:txBody>
            <a:bodyPr wrap="square" rtlCol="0">
              <a:spAutoFit/>
            </a:bodyPr>
            <a:lstStyle/>
            <a:p>
              <a:r>
                <a:rPr lang="en-US" sz="900" dirty="0">
                  <a:hlinkClick r:id="rId13" tooltip="https://www.peoplematters.in/article/talent-management/heres-what-employees-want-from-hr-systems-14843"/>
                </a:rPr>
                <a:t>This Photo</a:t>
              </a:r>
              <a:r>
                <a:rPr lang="en-US" sz="900" dirty="0"/>
                <a:t> by Unknown Author is licensed under </a:t>
              </a:r>
              <a:r>
                <a:rPr lang="en-US" sz="900" dirty="0">
                  <a:hlinkClick r:id="rId14" tooltip="https://creativecommons.org/licenses/by-nc-sa/3.0/"/>
                </a:rPr>
                <a:t>CC BY-SA-NC</a:t>
              </a:r>
              <a:endParaRPr lang="en-US" sz="900" dirty="0"/>
            </a:p>
          </p:txBody>
        </p:sp>
      </p:grpSp>
      <p:sp>
        <p:nvSpPr>
          <p:cNvPr id="16" name="TextBox 15">
            <a:extLst>
              <a:ext uri="{FF2B5EF4-FFF2-40B4-BE49-F238E27FC236}">
                <a16:creationId xmlns:a16="http://schemas.microsoft.com/office/drawing/2014/main" id="{285D9CC1-CC20-4A8F-867B-CDC752349684}"/>
              </a:ext>
            </a:extLst>
          </p:cNvPr>
          <p:cNvSpPr txBox="1"/>
          <p:nvPr/>
        </p:nvSpPr>
        <p:spPr>
          <a:xfrm>
            <a:off x="2640413" y="3168126"/>
            <a:ext cx="1704686" cy="369332"/>
          </a:xfrm>
          <a:prstGeom prst="rect">
            <a:avLst/>
          </a:prstGeom>
          <a:noFill/>
        </p:spPr>
        <p:txBody>
          <a:bodyPr wrap="square" rtlCol="0">
            <a:spAutoFit/>
          </a:bodyPr>
          <a:lstStyle/>
          <a:p>
            <a:pPr algn="ctr"/>
            <a:r>
              <a:rPr lang="en-US" dirty="0">
                <a:solidFill>
                  <a:srgbClr val="C00000"/>
                </a:solidFill>
              </a:rPr>
              <a:t>Business Building</a:t>
            </a:r>
          </a:p>
        </p:txBody>
      </p:sp>
      <p:sp>
        <p:nvSpPr>
          <p:cNvPr id="78" name="TextBox 77">
            <a:extLst>
              <a:ext uri="{FF2B5EF4-FFF2-40B4-BE49-F238E27FC236}">
                <a16:creationId xmlns:a16="http://schemas.microsoft.com/office/drawing/2014/main" id="{AD08048E-D5FD-4D8C-8B72-7011E0346FF1}"/>
              </a:ext>
            </a:extLst>
          </p:cNvPr>
          <p:cNvSpPr txBox="1"/>
          <p:nvPr/>
        </p:nvSpPr>
        <p:spPr>
          <a:xfrm>
            <a:off x="5526893" y="3231303"/>
            <a:ext cx="1704686" cy="369332"/>
          </a:xfrm>
          <a:prstGeom prst="rect">
            <a:avLst/>
          </a:prstGeom>
          <a:noFill/>
        </p:spPr>
        <p:txBody>
          <a:bodyPr wrap="square" rtlCol="0">
            <a:spAutoFit/>
          </a:bodyPr>
          <a:lstStyle/>
          <a:p>
            <a:pPr algn="ctr"/>
            <a:r>
              <a:rPr lang="en-US" dirty="0">
                <a:solidFill>
                  <a:srgbClr val="C00000"/>
                </a:solidFill>
              </a:rPr>
              <a:t>Visitors</a:t>
            </a:r>
          </a:p>
        </p:txBody>
      </p:sp>
      <p:sp>
        <p:nvSpPr>
          <p:cNvPr id="79" name="TextBox 78">
            <a:extLst>
              <a:ext uri="{FF2B5EF4-FFF2-40B4-BE49-F238E27FC236}">
                <a16:creationId xmlns:a16="http://schemas.microsoft.com/office/drawing/2014/main" id="{CA918AE4-80CD-45E7-9CC5-1316F98CD4CF}"/>
              </a:ext>
            </a:extLst>
          </p:cNvPr>
          <p:cNvSpPr txBox="1"/>
          <p:nvPr/>
        </p:nvSpPr>
        <p:spPr>
          <a:xfrm>
            <a:off x="7889471" y="3170626"/>
            <a:ext cx="2529104" cy="369332"/>
          </a:xfrm>
          <a:prstGeom prst="rect">
            <a:avLst/>
          </a:prstGeom>
          <a:noFill/>
        </p:spPr>
        <p:txBody>
          <a:bodyPr wrap="square" rtlCol="0">
            <a:spAutoFit/>
          </a:bodyPr>
          <a:lstStyle/>
          <a:p>
            <a:pPr algn="ctr"/>
            <a:r>
              <a:rPr lang="en-US" dirty="0">
                <a:solidFill>
                  <a:srgbClr val="C00000"/>
                </a:solidFill>
              </a:rPr>
              <a:t>Employees</a:t>
            </a:r>
          </a:p>
        </p:txBody>
      </p:sp>
      <p:sp>
        <p:nvSpPr>
          <p:cNvPr id="80" name="TextBox 79">
            <a:extLst>
              <a:ext uri="{FF2B5EF4-FFF2-40B4-BE49-F238E27FC236}">
                <a16:creationId xmlns:a16="http://schemas.microsoft.com/office/drawing/2014/main" id="{A200B9E2-9435-483D-BB16-A7DA806D6617}"/>
              </a:ext>
            </a:extLst>
          </p:cNvPr>
          <p:cNvSpPr txBox="1"/>
          <p:nvPr/>
        </p:nvSpPr>
        <p:spPr>
          <a:xfrm>
            <a:off x="2368446" y="1379095"/>
            <a:ext cx="7064312" cy="378783"/>
          </a:xfrm>
          <a:prstGeom prst="rect">
            <a:avLst/>
          </a:prstGeom>
          <a:noFill/>
        </p:spPr>
        <p:txBody>
          <a:bodyPr wrap="square" rtlCol="0">
            <a:spAutoFit/>
          </a:bodyPr>
          <a:lstStyle/>
          <a:p>
            <a:pPr algn="ctr"/>
            <a:r>
              <a:rPr lang="en-US" cap="small" dirty="0">
                <a:solidFill>
                  <a:schemeClr val="bg1"/>
                </a:solidFill>
              </a:rPr>
              <a:t>Physical Security </a:t>
            </a:r>
            <a:r>
              <a:rPr lang="en-US" sz="1400" dirty="0">
                <a:solidFill>
                  <a:schemeClr val="bg1"/>
                </a:solidFill>
              </a:rPr>
              <a:t>(Slide 3 of 4)</a:t>
            </a:r>
          </a:p>
        </p:txBody>
      </p:sp>
    </p:spTree>
    <p:extLst>
      <p:ext uri="{BB962C8B-B14F-4D97-AF65-F5344CB8AC3E}">
        <p14:creationId xmlns:p14="http://schemas.microsoft.com/office/powerpoint/2010/main" val="4199938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E6A2476B-6E72-47FA-B097-AEB3FA1756DB}"/>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6A2D1068-041B-42D4-8AF5-39D511FF0222}"/>
              </a:ext>
            </a:extLst>
          </p:cNvPr>
          <p:cNvSpPr txBox="1"/>
          <p:nvPr/>
        </p:nvSpPr>
        <p:spPr>
          <a:xfrm>
            <a:off x="2368446" y="1379095"/>
            <a:ext cx="7064312" cy="378783"/>
          </a:xfrm>
          <a:prstGeom prst="rect">
            <a:avLst/>
          </a:prstGeom>
          <a:noFill/>
        </p:spPr>
        <p:txBody>
          <a:bodyPr wrap="square" rtlCol="0">
            <a:spAutoFit/>
          </a:bodyPr>
          <a:lstStyle/>
          <a:p>
            <a:pPr algn="ctr"/>
            <a:r>
              <a:rPr lang="en-US" cap="small" dirty="0">
                <a:solidFill>
                  <a:schemeClr val="bg1"/>
                </a:solidFill>
              </a:rPr>
              <a:t>Physical Security </a:t>
            </a:r>
            <a:r>
              <a:rPr lang="en-US" sz="1400" dirty="0">
                <a:solidFill>
                  <a:schemeClr val="bg1"/>
                </a:solidFill>
              </a:rPr>
              <a:t>(Slide 4 of 4)</a:t>
            </a:r>
          </a:p>
        </p:txBody>
      </p:sp>
      <p:sp>
        <p:nvSpPr>
          <p:cNvPr id="5" name="TextBox 4">
            <a:extLst>
              <a:ext uri="{FF2B5EF4-FFF2-40B4-BE49-F238E27FC236}">
                <a16:creationId xmlns:a16="http://schemas.microsoft.com/office/drawing/2014/main" id="{8059EF3E-E78D-4644-AE82-568CC87E7139}"/>
              </a:ext>
            </a:extLst>
          </p:cNvPr>
          <p:cNvSpPr txBox="1"/>
          <p:nvPr/>
        </p:nvSpPr>
        <p:spPr>
          <a:xfrm>
            <a:off x="4062335" y="1903751"/>
            <a:ext cx="4004872" cy="380106"/>
          </a:xfrm>
          <a:prstGeom prst="rect">
            <a:avLst/>
          </a:prstGeom>
          <a:noFill/>
        </p:spPr>
        <p:txBody>
          <a:bodyPr wrap="square" rtlCol="0">
            <a:spAutoFit/>
          </a:bodyPr>
          <a:lstStyle/>
          <a:p>
            <a:pPr algn="ctr"/>
            <a:r>
              <a:rPr lang="en-US" dirty="0"/>
              <a:t>Technical Control</a:t>
            </a:r>
          </a:p>
        </p:txBody>
      </p:sp>
      <p:pic>
        <p:nvPicPr>
          <p:cNvPr id="6" name="Picture 5">
            <a:extLst>
              <a:ext uri="{FF2B5EF4-FFF2-40B4-BE49-F238E27FC236}">
                <a16:creationId xmlns:a16="http://schemas.microsoft.com/office/drawing/2014/main" id="{F9C06F78-1A63-49ED-BEE2-38618C82EC2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460488" y="2209684"/>
            <a:ext cx="843657" cy="812076"/>
          </a:xfrm>
          <a:prstGeom prst="rect">
            <a:avLst/>
          </a:prstGeom>
        </p:spPr>
      </p:pic>
      <p:grpSp>
        <p:nvGrpSpPr>
          <p:cNvPr id="10" name="Group 9">
            <a:extLst>
              <a:ext uri="{FF2B5EF4-FFF2-40B4-BE49-F238E27FC236}">
                <a16:creationId xmlns:a16="http://schemas.microsoft.com/office/drawing/2014/main" id="{45CF3B44-4892-4DAC-85F4-CBDA056B5E4E}"/>
              </a:ext>
            </a:extLst>
          </p:cNvPr>
          <p:cNvGrpSpPr/>
          <p:nvPr/>
        </p:nvGrpSpPr>
        <p:grpSpPr>
          <a:xfrm>
            <a:off x="1845312" y="1806099"/>
            <a:ext cx="1629493" cy="1586502"/>
            <a:chOff x="4814887" y="2447925"/>
            <a:chExt cx="2562225" cy="2331482"/>
          </a:xfrm>
        </p:grpSpPr>
        <p:pic>
          <p:nvPicPr>
            <p:cNvPr id="8" name="Picture 7">
              <a:extLst>
                <a:ext uri="{FF2B5EF4-FFF2-40B4-BE49-F238E27FC236}">
                  <a16:creationId xmlns:a16="http://schemas.microsoft.com/office/drawing/2014/main" id="{DD72C012-62FE-4EF6-B150-79046012464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14887" y="2447925"/>
              <a:ext cx="2562225" cy="1962150"/>
            </a:xfrm>
            <a:prstGeom prst="rect">
              <a:avLst/>
            </a:prstGeom>
          </p:spPr>
        </p:pic>
        <p:sp>
          <p:nvSpPr>
            <p:cNvPr id="9" name="TextBox 8">
              <a:extLst>
                <a:ext uri="{FF2B5EF4-FFF2-40B4-BE49-F238E27FC236}">
                  <a16:creationId xmlns:a16="http://schemas.microsoft.com/office/drawing/2014/main" id="{A03B6BC2-B882-41F6-8E86-E55348B82452}"/>
                </a:ext>
              </a:extLst>
            </p:cNvPr>
            <p:cNvSpPr txBox="1"/>
            <p:nvPr/>
          </p:nvSpPr>
          <p:spPr>
            <a:xfrm>
              <a:off x="4814887" y="4410075"/>
              <a:ext cx="2562225" cy="369332"/>
            </a:xfrm>
            <a:prstGeom prst="rect">
              <a:avLst/>
            </a:prstGeom>
            <a:noFill/>
          </p:spPr>
          <p:txBody>
            <a:bodyPr wrap="square" rtlCol="0">
              <a:spAutoFit/>
            </a:bodyPr>
            <a:lstStyle/>
            <a:p>
              <a:r>
                <a:rPr lang="en-US" sz="900">
                  <a:hlinkClick r:id="rId6" tooltip="http://allaboutcircuits.com/worksheets/dc_sp.html"/>
                </a:rPr>
                <a:t>This Photo</a:t>
              </a:r>
              <a:r>
                <a:rPr lang="en-US" sz="900"/>
                <a:t> by Unknown Author is licensed under </a:t>
              </a:r>
              <a:r>
                <a:rPr lang="en-US" sz="900">
                  <a:hlinkClick r:id="rId7" tooltip="https://creativecommons.org/licenses/by/3.0/"/>
                </a:rPr>
                <a:t>CC BY</a:t>
              </a:r>
              <a:endParaRPr lang="en-US" sz="900"/>
            </a:p>
          </p:txBody>
        </p:sp>
      </p:grpSp>
      <p:grpSp>
        <p:nvGrpSpPr>
          <p:cNvPr id="14" name="Group 13">
            <a:extLst>
              <a:ext uri="{FF2B5EF4-FFF2-40B4-BE49-F238E27FC236}">
                <a16:creationId xmlns:a16="http://schemas.microsoft.com/office/drawing/2014/main" id="{52030A0C-2D31-426A-A603-1DEA28C47342}"/>
              </a:ext>
            </a:extLst>
          </p:cNvPr>
          <p:cNvGrpSpPr/>
          <p:nvPr/>
        </p:nvGrpSpPr>
        <p:grpSpPr>
          <a:xfrm>
            <a:off x="245212" y="3814005"/>
            <a:ext cx="3596937" cy="2495678"/>
            <a:chOff x="1814512" y="638175"/>
            <a:chExt cx="8562975" cy="5812482"/>
          </a:xfrm>
          <a:solidFill>
            <a:schemeClr val="tx1"/>
          </a:solidFill>
        </p:grpSpPr>
        <p:pic>
          <p:nvPicPr>
            <p:cNvPr id="12" name="Picture 11">
              <a:extLst>
                <a:ext uri="{FF2B5EF4-FFF2-40B4-BE49-F238E27FC236}">
                  <a16:creationId xmlns:a16="http://schemas.microsoft.com/office/drawing/2014/main" id="{C9BC74F6-7D01-4949-BEE6-A5B9D443189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814512" y="638175"/>
              <a:ext cx="8562975" cy="5581650"/>
            </a:xfrm>
            <a:prstGeom prst="rect">
              <a:avLst/>
            </a:prstGeom>
            <a:grpFill/>
          </p:spPr>
        </p:pic>
        <p:sp>
          <p:nvSpPr>
            <p:cNvPr id="13" name="TextBox 12">
              <a:extLst>
                <a:ext uri="{FF2B5EF4-FFF2-40B4-BE49-F238E27FC236}">
                  <a16:creationId xmlns:a16="http://schemas.microsoft.com/office/drawing/2014/main" id="{4D86F5F2-3D38-4AC0-BF39-7E68B364F0E3}"/>
                </a:ext>
              </a:extLst>
            </p:cNvPr>
            <p:cNvSpPr txBox="1"/>
            <p:nvPr/>
          </p:nvSpPr>
          <p:spPr>
            <a:xfrm>
              <a:off x="1814512" y="6219825"/>
              <a:ext cx="8562975" cy="230832"/>
            </a:xfrm>
            <a:prstGeom prst="rect">
              <a:avLst/>
            </a:prstGeom>
            <a:grpFill/>
          </p:spPr>
          <p:txBody>
            <a:bodyPr wrap="square" rtlCol="0">
              <a:spAutoFit/>
            </a:bodyPr>
            <a:lstStyle/>
            <a:p>
              <a:r>
                <a:rPr lang="en-US" sz="900">
                  <a:hlinkClick r:id="rId9" tooltip="http://robsmyth.wikidot.com/my-other-interests:bush-fire-system"/>
                </a:rPr>
                <a:t>This Photo</a:t>
              </a:r>
              <a:r>
                <a:rPr lang="en-US" sz="900"/>
                <a:t> by Unknown Author is licensed under </a:t>
              </a:r>
              <a:r>
                <a:rPr lang="en-US" sz="900">
                  <a:hlinkClick r:id="rId10" tooltip="https://creativecommons.org/licenses/by-sa/3.0/"/>
                </a:rPr>
                <a:t>CC BY-SA</a:t>
              </a:r>
              <a:endParaRPr lang="en-US" sz="900"/>
            </a:p>
          </p:txBody>
        </p:sp>
      </p:grpSp>
      <p:grpSp>
        <p:nvGrpSpPr>
          <p:cNvPr id="18" name="Group 17">
            <a:extLst>
              <a:ext uri="{FF2B5EF4-FFF2-40B4-BE49-F238E27FC236}">
                <a16:creationId xmlns:a16="http://schemas.microsoft.com/office/drawing/2014/main" id="{8AA84CFD-1F5F-4DFC-B0DF-B614996AE25E}"/>
              </a:ext>
            </a:extLst>
          </p:cNvPr>
          <p:cNvGrpSpPr/>
          <p:nvPr/>
        </p:nvGrpSpPr>
        <p:grpSpPr>
          <a:xfrm>
            <a:off x="9631126" y="2743820"/>
            <a:ext cx="1431123" cy="1628557"/>
            <a:chOff x="8717196" y="2848752"/>
            <a:chExt cx="1431123" cy="1628557"/>
          </a:xfrm>
        </p:grpSpPr>
        <p:pic>
          <p:nvPicPr>
            <p:cNvPr id="16" name="Picture 15">
              <a:extLst>
                <a:ext uri="{FF2B5EF4-FFF2-40B4-BE49-F238E27FC236}">
                  <a16:creationId xmlns:a16="http://schemas.microsoft.com/office/drawing/2014/main" id="{777997BB-D281-40DA-8C5D-BF0C66A3AFFC}"/>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717196" y="2848752"/>
              <a:ext cx="1431123" cy="1108945"/>
            </a:xfrm>
            <a:prstGeom prst="rect">
              <a:avLst/>
            </a:prstGeom>
          </p:spPr>
        </p:pic>
        <p:sp>
          <p:nvSpPr>
            <p:cNvPr id="17" name="TextBox 16">
              <a:extLst>
                <a:ext uri="{FF2B5EF4-FFF2-40B4-BE49-F238E27FC236}">
                  <a16:creationId xmlns:a16="http://schemas.microsoft.com/office/drawing/2014/main" id="{A722D35D-790C-44FD-974C-02670F491AA7}"/>
                </a:ext>
              </a:extLst>
            </p:cNvPr>
            <p:cNvSpPr txBox="1"/>
            <p:nvPr/>
          </p:nvSpPr>
          <p:spPr>
            <a:xfrm>
              <a:off x="8717196" y="3969478"/>
              <a:ext cx="1431123" cy="507831"/>
            </a:xfrm>
            <a:prstGeom prst="rect">
              <a:avLst/>
            </a:prstGeom>
            <a:noFill/>
          </p:spPr>
          <p:txBody>
            <a:bodyPr wrap="square" rtlCol="0">
              <a:spAutoFit/>
            </a:bodyPr>
            <a:lstStyle/>
            <a:p>
              <a:r>
                <a:rPr lang="en-US" sz="900">
                  <a:hlinkClick r:id="rId12" tooltip="http://jobsanger.blogspot.com/2011/02/republicans-hate-clean-air-and-water.html"/>
                </a:rPr>
                <a:t>This Photo</a:t>
              </a:r>
              <a:r>
                <a:rPr lang="en-US" sz="900"/>
                <a:t> by Unknown Author is licensed under </a:t>
              </a:r>
              <a:r>
                <a:rPr lang="en-US" sz="900">
                  <a:hlinkClick r:id="rId13" tooltip="https://creativecommons.org/licenses/by-nc-nd/3.0/"/>
                </a:rPr>
                <a:t>CC BY-NC-ND</a:t>
              </a:r>
              <a:endParaRPr lang="en-US" sz="900"/>
            </a:p>
          </p:txBody>
        </p:sp>
      </p:grpSp>
      <p:grpSp>
        <p:nvGrpSpPr>
          <p:cNvPr id="22" name="Group 21">
            <a:extLst>
              <a:ext uri="{FF2B5EF4-FFF2-40B4-BE49-F238E27FC236}">
                <a16:creationId xmlns:a16="http://schemas.microsoft.com/office/drawing/2014/main" id="{BE0694AC-09EE-4F29-ABF0-D0CBCAF7B052}"/>
              </a:ext>
            </a:extLst>
          </p:cNvPr>
          <p:cNvGrpSpPr/>
          <p:nvPr/>
        </p:nvGrpSpPr>
        <p:grpSpPr>
          <a:xfrm>
            <a:off x="9432757" y="4573190"/>
            <a:ext cx="2185284" cy="1666292"/>
            <a:chOff x="2524125" y="933450"/>
            <a:chExt cx="7143750" cy="5221932"/>
          </a:xfrm>
        </p:grpSpPr>
        <p:pic>
          <p:nvPicPr>
            <p:cNvPr id="20" name="Picture 19">
              <a:extLst>
                <a:ext uri="{FF2B5EF4-FFF2-40B4-BE49-F238E27FC236}">
                  <a16:creationId xmlns:a16="http://schemas.microsoft.com/office/drawing/2014/main" id="{7E3B49BF-E090-4B0E-8E02-7E05E70E24E6}"/>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2524125" y="933450"/>
              <a:ext cx="7143750" cy="4991100"/>
            </a:xfrm>
            <a:prstGeom prst="rect">
              <a:avLst/>
            </a:prstGeom>
          </p:spPr>
        </p:pic>
        <p:sp>
          <p:nvSpPr>
            <p:cNvPr id="21" name="TextBox 20">
              <a:extLst>
                <a:ext uri="{FF2B5EF4-FFF2-40B4-BE49-F238E27FC236}">
                  <a16:creationId xmlns:a16="http://schemas.microsoft.com/office/drawing/2014/main" id="{C591CD01-51F9-4867-89AD-637E7BA655B8}"/>
                </a:ext>
              </a:extLst>
            </p:cNvPr>
            <p:cNvSpPr txBox="1"/>
            <p:nvPr/>
          </p:nvSpPr>
          <p:spPr>
            <a:xfrm>
              <a:off x="2524125" y="5924550"/>
              <a:ext cx="7143750" cy="230832"/>
            </a:xfrm>
            <a:prstGeom prst="rect">
              <a:avLst/>
            </a:prstGeom>
            <a:noFill/>
          </p:spPr>
          <p:txBody>
            <a:bodyPr wrap="square" rtlCol="0">
              <a:spAutoFit/>
            </a:bodyPr>
            <a:lstStyle/>
            <a:p>
              <a:r>
                <a:rPr lang="en-US" sz="900">
                  <a:hlinkClick r:id="rId15" tooltip="https://www.open-electronics.org/build-a-simple-presence-alarm-system-with-email-notifications/"/>
                </a:rPr>
                <a:t>This Photo</a:t>
              </a:r>
              <a:r>
                <a:rPr lang="en-US" sz="900"/>
                <a:t> by Unknown Author is licensed under </a:t>
              </a:r>
              <a:r>
                <a:rPr lang="en-US" sz="900">
                  <a:hlinkClick r:id="rId16" tooltip="https://creativecommons.org/licenses/by-nc-sa/3.0/"/>
                </a:rPr>
                <a:t>CC BY-SA-NC</a:t>
              </a:r>
              <a:endParaRPr lang="en-US" sz="900"/>
            </a:p>
          </p:txBody>
        </p:sp>
      </p:grpSp>
      <p:sp>
        <p:nvSpPr>
          <p:cNvPr id="24" name="TextBox 23">
            <a:extLst>
              <a:ext uri="{FF2B5EF4-FFF2-40B4-BE49-F238E27FC236}">
                <a16:creationId xmlns:a16="http://schemas.microsoft.com/office/drawing/2014/main" id="{94807FA7-AA3B-4771-960F-33621B48C640}"/>
              </a:ext>
            </a:extLst>
          </p:cNvPr>
          <p:cNvSpPr txBox="1"/>
          <p:nvPr/>
        </p:nvSpPr>
        <p:spPr>
          <a:xfrm>
            <a:off x="4631961" y="2518348"/>
            <a:ext cx="4004872" cy="2585323"/>
          </a:xfrm>
          <a:prstGeom prst="rect">
            <a:avLst/>
          </a:prstGeom>
          <a:noFill/>
        </p:spPr>
        <p:txBody>
          <a:bodyPr wrap="square" rtlCol="0">
            <a:spAutoFit/>
          </a:bodyPr>
          <a:lstStyle/>
          <a:p>
            <a:pPr lvl="1"/>
            <a:r>
              <a:rPr lang="en-US" dirty="0"/>
              <a:t>Access Control</a:t>
            </a:r>
          </a:p>
          <a:p>
            <a:pPr lvl="1"/>
            <a:r>
              <a:rPr lang="en-US" dirty="0"/>
              <a:t>Mantrap</a:t>
            </a:r>
          </a:p>
          <a:p>
            <a:pPr lvl="1"/>
            <a:r>
              <a:rPr lang="en-US" dirty="0"/>
              <a:t>Fire Fighting System</a:t>
            </a:r>
          </a:p>
          <a:p>
            <a:pPr lvl="1"/>
            <a:r>
              <a:rPr lang="en-US" dirty="0"/>
              <a:t>Lighting</a:t>
            </a:r>
          </a:p>
          <a:p>
            <a:pPr lvl="1"/>
            <a:r>
              <a:rPr lang="en-US" dirty="0"/>
              <a:t>Alarm Systems</a:t>
            </a:r>
          </a:p>
          <a:p>
            <a:pPr lvl="1"/>
            <a:r>
              <a:rPr lang="en-US" dirty="0"/>
              <a:t>Power Supple </a:t>
            </a:r>
          </a:p>
          <a:p>
            <a:pPr lvl="1"/>
            <a:r>
              <a:rPr lang="en-US" dirty="0"/>
              <a:t>Video surveillance </a:t>
            </a:r>
          </a:p>
          <a:p>
            <a:pPr lvl="1"/>
            <a:r>
              <a:rPr lang="en-US" dirty="0"/>
              <a:t>Weapon/Contraband Detection</a:t>
            </a:r>
          </a:p>
          <a:p>
            <a:pPr lvl="1"/>
            <a:r>
              <a:rPr lang="en-US" dirty="0"/>
              <a:t>Environmental Controls</a:t>
            </a:r>
          </a:p>
        </p:txBody>
      </p:sp>
      <p:sp>
        <p:nvSpPr>
          <p:cNvPr id="26" name="Freeform: Shape 25">
            <a:extLst>
              <a:ext uri="{FF2B5EF4-FFF2-40B4-BE49-F238E27FC236}">
                <a16:creationId xmlns:a16="http://schemas.microsoft.com/office/drawing/2014/main" id="{C8A94E63-F17E-439F-AE1D-E4E3162FB26A}"/>
              </a:ext>
            </a:extLst>
          </p:cNvPr>
          <p:cNvSpPr/>
          <p:nvPr/>
        </p:nvSpPr>
        <p:spPr>
          <a:xfrm>
            <a:off x="749508" y="2818152"/>
            <a:ext cx="4422100" cy="1554226"/>
          </a:xfrm>
          <a:custGeom>
            <a:avLst/>
            <a:gdLst>
              <a:gd name="connsiteX0" fmla="*/ 0 w 4572000"/>
              <a:gd name="connsiteY0" fmla="*/ 0 h 1558977"/>
              <a:gd name="connsiteX1" fmla="*/ 29981 w 4572000"/>
              <a:gd name="connsiteY1" fmla="*/ 449705 h 1558977"/>
              <a:gd name="connsiteX2" fmla="*/ 44971 w 4572000"/>
              <a:gd name="connsiteY2" fmla="*/ 494675 h 1558977"/>
              <a:gd name="connsiteX3" fmla="*/ 59961 w 4572000"/>
              <a:gd name="connsiteY3" fmla="*/ 554636 h 1558977"/>
              <a:gd name="connsiteX4" fmla="*/ 314794 w 4572000"/>
              <a:gd name="connsiteY4" fmla="*/ 569626 h 1558977"/>
              <a:gd name="connsiteX5" fmla="*/ 419725 w 4572000"/>
              <a:gd name="connsiteY5" fmla="*/ 659567 h 1558977"/>
              <a:gd name="connsiteX6" fmla="*/ 464695 w 4572000"/>
              <a:gd name="connsiteY6" fmla="*/ 719528 h 1558977"/>
              <a:gd name="connsiteX7" fmla="*/ 539646 w 4572000"/>
              <a:gd name="connsiteY7" fmla="*/ 794479 h 1558977"/>
              <a:gd name="connsiteX8" fmla="*/ 629587 w 4572000"/>
              <a:gd name="connsiteY8" fmla="*/ 869429 h 1558977"/>
              <a:gd name="connsiteX9" fmla="*/ 944381 w 4572000"/>
              <a:gd name="connsiteY9" fmla="*/ 854439 h 1558977"/>
              <a:gd name="connsiteX10" fmla="*/ 1004341 w 4572000"/>
              <a:gd name="connsiteY10" fmla="*/ 839449 h 1558977"/>
              <a:gd name="connsiteX11" fmla="*/ 1079292 w 4572000"/>
              <a:gd name="connsiteY11" fmla="*/ 824459 h 1558977"/>
              <a:gd name="connsiteX12" fmla="*/ 1124262 w 4572000"/>
              <a:gd name="connsiteY12" fmla="*/ 809469 h 1558977"/>
              <a:gd name="connsiteX13" fmla="*/ 1184223 w 4572000"/>
              <a:gd name="connsiteY13" fmla="*/ 794479 h 1558977"/>
              <a:gd name="connsiteX14" fmla="*/ 1289154 w 4572000"/>
              <a:gd name="connsiteY14" fmla="*/ 824459 h 1558977"/>
              <a:gd name="connsiteX15" fmla="*/ 1379095 w 4572000"/>
              <a:gd name="connsiteY15" fmla="*/ 854439 h 1558977"/>
              <a:gd name="connsiteX16" fmla="*/ 1439056 w 4572000"/>
              <a:gd name="connsiteY16" fmla="*/ 869429 h 1558977"/>
              <a:gd name="connsiteX17" fmla="*/ 1514007 w 4572000"/>
              <a:gd name="connsiteY17" fmla="*/ 884419 h 1558977"/>
              <a:gd name="connsiteX18" fmla="*/ 1558977 w 4572000"/>
              <a:gd name="connsiteY18" fmla="*/ 899410 h 1558977"/>
              <a:gd name="connsiteX19" fmla="*/ 1678899 w 4572000"/>
              <a:gd name="connsiteY19" fmla="*/ 914400 h 1558977"/>
              <a:gd name="connsiteX20" fmla="*/ 1723869 w 4572000"/>
              <a:gd name="connsiteY20" fmla="*/ 929390 h 1558977"/>
              <a:gd name="connsiteX21" fmla="*/ 1978702 w 4572000"/>
              <a:gd name="connsiteY21" fmla="*/ 914400 h 1558977"/>
              <a:gd name="connsiteX22" fmla="*/ 2098623 w 4572000"/>
              <a:gd name="connsiteY22" fmla="*/ 884419 h 1558977"/>
              <a:gd name="connsiteX23" fmla="*/ 2203554 w 4572000"/>
              <a:gd name="connsiteY23" fmla="*/ 869429 h 1558977"/>
              <a:gd name="connsiteX24" fmla="*/ 2443397 w 4572000"/>
              <a:gd name="connsiteY24" fmla="*/ 854439 h 1558977"/>
              <a:gd name="connsiteX25" fmla="*/ 2758190 w 4572000"/>
              <a:gd name="connsiteY25" fmla="*/ 854439 h 1558977"/>
              <a:gd name="connsiteX26" fmla="*/ 2908092 w 4572000"/>
              <a:gd name="connsiteY26" fmla="*/ 899410 h 1558977"/>
              <a:gd name="connsiteX27" fmla="*/ 3222885 w 4572000"/>
              <a:gd name="connsiteY27" fmla="*/ 914400 h 1558977"/>
              <a:gd name="connsiteX28" fmla="*/ 3327817 w 4572000"/>
              <a:gd name="connsiteY28" fmla="*/ 929390 h 1558977"/>
              <a:gd name="connsiteX29" fmla="*/ 3507699 w 4572000"/>
              <a:gd name="connsiteY29" fmla="*/ 944380 h 1558977"/>
              <a:gd name="connsiteX30" fmla="*/ 3552669 w 4572000"/>
              <a:gd name="connsiteY30" fmla="*/ 959370 h 1558977"/>
              <a:gd name="connsiteX31" fmla="*/ 3702571 w 4572000"/>
              <a:gd name="connsiteY31" fmla="*/ 1004341 h 1558977"/>
              <a:gd name="connsiteX32" fmla="*/ 3747541 w 4572000"/>
              <a:gd name="connsiteY32" fmla="*/ 1019331 h 1558977"/>
              <a:gd name="connsiteX33" fmla="*/ 3972394 w 4572000"/>
              <a:gd name="connsiteY33" fmla="*/ 1034321 h 1558977"/>
              <a:gd name="connsiteX34" fmla="*/ 4002374 w 4572000"/>
              <a:gd name="connsiteY34" fmla="*/ 1184223 h 1558977"/>
              <a:gd name="connsiteX35" fmla="*/ 4017364 w 4572000"/>
              <a:gd name="connsiteY35" fmla="*/ 1229193 h 1558977"/>
              <a:gd name="connsiteX36" fmla="*/ 4047344 w 4572000"/>
              <a:gd name="connsiteY36" fmla="*/ 1274164 h 1558977"/>
              <a:gd name="connsiteX37" fmla="*/ 4122295 w 4572000"/>
              <a:gd name="connsiteY37" fmla="*/ 1379095 h 1558977"/>
              <a:gd name="connsiteX38" fmla="*/ 4137285 w 4572000"/>
              <a:gd name="connsiteY38" fmla="*/ 1424065 h 1558977"/>
              <a:gd name="connsiteX39" fmla="*/ 4212236 w 4572000"/>
              <a:gd name="connsiteY39" fmla="*/ 1499016 h 1558977"/>
              <a:gd name="connsiteX40" fmla="*/ 4302177 w 4572000"/>
              <a:gd name="connsiteY40" fmla="*/ 1528997 h 1558977"/>
              <a:gd name="connsiteX41" fmla="*/ 4347148 w 4572000"/>
              <a:gd name="connsiteY41" fmla="*/ 1543987 h 1558977"/>
              <a:gd name="connsiteX42" fmla="*/ 4497049 w 4572000"/>
              <a:gd name="connsiteY42" fmla="*/ 1558977 h 1558977"/>
              <a:gd name="connsiteX43" fmla="*/ 4572000 w 4572000"/>
              <a:gd name="connsiteY43" fmla="*/ 1528997 h 155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72000" h="1558977">
                <a:moveTo>
                  <a:pt x="0" y="0"/>
                </a:moveTo>
                <a:cubicBezTo>
                  <a:pt x="43495" y="217479"/>
                  <a:pt x="-5594" y="-48338"/>
                  <a:pt x="29981" y="449705"/>
                </a:cubicBezTo>
                <a:cubicBezTo>
                  <a:pt x="31107" y="465466"/>
                  <a:pt x="40630" y="479482"/>
                  <a:pt x="44971" y="494675"/>
                </a:cubicBezTo>
                <a:cubicBezTo>
                  <a:pt x="50631" y="514484"/>
                  <a:pt x="40111" y="549122"/>
                  <a:pt x="59961" y="554636"/>
                </a:cubicBezTo>
                <a:cubicBezTo>
                  <a:pt x="141948" y="577410"/>
                  <a:pt x="229850" y="564629"/>
                  <a:pt x="314794" y="569626"/>
                </a:cubicBezTo>
                <a:cubicBezTo>
                  <a:pt x="360114" y="599839"/>
                  <a:pt x="383376" y="611101"/>
                  <a:pt x="419725" y="659567"/>
                </a:cubicBezTo>
                <a:cubicBezTo>
                  <a:pt x="434715" y="679554"/>
                  <a:pt x="448097" y="700855"/>
                  <a:pt x="464695" y="719528"/>
                </a:cubicBezTo>
                <a:cubicBezTo>
                  <a:pt x="488168" y="745936"/>
                  <a:pt x="510248" y="774881"/>
                  <a:pt x="539646" y="794479"/>
                </a:cubicBezTo>
                <a:cubicBezTo>
                  <a:pt x="602256" y="836218"/>
                  <a:pt x="571878" y="811720"/>
                  <a:pt x="629587" y="869429"/>
                </a:cubicBezTo>
                <a:cubicBezTo>
                  <a:pt x="734518" y="864432"/>
                  <a:pt x="839665" y="862816"/>
                  <a:pt x="944381" y="854439"/>
                </a:cubicBezTo>
                <a:cubicBezTo>
                  <a:pt x="964917" y="852796"/>
                  <a:pt x="984230" y="843918"/>
                  <a:pt x="1004341" y="839449"/>
                </a:cubicBezTo>
                <a:cubicBezTo>
                  <a:pt x="1029213" y="833922"/>
                  <a:pt x="1054574" y="830638"/>
                  <a:pt x="1079292" y="824459"/>
                </a:cubicBezTo>
                <a:cubicBezTo>
                  <a:pt x="1094621" y="820627"/>
                  <a:pt x="1109069" y="813810"/>
                  <a:pt x="1124262" y="809469"/>
                </a:cubicBezTo>
                <a:cubicBezTo>
                  <a:pt x="1144071" y="803809"/>
                  <a:pt x="1164236" y="799476"/>
                  <a:pt x="1184223" y="794479"/>
                </a:cubicBezTo>
                <a:cubicBezTo>
                  <a:pt x="1335367" y="844859"/>
                  <a:pt x="1100917" y="767988"/>
                  <a:pt x="1289154" y="824459"/>
                </a:cubicBezTo>
                <a:cubicBezTo>
                  <a:pt x="1319423" y="833540"/>
                  <a:pt x="1348437" y="846775"/>
                  <a:pt x="1379095" y="854439"/>
                </a:cubicBezTo>
                <a:cubicBezTo>
                  <a:pt x="1399082" y="859436"/>
                  <a:pt x="1418944" y="864960"/>
                  <a:pt x="1439056" y="869429"/>
                </a:cubicBezTo>
                <a:cubicBezTo>
                  <a:pt x="1463928" y="874956"/>
                  <a:pt x="1489289" y="878239"/>
                  <a:pt x="1514007" y="884419"/>
                </a:cubicBezTo>
                <a:cubicBezTo>
                  <a:pt x="1529336" y="888251"/>
                  <a:pt x="1543431" y="896583"/>
                  <a:pt x="1558977" y="899410"/>
                </a:cubicBezTo>
                <a:cubicBezTo>
                  <a:pt x="1598612" y="906617"/>
                  <a:pt x="1638925" y="909403"/>
                  <a:pt x="1678899" y="914400"/>
                </a:cubicBezTo>
                <a:cubicBezTo>
                  <a:pt x="1693889" y="919397"/>
                  <a:pt x="1708068" y="929390"/>
                  <a:pt x="1723869" y="929390"/>
                </a:cubicBezTo>
                <a:cubicBezTo>
                  <a:pt x="1808960" y="929390"/>
                  <a:pt x="1893960" y="922104"/>
                  <a:pt x="1978702" y="914400"/>
                </a:cubicBezTo>
                <a:cubicBezTo>
                  <a:pt x="2114980" y="902011"/>
                  <a:pt x="2001058" y="903932"/>
                  <a:pt x="2098623" y="884419"/>
                </a:cubicBezTo>
                <a:cubicBezTo>
                  <a:pt x="2133269" y="877490"/>
                  <a:pt x="2168355" y="872490"/>
                  <a:pt x="2203554" y="869429"/>
                </a:cubicBezTo>
                <a:cubicBezTo>
                  <a:pt x="2283357" y="862490"/>
                  <a:pt x="2363449" y="859436"/>
                  <a:pt x="2443397" y="854439"/>
                </a:cubicBezTo>
                <a:cubicBezTo>
                  <a:pt x="2573357" y="821950"/>
                  <a:pt x="2534631" y="825279"/>
                  <a:pt x="2758190" y="854439"/>
                </a:cubicBezTo>
                <a:cubicBezTo>
                  <a:pt x="2839566" y="865053"/>
                  <a:pt x="2835798" y="893626"/>
                  <a:pt x="2908092" y="899410"/>
                </a:cubicBezTo>
                <a:cubicBezTo>
                  <a:pt x="3012807" y="907787"/>
                  <a:pt x="3117954" y="909403"/>
                  <a:pt x="3222885" y="914400"/>
                </a:cubicBezTo>
                <a:cubicBezTo>
                  <a:pt x="3257862" y="919397"/>
                  <a:pt x="3292679" y="925691"/>
                  <a:pt x="3327817" y="929390"/>
                </a:cubicBezTo>
                <a:cubicBezTo>
                  <a:pt x="3387655" y="935689"/>
                  <a:pt x="3448058" y="936428"/>
                  <a:pt x="3507699" y="944380"/>
                </a:cubicBezTo>
                <a:cubicBezTo>
                  <a:pt x="3523361" y="946468"/>
                  <a:pt x="3537476" y="955029"/>
                  <a:pt x="3552669" y="959370"/>
                </a:cubicBezTo>
                <a:cubicBezTo>
                  <a:pt x="3711249" y="1004678"/>
                  <a:pt x="3488839" y="933096"/>
                  <a:pt x="3702571" y="1004341"/>
                </a:cubicBezTo>
                <a:cubicBezTo>
                  <a:pt x="3717561" y="1009338"/>
                  <a:pt x="3731775" y="1018280"/>
                  <a:pt x="3747541" y="1019331"/>
                </a:cubicBezTo>
                <a:lnTo>
                  <a:pt x="3972394" y="1034321"/>
                </a:lnTo>
                <a:cubicBezTo>
                  <a:pt x="3982387" y="1084288"/>
                  <a:pt x="3986260" y="1135881"/>
                  <a:pt x="4002374" y="1184223"/>
                </a:cubicBezTo>
                <a:cubicBezTo>
                  <a:pt x="4007371" y="1199213"/>
                  <a:pt x="4010298" y="1215060"/>
                  <a:pt x="4017364" y="1229193"/>
                </a:cubicBezTo>
                <a:cubicBezTo>
                  <a:pt x="4025421" y="1245307"/>
                  <a:pt x="4040027" y="1257701"/>
                  <a:pt x="4047344" y="1274164"/>
                </a:cubicBezTo>
                <a:cubicBezTo>
                  <a:pt x="4096008" y="1383657"/>
                  <a:pt x="4040502" y="1351831"/>
                  <a:pt x="4122295" y="1379095"/>
                </a:cubicBezTo>
                <a:cubicBezTo>
                  <a:pt x="4127292" y="1394085"/>
                  <a:pt x="4127804" y="1411424"/>
                  <a:pt x="4137285" y="1424065"/>
                </a:cubicBezTo>
                <a:cubicBezTo>
                  <a:pt x="4158484" y="1452331"/>
                  <a:pt x="4178717" y="1487843"/>
                  <a:pt x="4212236" y="1499016"/>
                </a:cubicBezTo>
                <a:lnTo>
                  <a:pt x="4302177" y="1528997"/>
                </a:lnTo>
                <a:cubicBezTo>
                  <a:pt x="4317167" y="1533994"/>
                  <a:pt x="4331425" y="1542415"/>
                  <a:pt x="4347148" y="1543987"/>
                </a:cubicBezTo>
                <a:lnTo>
                  <a:pt x="4497049" y="1558977"/>
                </a:lnTo>
                <a:cubicBezTo>
                  <a:pt x="4552620" y="1540454"/>
                  <a:pt x="4527887" y="1551053"/>
                  <a:pt x="4572000" y="1528997"/>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9" name="Connector: Elbow 28">
            <a:extLst>
              <a:ext uri="{FF2B5EF4-FFF2-40B4-BE49-F238E27FC236}">
                <a16:creationId xmlns:a16="http://schemas.microsoft.com/office/drawing/2014/main" id="{7C45AEB2-A3B1-440D-81A2-E86B642FD3AB}"/>
              </a:ext>
            </a:extLst>
          </p:cNvPr>
          <p:cNvCxnSpPr/>
          <p:nvPr/>
        </p:nvCxnSpPr>
        <p:spPr>
          <a:xfrm rot="10800000">
            <a:off x="2578309" y="2818152"/>
            <a:ext cx="2593299" cy="1214203"/>
          </a:xfrm>
          <a:prstGeom prst="bentConnector3">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7" name="Straight Arrow Connector 36">
            <a:extLst>
              <a:ext uri="{FF2B5EF4-FFF2-40B4-BE49-F238E27FC236}">
                <a16:creationId xmlns:a16="http://schemas.microsoft.com/office/drawing/2014/main" id="{F94DD773-5BD5-4FE2-A7AD-545C1103442F}"/>
              </a:ext>
            </a:extLst>
          </p:cNvPr>
          <p:cNvCxnSpPr>
            <a:cxnSpLocks/>
          </p:cNvCxnSpPr>
          <p:nvPr/>
        </p:nvCxnSpPr>
        <p:spPr>
          <a:xfrm flipV="1">
            <a:off x="3702571" y="3344131"/>
            <a:ext cx="1454047" cy="1028247"/>
          </a:xfrm>
          <a:prstGeom prst="straightConnector1">
            <a:avLst/>
          </a:prstGeom>
          <a:ln>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42" name="Connector: Elbow 41">
            <a:extLst>
              <a:ext uri="{FF2B5EF4-FFF2-40B4-BE49-F238E27FC236}">
                <a16:creationId xmlns:a16="http://schemas.microsoft.com/office/drawing/2014/main" id="{3FC5928E-234C-48DE-A16C-8709B75F53AD}"/>
              </a:ext>
            </a:extLst>
          </p:cNvPr>
          <p:cNvCxnSpPr/>
          <p:nvPr/>
        </p:nvCxnSpPr>
        <p:spPr>
          <a:xfrm flipV="1">
            <a:off x="7270230" y="3672590"/>
            <a:ext cx="2360896" cy="1244184"/>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05BFD278-DAD9-4991-A871-7D9DD4786E3D}"/>
              </a:ext>
            </a:extLst>
          </p:cNvPr>
          <p:cNvCxnSpPr/>
          <p:nvPr/>
        </p:nvCxnSpPr>
        <p:spPr>
          <a:xfrm>
            <a:off x="6565692" y="3807829"/>
            <a:ext cx="3228297" cy="893008"/>
          </a:xfrm>
          <a:prstGeom prst="bentConnector3">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0AAB7BAD-3BE7-4028-9C92-E7C75E149785}"/>
              </a:ext>
            </a:extLst>
          </p:cNvPr>
          <p:cNvPicPr>
            <a:picLocks noChangeAspect="1"/>
          </p:cNvPicPr>
          <p:nvPr/>
        </p:nvPicPr>
        <p:blipFill>
          <a:blip r:embed="rId17"/>
          <a:stretch>
            <a:fillRect/>
          </a:stretch>
        </p:blipFill>
        <p:spPr>
          <a:xfrm>
            <a:off x="7770959" y="1757878"/>
            <a:ext cx="1586789" cy="951040"/>
          </a:xfrm>
          <a:prstGeom prst="rect">
            <a:avLst/>
          </a:prstGeom>
        </p:spPr>
      </p:pic>
      <p:cxnSp>
        <p:nvCxnSpPr>
          <p:cNvPr id="57" name="Straight Arrow Connector 56">
            <a:extLst>
              <a:ext uri="{FF2B5EF4-FFF2-40B4-BE49-F238E27FC236}">
                <a16:creationId xmlns:a16="http://schemas.microsoft.com/office/drawing/2014/main" id="{54A1978A-CAB5-40EC-8803-631BBE2CCD7C}"/>
              </a:ext>
            </a:extLst>
          </p:cNvPr>
          <p:cNvCxnSpPr>
            <a:cxnSpLocks/>
            <a:endCxn id="53" idx="1"/>
          </p:cNvCxnSpPr>
          <p:nvPr/>
        </p:nvCxnSpPr>
        <p:spPr>
          <a:xfrm flipV="1">
            <a:off x="6460761" y="2233398"/>
            <a:ext cx="1310198" cy="4572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7A691171-BBF0-458B-9DA8-40697FC47FC9}"/>
              </a:ext>
            </a:extLst>
          </p:cNvPr>
          <p:cNvPicPr>
            <a:picLocks noChangeAspect="1"/>
          </p:cNvPicPr>
          <p:nvPr/>
        </p:nvPicPr>
        <p:blipFill>
          <a:blip r:embed="rId18"/>
          <a:stretch>
            <a:fillRect/>
          </a:stretch>
        </p:blipFill>
        <p:spPr>
          <a:xfrm>
            <a:off x="9984367" y="943257"/>
            <a:ext cx="1367158" cy="1467007"/>
          </a:xfrm>
          <a:prstGeom prst="rect">
            <a:avLst/>
          </a:prstGeom>
        </p:spPr>
      </p:pic>
      <p:cxnSp>
        <p:nvCxnSpPr>
          <p:cNvPr id="62" name="Connector: Elbow 61">
            <a:extLst>
              <a:ext uri="{FF2B5EF4-FFF2-40B4-BE49-F238E27FC236}">
                <a16:creationId xmlns:a16="http://schemas.microsoft.com/office/drawing/2014/main" id="{F38D6818-B6A4-4F12-B2B2-CBAE229596DF}"/>
              </a:ext>
            </a:extLst>
          </p:cNvPr>
          <p:cNvCxnSpPr/>
          <p:nvPr/>
        </p:nvCxnSpPr>
        <p:spPr>
          <a:xfrm flipV="1">
            <a:off x="5965522" y="2209684"/>
            <a:ext cx="4054766" cy="783770"/>
          </a:xfrm>
          <a:prstGeom prst="bentConnector3">
            <a:avLst>
              <a:gd name="adj1" fmla="val 86600"/>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B8F64C0F-5AB7-4E78-B923-9100677DA335}"/>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6064771" y="5267791"/>
            <a:ext cx="1259174" cy="1176541"/>
          </a:xfrm>
          <a:prstGeom prst="rect">
            <a:avLst/>
          </a:prstGeom>
        </p:spPr>
      </p:pic>
      <p:sp>
        <p:nvSpPr>
          <p:cNvPr id="72" name="Freeform: Shape 71">
            <a:extLst>
              <a:ext uri="{FF2B5EF4-FFF2-40B4-BE49-F238E27FC236}">
                <a16:creationId xmlns:a16="http://schemas.microsoft.com/office/drawing/2014/main" id="{EE6E1006-BDE6-42B4-AC60-64EFB1761CE1}"/>
              </a:ext>
            </a:extLst>
          </p:cNvPr>
          <p:cNvSpPr/>
          <p:nvPr/>
        </p:nvSpPr>
        <p:spPr>
          <a:xfrm>
            <a:off x="4512040" y="3536518"/>
            <a:ext cx="1603947" cy="2459548"/>
          </a:xfrm>
          <a:custGeom>
            <a:avLst/>
            <a:gdLst>
              <a:gd name="connsiteX0" fmla="*/ 1603947 w 1603947"/>
              <a:gd name="connsiteY0" fmla="*/ 2459548 h 2459548"/>
              <a:gd name="connsiteX1" fmla="*/ 1528996 w 1603947"/>
              <a:gd name="connsiteY1" fmla="*/ 2444557 h 2459548"/>
              <a:gd name="connsiteX2" fmla="*/ 1439055 w 1603947"/>
              <a:gd name="connsiteY2" fmla="*/ 2414577 h 2459548"/>
              <a:gd name="connsiteX3" fmla="*/ 1364105 w 1603947"/>
              <a:gd name="connsiteY3" fmla="*/ 2354616 h 2459548"/>
              <a:gd name="connsiteX4" fmla="*/ 1304144 w 1603947"/>
              <a:gd name="connsiteY4" fmla="*/ 2264675 h 2459548"/>
              <a:gd name="connsiteX5" fmla="*/ 1274164 w 1603947"/>
              <a:gd name="connsiteY5" fmla="*/ 2219705 h 2459548"/>
              <a:gd name="connsiteX6" fmla="*/ 1244183 w 1603947"/>
              <a:gd name="connsiteY6" fmla="*/ 2159744 h 2459548"/>
              <a:gd name="connsiteX7" fmla="*/ 1154242 w 1603947"/>
              <a:gd name="connsiteY7" fmla="*/ 2054813 h 2459548"/>
              <a:gd name="connsiteX8" fmla="*/ 1124262 w 1603947"/>
              <a:gd name="connsiteY8" fmla="*/ 2009843 h 2459548"/>
              <a:gd name="connsiteX9" fmla="*/ 1079291 w 1603947"/>
              <a:gd name="connsiteY9" fmla="*/ 1994852 h 2459548"/>
              <a:gd name="connsiteX10" fmla="*/ 974360 w 1603947"/>
              <a:gd name="connsiteY10" fmla="*/ 1949882 h 2459548"/>
              <a:gd name="connsiteX11" fmla="*/ 929390 w 1603947"/>
              <a:gd name="connsiteY11" fmla="*/ 1919902 h 2459548"/>
              <a:gd name="connsiteX12" fmla="*/ 824459 w 1603947"/>
              <a:gd name="connsiteY12" fmla="*/ 1889921 h 2459548"/>
              <a:gd name="connsiteX13" fmla="*/ 794478 w 1603947"/>
              <a:gd name="connsiteY13" fmla="*/ 1859941 h 2459548"/>
              <a:gd name="connsiteX14" fmla="*/ 704537 w 1603947"/>
              <a:gd name="connsiteY14" fmla="*/ 1829961 h 2459548"/>
              <a:gd name="connsiteX15" fmla="*/ 674557 w 1603947"/>
              <a:gd name="connsiteY15" fmla="*/ 1799980 h 2459548"/>
              <a:gd name="connsiteX16" fmla="*/ 584616 w 1603947"/>
              <a:gd name="connsiteY16" fmla="*/ 1770000 h 2459548"/>
              <a:gd name="connsiteX17" fmla="*/ 494675 w 1603947"/>
              <a:gd name="connsiteY17" fmla="*/ 1725030 h 2459548"/>
              <a:gd name="connsiteX18" fmla="*/ 404734 w 1603947"/>
              <a:gd name="connsiteY18" fmla="*/ 1680059 h 2459548"/>
              <a:gd name="connsiteX19" fmla="*/ 359764 w 1603947"/>
              <a:gd name="connsiteY19" fmla="*/ 1635089 h 2459548"/>
              <a:gd name="connsiteX20" fmla="*/ 314793 w 1603947"/>
              <a:gd name="connsiteY20" fmla="*/ 1620098 h 2459548"/>
              <a:gd name="connsiteX21" fmla="*/ 254832 w 1603947"/>
              <a:gd name="connsiteY21" fmla="*/ 1590118 h 2459548"/>
              <a:gd name="connsiteX22" fmla="*/ 179882 w 1603947"/>
              <a:gd name="connsiteY22" fmla="*/ 1515167 h 2459548"/>
              <a:gd name="connsiteX23" fmla="*/ 149901 w 1603947"/>
              <a:gd name="connsiteY23" fmla="*/ 1485187 h 2459548"/>
              <a:gd name="connsiteX24" fmla="*/ 104931 w 1603947"/>
              <a:gd name="connsiteY24" fmla="*/ 1455207 h 2459548"/>
              <a:gd name="connsiteX25" fmla="*/ 44970 w 1603947"/>
              <a:gd name="connsiteY25" fmla="*/ 1335285 h 2459548"/>
              <a:gd name="connsiteX26" fmla="*/ 29980 w 1603947"/>
              <a:gd name="connsiteY26" fmla="*/ 1290315 h 2459548"/>
              <a:gd name="connsiteX27" fmla="*/ 0 w 1603947"/>
              <a:gd name="connsiteY27" fmla="*/ 1140413 h 2459548"/>
              <a:gd name="connsiteX28" fmla="*/ 29980 w 1603947"/>
              <a:gd name="connsiteY28" fmla="*/ 825620 h 2459548"/>
              <a:gd name="connsiteX29" fmla="*/ 59960 w 1603947"/>
              <a:gd name="connsiteY29" fmla="*/ 690708 h 2459548"/>
              <a:gd name="connsiteX30" fmla="*/ 119921 w 1603947"/>
              <a:gd name="connsiteY30" fmla="*/ 600767 h 2459548"/>
              <a:gd name="connsiteX31" fmla="*/ 149901 w 1603947"/>
              <a:gd name="connsiteY31" fmla="*/ 555797 h 2459548"/>
              <a:gd name="connsiteX32" fmla="*/ 179882 w 1603947"/>
              <a:gd name="connsiteY32" fmla="*/ 525816 h 2459548"/>
              <a:gd name="connsiteX33" fmla="*/ 209862 w 1603947"/>
              <a:gd name="connsiteY33" fmla="*/ 480846 h 2459548"/>
              <a:gd name="connsiteX34" fmla="*/ 284813 w 1603947"/>
              <a:gd name="connsiteY34" fmla="*/ 420885 h 2459548"/>
              <a:gd name="connsiteX35" fmla="*/ 344773 w 1603947"/>
              <a:gd name="connsiteY35" fmla="*/ 345934 h 2459548"/>
              <a:gd name="connsiteX36" fmla="*/ 389744 w 1603947"/>
              <a:gd name="connsiteY36" fmla="*/ 255993 h 2459548"/>
              <a:gd name="connsiteX37" fmla="*/ 434714 w 1603947"/>
              <a:gd name="connsiteY37" fmla="*/ 226013 h 2459548"/>
              <a:gd name="connsiteX38" fmla="*/ 494675 w 1603947"/>
              <a:gd name="connsiteY38" fmla="*/ 121082 h 2459548"/>
              <a:gd name="connsiteX39" fmla="*/ 554636 w 1603947"/>
              <a:gd name="connsiteY39" fmla="*/ 76112 h 2459548"/>
              <a:gd name="connsiteX40" fmla="*/ 584616 w 1603947"/>
              <a:gd name="connsiteY40" fmla="*/ 46131 h 2459548"/>
              <a:gd name="connsiteX41" fmla="*/ 629587 w 1603947"/>
              <a:gd name="connsiteY41" fmla="*/ 31141 h 2459548"/>
              <a:gd name="connsiteX42" fmla="*/ 659567 w 1603947"/>
              <a:gd name="connsiteY42" fmla="*/ 31141 h 24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03947" h="2459548">
                <a:moveTo>
                  <a:pt x="1603947" y="2459548"/>
                </a:moveTo>
                <a:cubicBezTo>
                  <a:pt x="1578963" y="2454551"/>
                  <a:pt x="1553577" y="2451261"/>
                  <a:pt x="1528996" y="2444557"/>
                </a:cubicBezTo>
                <a:cubicBezTo>
                  <a:pt x="1498508" y="2436242"/>
                  <a:pt x="1439055" y="2414577"/>
                  <a:pt x="1439055" y="2414577"/>
                </a:cubicBezTo>
                <a:cubicBezTo>
                  <a:pt x="1409551" y="2394908"/>
                  <a:pt x="1385466" y="2383098"/>
                  <a:pt x="1364105" y="2354616"/>
                </a:cubicBezTo>
                <a:cubicBezTo>
                  <a:pt x="1342486" y="2325790"/>
                  <a:pt x="1324131" y="2294655"/>
                  <a:pt x="1304144" y="2264675"/>
                </a:cubicBezTo>
                <a:cubicBezTo>
                  <a:pt x="1294151" y="2249685"/>
                  <a:pt x="1282221" y="2235819"/>
                  <a:pt x="1274164" y="2219705"/>
                </a:cubicBezTo>
                <a:cubicBezTo>
                  <a:pt x="1264170" y="2199718"/>
                  <a:pt x="1256027" y="2178694"/>
                  <a:pt x="1244183" y="2159744"/>
                </a:cubicBezTo>
                <a:cubicBezTo>
                  <a:pt x="1188044" y="2069922"/>
                  <a:pt x="1215563" y="2128398"/>
                  <a:pt x="1154242" y="2054813"/>
                </a:cubicBezTo>
                <a:cubicBezTo>
                  <a:pt x="1142709" y="2040973"/>
                  <a:pt x="1138330" y="2021097"/>
                  <a:pt x="1124262" y="2009843"/>
                </a:cubicBezTo>
                <a:cubicBezTo>
                  <a:pt x="1111923" y="1999972"/>
                  <a:pt x="1093424" y="2001919"/>
                  <a:pt x="1079291" y="1994852"/>
                </a:cubicBezTo>
                <a:cubicBezTo>
                  <a:pt x="975774" y="1943093"/>
                  <a:pt x="1099148" y="1981078"/>
                  <a:pt x="974360" y="1949882"/>
                </a:cubicBezTo>
                <a:cubicBezTo>
                  <a:pt x="959370" y="1939889"/>
                  <a:pt x="945504" y="1927959"/>
                  <a:pt x="929390" y="1919902"/>
                </a:cubicBezTo>
                <a:cubicBezTo>
                  <a:pt x="907889" y="1909152"/>
                  <a:pt x="843665" y="1894723"/>
                  <a:pt x="824459" y="1889921"/>
                </a:cubicBezTo>
                <a:cubicBezTo>
                  <a:pt x="814465" y="1879928"/>
                  <a:pt x="807119" y="1866261"/>
                  <a:pt x="794478" y="1859941"/>
                </a:cubicBezTo>
                <a:cubicBezTo>
                  <a:pt x="766212" y="1845808"/>
                  <a:pt x="704537" y="1829961"/>
                  <a:pt x="704537" y="1829961"/>
                </a:cubicBezTo>
                <a:cubicBezTo>
                  <a:pt x="694544" y="1819967"/>
                  <a:pt x="687198" y="1806300"/>
                  <a:pt x="674557" y="1799980"/>
                </a:cubicBezTo>
                <a:cubicBezTo>
                  <a:pt x="646291" y="1785847"/>
                  <a:pt x="584616" y="1770000"/>
                  <a:pt x="584616" y="1770000"/>
                </a:cubicBezTo>
                <a:cubicBezTo>
                  <a:pt x="455730" y="1684076"/>
                  <a:pt x="618806" y="1787096"/>
                  <a:pt x="494675" y="1725030"/>
                </a:cubicBezTo>
                <a:cubicBezTo>
                  <a:pt x="378439" y="1666911"/>
                  <a:pt x="517770" y="1717737"/>
                  <a:pt x="404734" y="1680059"/>
                </a:cubicBezTo>
                <a:cubicBezTo>
                  <a:pt x="389744" y="1665069"/>
                  <a:pt x="377403" y="1646848"/>
                  <a:pt x="359764" y="1635089"/>
                </a:cubicBezTo>
                <a:cubicBezTo>
                  <a:pt x="346617" y="1626324"/>
                  <a:pt x="329317" y="1626322"/>
                  <a:pt x="314793" y="1620098"/>
                </a:cubicBezTo>
                <a:cubicBezTo>
                  <a:pt x="294254" y="1611295"/>
                  <a:pt x="274819" y="1600111"/>
                  <a:pt x="254832" y="1590118"/>
                </a:cubicBezTo>
                <a:lnTo>
                  <a:pt x="179882" y="1515167"/>
                </a:lnTo>
                <a:cubicBezTo>
                  <a:pt x="169888" y="1505173"/>
                  <a:pt x="161660" y="1493027"/>
                  <a:pt x="149901" y="1485187"/>
                </a:cubicBezTo>
                <a:lnTo>
                  <a:pt x="104931" y="1455207"/>
                </a:lnTo>
                <a:cubicBezTo>
                  <a:pt x="70481" y="1351858"/>
                  <a:pt x="97296" y="1387612"/>
                  <a:pt x="44970" y="1335285"/>
                </a:cubicBezTo>
                <a:cubicBezTo>
                  <a:pt x="39973" y="1320295"/>
                  <a:pt x="33533" y="1305711"/>
                  <a:pt x="29980" y="1290315"/>
                </a:cubicBezTo>
                <a:cubicBezTo>
                  <a:pt x="18522" y="1240663"/>
                  <a:pt x="0" y="1140413"/>
                  <a:pt x="0" y="1140413"/>
                </a:cubicBezTo>
                <a:cubicBezTo>
                  <a:pt x="22086" y="764944"/>
                  <a:pt x="-7073" y="992359"/>
                  <a:pt x="29980" y="825620"/>
                </a:cubicBezTo>
                <a:cubicBezTo>
                  <a:pt x="31872" y="817105"/>
                  <a:pt x="52649" y="705331"/>
                  <a:pt x="59960" y="690708"/>
                </a:cubicBezTo>
                <a:cubicBezTo>
                  <a:pt x="76074" y="658480"/>
                  <a:pt x="99934" y="630747"/>
                  <a:pt x="119921" y="600767"/>
                </a:cubicBezTo>
                <a:cubicBezTo>
                  <a:pt x="129914" y="585777"/>
                  <a:pt x="137162" y="568536"/>
                  <a:pt x="149901" y="555797"/>
                </a:cubicBezTo>
                <a:cubicBezTo>
                  <a:pt x="159895" y="545803"/>
                  <a:pt x="171053" y="536852"/>
                  <a:pt x="179882" y="525816"/>
                </a:cubicBezTo>
                <a:cubicBezTo>
                  <a:pt x="191136" y="511748"/>
                  <a:pt x="197123" y="493585"/>
                  <a:pt x="209862" y="480846"/>
                </a:cubicBezTo>
                <a:cubicBezTo>
                  <a:pt x="287776" y="402932"/>
                  <a:pt x="225474" y="495059"/>
                  <a:pt x="284813" y="420885"/>
                </a:cubicBezTo>
                <a:cubicBezTo>
                  <a:pt x="360458" y="326329"/>
                  <a:pt x="272381" y="418329"/>
                  <a:pt x="344773" y="345934"/>
                </a:cubicBezTo>
                <a:cubicBezTo>
                  <a:pt x="356965" y="309360"/>
                  <a:pt x="360687" y="285050"/>
                  <a:pt x="389744" y="255993"/>
                </a:cubicBezTo>
                <a:cubicBezTo>
                  <a:pt x="402483" y="243254"/>
                  <a:pt x="419724" y="236006"/>
                  <a:pt x="434714" y="226013"/>
                </a:cubicBezTo>
                <a:cubicBezTo>
                  <a:pt x="446470" y="202501"/>
                  <a:pt x="473488" y="142269"/>
                  <a:pt x="494675" y="121082"/>
                </a:cubicBezTo>
                <a:cubicBezTo>
                  <a:pt x="512341" y="103416"/>
                  <a:pt x="535443" y="92106"/>
                  <a:pt x="554636" y="76112"/>
                </a:cubicBezTo>
                <a:cubicBezTo>
                  <a:pt x="565493" y="67064"/>
                  <a:pt x="574623" y="56125"/>
                  <a:pt x="584616" y="46131"/>
                </a:cubicBezTo>
                <a:cubicBezTo>
                  <a:pt x="610648" y="-31965"/>
                  <a:pt x="582554" y="7625"/>
                  <a:pt x="629587" y="31141"/>
                </a:cubicBezTo>
                <a:cubicBezTo>
                  <a:pt x="638525" y="35610"/>
                  <a:pt x="649574" y="31141"/>
                  <a:pt x="659567" y="31141"/>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95851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ircuit board">
            <a:extLst>
              <a:ext uri="{FF2B5EF4-FFF2-40B4-BE49-F238E27FC236}">
                <a16:creationId xmlns:a16="http://schemas.microsoft.com/office/drawing/2014/main" id="{38F509BA-9A61-4E4C-A1C0-DC2959A8E09C}"/>
              </a:ext>
            </a:extLst>
          </p:cNvPr>
          <p:cNvPicPr>
            <a:picLocks noChangeAspect="1"/>
          </p:cNvPicPr>
          <p:nvPr/>
        </p:nvPicPr>
        <p:blipFill rotWithShape="1">
          <a:blip r:embed="rId3">
            <a:alphaModFix amt="30000"/>
          </a:blip>
          <a:srcRect t="6504" b="9202"/>
          <a:stretch/>
        </p:blipFill>
        <p:spPr>
          <a:xfrm>
            <a:off x="3611" y="14218"/>
            <a:ext cx="12188389" cy="6857990"/>
          </a:xfrm>
          <a:prstGeom prst="rect">
            <a:avLst/>
          </a:prstGeom>
          <a:ln>
            <a:solidFill>
              <a:schemeClr val="accent3"/>
            </a:solidFill>
          </a:ln>
        </p:spPr>
      </p:pic>
      <p:sp>
        <p:nvSpPr>
          <p:cNvPr id="3" name="Title 5">
            <a:extLst>
              <a:ext uri="{FF2B5EF4-FFF2-40B4-BE49-F238E27FC236}">
                <a16:creationId xmlns:a16="http://schemas.microsoft.com/office/drawing/2014/main" id="{3A89288F-5BE9-412D-B0E7-F637E755CC86}"/>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6029036A-45C4-4497-A52E-DDD60F65B387}"/>
              </a:ext>
            </a:extLst>
          </p:cNvPr>
          <p:cNvSpPr txBox="1"/>
          <p:nvPr/>
        </p:nvSpPr>
        <p:spPr>
          <a:xfrm>
            <a:off x="2368446" y="1379095"/>
            <a:ext cx="7064312" cy="378783"/>
          </a:xfrm>
          <a:prstGeom prst="rect">
            <a:avLst/>
          </a:prstGeom>
          <a:noFill/>
        </p:spPr>
        <p:txBody>
          <a:bodyPr wrap="square" rtlCol="0">
            <a:spAutoFit/>
          </a:bodyPr>
          <a:lstStyle/>
          <a:p>
            <a:pPr algn="ctr"/>
            <a:r>
              <a:rPr lang="en-US" cap="small" dirty="0">
                <a:solidFill>
                  <a:schemeClr val="bg1"/>
                </a:solidFill>
              </a:rPr>
              <a:t>Home Security System </a:t>
            </a:r>
            <a:r>
              <a:rPr lang="en-US" sz="1400" dirty="0">
                <a:solidFill>
                  <a:schemeClr val="bg1"/>
                </a:solidFill>
              </a:rPr>
              <a:t>(Slide 1 of 2)</a:t>
            </a:r>
          </a:p>
        </p:txBody>
      </p:sp>
      <p:sp>
        <p:nvSpPr>
          <p:cNvPr id="5" name="TextBox 4">
            <a:extLst>
              <a:ext uri="{FF2B5EF4-FFF2-40B4-BE49-F238E27FC236}">
                <a16:creationId xmlns:a16="http://schemas.microsoft.com/office/drawing/2014/main" id="{94537DB8-4213-4737-882F-B79054542C3D}"/>
              </a:ext>
            </a:extLst>
          </p:cNvPr>
          <p:cNvSpPr txBox="1"/>
          <p:nvPr/>
        </p:nvSpPr>
        <p:spPr>
          <a:xfrm>
            <a:off x="4711912" y="2563318"/>
            <a:ext cx="2198553" cy="2862322"/>
          </a:xfrm>
          <a:prstGeom prst="rect">
            <a:avLst/>
          </a:prstGeom>
          <a:noFill/>
        </p:spPr>
        <p:txBody>
          <a:bodyPr wrap="square" rtlCol="0">
            <a:spAutoFit/>
          </a:bodyPr>
          <a:lstStyle/>
          <a:p>
            <a:r>
              <a:rPr lang="en-US" b="1" dirty="0">
                <a:solidFill>
                  <a:srgbClr val="003300"/>
                </a:solidFill>
              </a:rPr>
              <a:t>Inventory Needed</a:t>
            </a:r>
          </a:p>
          <a:p>
            <a:endParaRPr lang="en-US" dirty="0">
              <a:solidFill>
                <a:srgbClr val="003300"/>
              </a:solidFill>
            </a:endParaRPr>
          </a:p>
          <a:p>
            <a:pPr lvl="1"/>
            <a:r>
              <a:rPr lang="en-US" dirty="0">
                <a:solidFill>
                  <a:srgbClr val="003300"/>
                </a:solidFill>
              </a:rPr>
              <a:t>Laptop</a:t>
            </a:r>
          </a:p>
          <a:p>
            <a:pPr lvl="1"/>
            <a:r>
              <a:rPr lang="en-US" dirty="0">
                <a:solidFill>
                  <a:srgbClr val="003300"/>
                </a:solidFill>
              </a:rPr>
              <a:t>ESP32 Microcontroller</a:t>
            </a:r>
          </a:p>
          <a:p>
            <a:pPr lvl="1"/>
            <a:r>
              <a:rPr lang="en-US" dirty="0">
                <a:solidFill>
                  <a:srgbClr val="003300"/>
                </a:solidFill>
              </a:rPr>
              <a:t>Breadboard</a:t>
            </a:r>
          </a:p>
          <a:p>
            <a:pPr lvl="1"/>
            <a:r>
              <a:rPr lang="en-US" dirty="0">
                <a:solidFill>
                  <a:srgbClr val="003300"/>
                </a:solidFill>
              </a:rPr>
              <a:t>Wires</a:t>
            </a:r>
          </a:p>
          <a:p>
            <a:pPr lvl="1"/>
            <a:r>
              <a:rPr lang="en-US" dirty="0">
                <a:solidFill>
                  <a:srgbClr val="003300"/>
                </a:solidFill>
              </a:rPr>
              <a:t>Active Buzzer</a:t>
            </a:r>
          </a:p>
          <a:p>
            <a:pPr lvl="1"/>
            <a:r>
              <a:rPr lang="en-US" dirty="0">
                <a:solidFill>
                  <a:srgbClr val="003300"/>
                </a:solidFill>
              </a:rPr>
              <a:t>Passive Buzzer</a:t>
            </a:r>
          </a:p>
          <a:p>
            <a:pPr lvl="1"/>
            <a:r>
              <a:rPr lang="en-US" dirty="0">
                <a:solidFill>
                  <a:srgbClr val="003300"/>
                </a:solidFill>
              </a:rPr>
              <a:t>PIR motion sensor</a:t>
            </a:r>
          </a:p>
        </p:txBody>
      </p:sp>
      <p:pic>
        <p:nvPicPr>
          <p:cNvPr id="6" name="Picture 5">
            <a:extLst>
              <a:ext uri="{FF2B5EF4-FFF2-40B4-BE49-F238E27FC236}">
                <a16:creationId xmlns:a16="http://schemas.microsoft.com/office/drawing/2014/main" id="{AF6D1B14-47AC-4C3E-A86D-FA5BB79B2592}"/>
              </a:ext>
            </a:extLst>
          </p:cNvPr>
          <p:cNvPicPr>
            <a:picLocks noChangeAspect="1"/>
          </p:cNvPicPr>
          <p:nvPr/>
        </p:nvPicPr>
        <p:blipFill>
          <a:blip r:embed="rId4"/>
          <a:stretch>
            <a:fillRect/>
          </a:stretch>
        </p:blipFill>
        <p:spPr>
          <a:xfrm>
            <a:off x="9958774" y="4842481"/>
            <a:ext cx="1314450" cy="1397001"/>
          </a:xfrm>
          <a:prstGeom prst="rect">
            <a:avLst/>
          </a:prstGeom>
        </p:spPr>
      </p:pic>
      <p:pic>
        <p:nvPicPr>
          <p:cNvPr id="7" name="Picture 6">
            <a:extLst>
              <a:ext uri="{FF2B5EF4-FFF2-40B4-BE49-F238E27FC236}">
                <a16:creationId xmlns:a16="http://schemas.microsoft.com/office/drawing/2014/main" id="{B0400429-0648-41C6-9DA6-F27AE05AD6A4}"/>
              </a:ext>
            </a:extLst>
          </p:cNvPr>
          <p:cNvPicPr>
            <a:picLocks noChangeAspect="1"/>
          </p:cNvPicPr>
          <p:nvPr/>
        </p:nvPicPr>
        <p:blipFill>
          <a:blip r:embed="rId5"/>
          <a:stretch>
            <a:fillRect/>
          </a:stretch>
        </p:blipFill>
        <p:spPr>
          <a:xfrm>
            <a:off x="9940817" y="2143593"/>
            <a:ext cx="1314450" cy="1209675"/>
          </a:xfrm>
          <a:prstGeom prst="rect">
            <a:avLst/>
          </a:prstGeom>
        </p:spPr>
      </p:pic>
      <p:pic>
        <p:nvPicPr>
          <p:cNvPr id="8" name="Picture 7">
            <a:extLst>
              <a:ext uri="{FF2B5EF4-FFF2-40B4-BE49-F238E27FC236}">
                <a16:creationId xmlns:a16="http://schemas.microsoft.com/office/drawing/2014/main" id="{1006B192-B1B3-486B-B4EA-41F42BA9F15B}"/>
              </a:ext>
            </a:extLst>
          </p:cNvPr>
          <p:cNvPicPr>
            <a:picLocks noChangeAspect="1"/>
          </p:cNvPicPr>
          <p:nvPr/>
        </p:nvPicPr>
        <p:blipFill>
          <a:blip r:embed="rId6"/>
          <a:stretch>
            <a:fillRect/>
          </a:stretch>
        </p:blipFill>
        <p:spPr>
          <a:xfrm>
            <a:off x="7911055" y="4842482"/>
            <a:ext cx="1397000" cy="1397000"/>
          </a:xfrm>
          <a:prstGeom prst="rect">
            <a:avLst/>
          </a:prstGeom>
        </p:spPr>
      </p:pic>
      <p:pic>
        <p:nvPicPr>
          <p:cNvPr id="9" name="Picture 8">
            <a:extLst>
              <a:ext uri="{FF2B5EF4-FFF2-40B4-BE49-F238E27FC236}">
                <a16:creationId xmlns:a16="http://schemas.microsoft.com/office/drawing/2014/main" id="{AF7237B1-4CE0-4FD2-A4FC-58BE34B52E74}"/>
              </a:ext>
            </a:extLst>
          </p:cNvPr>
          <p:cNvPicPr>
            <a:picLocks noChangeAspect="1"/>
          </p:cNvPicPr>
          <p:nvPr/>
        </p:nvPicPr>
        <p:blipFill>
          <a:blip r:embed="rId7"/>
          <a:stretch>
            <a:fillRect/>
          </a:stretch>
        </p:blipFill>
        <p:spPr>
          <a:xfrm>
            <a:off x="7480089" y="2143595"/>
            <a:ext cx="1187892" cy="1241401"/>
          </a:xfrm>
          <a:prstGeom prst="rect">
            <a:avLst/>
          </a:prstGeom>
        </p:spPr>
      </p:pic>
      <p:grpSp>
        <p:nvGrpSpPr>
          <p:cNvPr id="14" name="Group 13">
            <a:extLst>
              <a:ext uri="{FF2B5EF4-FFF2-40B4-BE49-F238E27FC236}">
                <a16:creationId xmlns:a16="http://schemas.microsoft.com/office/drawing/2014/main" id="{918681E1-86C6-4680-88D9-7E056F4647F8}"/>
              </a:ext>
            </a:extLst>
          </p:cNvPr>
          <p:cNvGrpSpPr/>
          <p:nvPr/>
        </p:nvGrpSpPr>
        <p:grpSpPr>
          <a:xfrm>
            <a:off x="1614117" y="3004145"/>
            <a:ext cx="2343216" cy="2095978"/>
            <a:chOff x="25230" y="1008337"/>
            <a:chExt cx="2343216" cy="2095978"/>
          </a:xfrm>
        </p:grpSpPr>
        <p:pic>
          <p:nvPicPr>
            <p:cNvPr id="11" name="Picture 10">
              <a:extLst>
                <a:ext uri="{FF2B5EF4-FFF2-40B4-BE49-F238E27FC236}">
                  <a16:creationId xmlns:a16="http://schemas.microsoft.com/office/drawing/2014/main" id="{1097F9C6-D059-4353-AD56-64E106772C34}"/>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5230" y="1008337"/>
              <a:ext cx="2286028" cy="1757877"/>
            </a:xfrm>
            <a:prstGeom prst="rect">
              <a:avLst/>
            </a:prstGeom>
          </p:spPr>
        </p:pic>
        <p:sp>
          <p:nvSpPr>
            <p:cNvPr id="12" name="TextBox 11">
              <a:extLst>
                <a:ext uri="{FF2B5EF4-FFF2-40B4-BE49-F238E27FC236}">
                  <a16:creationId xmlns:a16="http://schemas.microsoft.com/office/drawing/2014/main" id="{445F4BDE-7DE9-4D21-A8F2-88D89602CD77}"/>
                </a:ext>
              </a:extLst>
            </p:cNvPr>
            <p:cNvSpPr txBox="1"/>
            <p:nvPr/>
          </p:nvSpPr>
          <p:spPr>
            <a:xfrm>
              <a:off x="133375" y="2734983"/>
              <a:ext cx="2235071" cy="369332"/>
            </a:xfrm>
            <a:prstGeom prst="rect">
              <a:avLst/>
            </a:prstGeom>
            <a:noFill/>
          </p:spPr>
          <p:txBody>
            <a:bodyPr wrap="square" rtlCol="0">
              <a:spAutoFit/>
            </a:bodyPr>
            <a:lstStyle/>
            <a:p>
              <a:r>
                <a:rPr lang="en-US" sz="900">
                  <a:hlinkClick r:id="rId9" tooltip="http://www.pngall.com/laptop-png"/>
                </a:rPr>
                <a:t>This Photo</a:t>
              </a:r>
              <a:r>
                <a:rPr lang="en-US" sz="900"/>
                <a:t> by Unknown Author is licensed under </a:t>
              </a:r>
              <a:r>
                <a:rPr lang="en-US" sz="900">
                  <a:hlinkClick r:id="rId10" tooltip="https://creativecommons.org/licenses/by-nc/3.0/"/>
                </a:rPr>
                <a:t>CC BY-NC</a:t>
              </a:r>
              <a:endParaRPr lang="en-US" sz="900"/>
            </a:p>
          </p:txBody>
        </p:sp>
      </p:grpSp>
      <p:cxnSp>
        <p:nvCxnSpPr>
          <p:cNvPr id="16" name="Straight Arrow Connector 15">
            <a:extLst>
              <a:ext uri="{FF2B5EF4-FFF2-40B4-BE49-F238E27FC236}">
                <a16:creationId xmlns:a16="http://schemas.microsoft.com/office/drawing/2014/main" id="{10EC73A9-635A-489E-BCEF-918F6D84DCBD}"/>
              </a:ext>
            </a:extLst>
          </p:cNvPr>
          <p:cNvCxnSpPr>
            <a:cxnSpLocks/>
          </p:cNvCxnSpPr>
          <p:nvPr/>
        </p:nvCxnSpPr>
        <p:spPr>
          <a:xfrm flipH="1">
            <a:off x="3732551" y="3267856"/>
            <a:ext cx="1440430" cy="1611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ctor: Elbow 18">
            <a:extLst>
              <a:ext uri="{FF2B5EF4-FFF2-40B4-BE49-F238E27FC236}">
                <a16:creationId xmlns:a16="http://schemas.microsoft.com/office/drawing/2014/main" id="{9CA9FC73-272C-4B69-8EFC-F6303CE8D828}"/>
              </a:ext>
            </a:extLst>
          </p:cNvPr>
          <p:cNvCxnSpPr>
            <a:cxnSpLocks/>
          </p:cNvCxnSpPr>
          <p:nvPr/>
        </p:nvCxnSpPr>
        <p:spPr>
          <a:xfrm>
            <a:off x="5899804" y="3537679"/>
            <a:ext cx="5237888" cy="1632086"/>
          </a:xfrm>
          <a:prstGeom prst="bentConnector3">
            <a:avLst>
              <a:gd name="adj1" fmla="val 10008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6E9766A-10B4-4FBE-A724-53278AB28233}"/>
              </a:ext>
            </a:extLst>
          </p:cNvPr>
          <p:cNvCxnSpPr>
            <a:cxnSpLocks/>
          </p:cNvCxnSpPr>
          <p:nvPr/>
        </p:nvCxnSpPr>
        <p:spPr>
          <a:xfrm>
            <a:off x="6640643" y="3916462"/>
            <a:ext cx="3829095" cy="9260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8160F37-379A-4064-A118-999A47F22CDE}"/>
              </a:ext>
            </a:extLst>
          </p:cNvPr>
          <p:cNvCxnSpPr>
            <a:cxnSpLocks/>
          </p:cNvCxnSpPr>
          <p:nvPr/>
        </p:nvCxnSpPr>
        <p:spPr>
          <a:xfrm flipV="1">
            <a:off x="6707788" y="3004146"/>
            <a:ext cx="3250986" cy="21606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E977A71D-7BA9-4FC9-9467-996039701448}"/>
              </a:ext>
            </a:extLst>
          </p:cNvPr>
          <p:cNvCxnSpPr/>
          <p:nvPr/>
        </p:nvCxnSpPr>
        <p:spPr>
          <a:xfrm>
            <a:off x="1369302" y="6255106"/>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CCF2D38-6355-46A6-A770-DD5695E2FC13}"/>
              </a:ext>
            </a:extLst>
          </p:cNvPr>
          <p:cNvCxnSpPr>
            <a:cxnSpLocks/>
          </p:cNvCxnSpPr>
          <p:nvPr/>
        </p:nvCxnSpPr>
        <p:spPr>
          <a:xfrm flipV="1">
            <a:off x="6572256" y="3267857"/>
            <a:ext cx="1177659" cy="1647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54560B6-2A78-4673-8D80-39C4D06B6A12}"/>
              </a:ext>
            </a:extLst>
          </p:cNvPr>
          <p:cNvCxnSpPr/>
          <p:nvPr/>
        </p:nvCxnSpPr>
        <p:spPr>
          <a:xfrm>
            <a:off x="6486419" y="4730791"/>
            <a:ext cx="1587616" cy="6356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059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4623824" y="9525"/>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1FE5F30A-BDC1-442E-B6DC-44EC7A0FF7CF}"/>
              </a:ext>
            </a:extLst>
          </p:cNvPr>
          <p:cNvSpPr txBox="1">
            <a:spLocks/>
          </p:cNvSpPr>
          <p:nvPr/>
        </p:nvSpPr>
        <p:spPr>
          <a:xfrm>
            <a:off x="182880" y="618518"/>
            <a:ext cx="11630178" cy="77594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2" name="TextBox 1">
            <a:extLst>
              <a:ext uri="{FF2B5EF4-FFF2-40B4-BE49-F238E27FC236}">
                <a16:creationId xmlns:a16="http://schemas.microsoft.com/office/drawing/2014/main" id="{699EAAD8-B0C8-49BE-947A-22A4D962D0B7}"/>
              </a:ext>
            </a:extLst>
          </p:cNvPr>
          <p:cNvSpPr txBox="1"/>
          <p:nvPr/>
        </p:nvSpPr>
        <p:spPr>
          <a:xfrm>
            <a:off x="3347884" y="1468438"/>
            <a:ext cx="5338916" cy="369332"/>
          </a:xfrm>
          <a:prstGeom prst="rect">
            <a:avLst/>
          </a:prstGeom>
          <a:noFill/>
        </p:spPr>
        <p:txBody>
          <a:bodyPr wrap="square" rtlCol="0">
            <a:spAutoFit/>
          </a:bodyPr>
          <a:lstStyle/>
          <a:p>
            <a:pPr algn="ctr"/>
            <a:r>
              <a:rPr lang="en-US" cap="small" dirty="0">
                <a:solidFill>
                  <a:schemeClr val="bg1"/>
                </a:solidFill>
              </a:rPr>
              <a:t>Computer Networks &amp; Defense Fundamentals </a:t>
            </a:r>
            <a:r>
              <a:rPr lang="en-US" sz="1400" i="1" cap="small" dirty="0">
                <a:solidFill>
                  <a:schemeClr val="bg1"/>
                </a:solidFill>
              </a:rPr>
              <a:t>(</a:t>
            </a:r>
            <a:r>
              <a:rPr lang="en-US" sz="1400" i="1" dirty="0">
                <a:solidFill>
                  <a:schemeClr val="bg1"/>
                </a:solidFill>
              </a:rPr>
              <a:t>slide 1 of 3</a:t>
            </a:r>
            <a:r>
              <a:rPr lang="en-US" sz="1400" i="1" cap="small" dirty="0">
                <a:solidFill>
                  <a:schemeClr val="bg1"/>
                </a:solidFill>
              </a:rPr>
              <a:t>)</a:t>
            </a:r>
          </a:p>
        </p:txBody>
      </p:sp>
      <p:sp>
        <p:nvSpPr>
          <p:cNvPr id="7" name="TextBox 6">
            <a:extLst>
              <a:ext uri="{FF2B5EF4-FFF2-40B4-BE49-F238E27FC236}">
                <a16:creationId xmlns:a16="http://schemas.microsoft.com/office/drawing/2014/main" id="{19B3F54D-04A0-40F8-B3F3-ED245EF0AEF7}"/>
              </a:ext>
            </a:extLst>
          </p:cNvPr>
          <p:cNvSpPr txBox="1"/>
          <p:nvPr/>
        </p:nvSpPr>
        <p:spPr>
          <a:xfrm>
            <a:off x="2478104" y="2606496"/>
            <a:ext cx="7752732" cy="1477328"/>
          </a:xfrm>
          <a:prstGeom prst="rect">
            <a:avLst/>
          </a:prstGeom>
          <a:noFill/>
        </p:spPr>
        <p:txBody>
          <a:bodyPr wrap="square" rtlCol="0">
            <a:spAutoFit/>
          </a:bodyPr>
          <a:lstStyle/>
          <a:p>
            <a:pPr marL="285750" indent="-285750">
              <a:buClr>
                <a:srgbClr val="003300"/>
              </a:buClr>
              <a:buFont typeface="Wingdings" panose="05000000000000000000" pitchFamily="2" charset="2"/>
              <a:buChar char="Ø"/>
            </a:pPr>
            <a:r>
              <a:rPr lang="en-US" dirty="0"/>
              <a:t>Networks</a:t>
            </a:r>
          </a:p>
          <a:p>
            <a:pPr marL="285750" indent="-285750">
              <a:buClr>
                <a:srgbClr val="003300"/>
              </a:buClr>
              <a:buFont typeface="Wingdings" panose="05000000000000000000" pitchFamily="2" charset="2"/>
              <a:buChar char="Ø"/>
            </a:pPr>
            <a:r>
              <a:rPr lang="en-US" dirty="0"/>
              <a:t>Protocols</a:t>
            </a:r>
          </a:p>
          <a:p>
            <a:pPr marL="285750" indent="-285750">
              <a:buClr>
                <a:srgbClr val="003300"/>
              </a:buClr>
              <a:buFont typeface="Wingdings" panose="05000000000000000000" pitchFamily="2" charset="2"/>
              <a:buChar char="Ø"/>
            </a:pPr>
            <a:r>
              <a:rPr lang="en-US" dirty="0"/>
              <a:t>Addressing</a:t>
            </a:r>
          </a:p>
          <a:p>
            <a:pPr marL="285750" indent="-285750">
              <a:buClr>
                <a:srgbClr val="003300"/>
              </a:buClr>
              <a:buFont typeface="Wingdings" panose="05000000000000000000" pitchFamily="2" charset="2"/>
              <a:buChar char="Ø"/>
            </a:pPr>
            <a:r>
              <a:rPr lang="en-US" dirty="0"/>
              <a:t>CND (Certified Network Defender)</a:t>
            </a:r>
          </a:p>
          <a:p>
            <a:pPr marL="285750" indent="-285750">
              <a:buClr>
                <a:srgbClr val="003300"/>
              </a:buClr>
              <a:buFont typeface="Wingdings" panose="05000000000000000000" pitchFamily="2" charset="2"/>
              <a:buChar char="Ø"/>
            </a:pPr>
            <a:r>
              <a:rPr lang="en-US" dirty="0"/>
              <a:t>Module 1 Hands-on-project – 2 Light Smart-home Control System</a:t>
            </a:r>
          </a:p>
        </p:txBody>
      </p:sp>
      <p:pic>
        <p:nvPicPr>
          <p:cNvPr id="1026" name="Picture 2" descr="Linear bus network topology">
            <a:extLst>
              <a:ext uri="{FF2B5EF4-FFF2-40B4-BE49-F238E27FC236}">
                <a16:creationId xmlns:a16="http://schemas.microsoft.com/office/drawing/2014/main" id="{B3B218D1-1FE4-402C-B9D4-2D48847C3E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813" y="4308445"/>
            <a:ext cx="1782779" cy="15510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Mesh Topology?">
            <a:extLst>
              <a:ext uri="{FF2B5EF4-FFF2-40B4-BE49-F238E27FC236}">
                <a16:creationId xmlns:a16="http://schemas.microsoft.com/office/drawing/2014/main" id="{FC8FC682-09C0-480A-9E3E-7567AEB505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1143" y="4308445"/>
            <a:ext cx="1724591" cy="1874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ng topology">
            <a:extLst>
              <a:ext uri="{FF2B5EF4-FFF2-40B4-BE49-F238E27FC236}">
                <a16:creationId xmlns:a16="http://schemas.microsoft.com/office/drawing/2014/main" id="{09B71832-04F2-4137-AC12-85C31B94E2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7579" y="4308445"/>
            <a:ext cx="1590105" cy="1874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topology">
            <a:extLst>
              <a:ext uri="{FF2B5EF4-FFF2-40B4-BE49-F238E27FC236}">
                <a16:creationId xmlns:a16="http://schemas.microsoft.com/office/drawing/2014/main" id="{D3935101-560F-46D8-957B-66464DE79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0183" y="4308445"/>
            <a:ext cx="1666578" cy="18749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etwork tree topology or star bus topology">
            <a:extLst>
              <a:ext uri="{FF2B5EF4-FFF2-40B4-BE49-F238E27FC236}">
                <a16:creationId xmlns:a16="http://schemas.microsoft.com/office/drawing/2014/main" id="{A4F26EB6-54B9-4B89-BE02-CABA06215F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9259" y="4298950"/>
            <a:ext cx="2336209" cy="188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849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3">
            <a:alphaModFix amt="30000"/>
          </a:blip>
          <a:srcRect l="17220" r="9210" b="-1"/>
          <a:stretch/>
        </p:blipFill>
        <p:spPr>
          <a:xfrm>
            <a:off x="-5597" y="10"/>
            <a:ext cx="6451367" cy="6857990"/>
          </a:xfrm>
          <a:prstGeom prst="rect">
            <a:avLst/>
          </a:prstGeom>
        </p:spPr>
      </p:pic>
      <p:pic>
        <p:nvPicPr>
          <p:cNvPr id="3" name="Picture 2">
            <a:extLst>
              <a:ext uri="{FF2B5EF4-FFF2-40B4-BE49-F238E27FC236}">
                <a16:creationId xmlns:a16="http://schemas.microsoft.com/office/drawing/2014/main" id="{4668F488-99C9-4A5D-930A-702E31386F8E}"/>
              </a:ext>
            </a:extLst>
          </p:cNvPr>
          <p:cNvPicPr>
            <a:picLocks noChangeAspect="1"/>
          </p:cNvPicPr>
          <p:nvPr/>
        </p:nvPicPr>
        <p:blipFill>
          <a:blip r:embed="rId4"/>
          <a:stretch>
            <a:fillRect/>
          </a:stretch>
        </p:blipFill>
        <p:spPr>
          <a:xfrm>
            <a:off x="815023" y="1693810"/>
            <a:ext cx="4810125" cy="4000500"/>
          </a:xfrm>
          <a:prstGeom prst="rect">
            <a:avLst/>
          </a:prstGeom>
        </p:spPr>
      </p:pic>
      <p:pic>
        <p:nvPicPr>
          <p:cNvPr id="6" name="Picture 5">
            <a:extLst>
              <a:ext uri="{FF2B5EF4-FFF2-40B4-BE49-F238E27FC236}">
                <a16:creationId xmlns:a16="http://schemas.microsoft.com/office/drawing/2014/main" id="{01D99E25-EDD8-42F7-8C3D-8F34CF77B0D2}"/>
              </a:ext>
            </a:extLst>
          </p:cNvPr>
          <p:cNvPicPr>
            <a:picLocks noChangeAspect="1"/>
          </p:cNvPicPr>
          <p:nvPr/>
        </p:nvPicPr>
        <p:blipFill>
          <a:blip r:embed="rId5"/>
          <a:stretch>
            <a:fillRect/>
          </a:stretch>
        </p:blipFill>
        <p:spPr>
          <a:xfrm>
            <a:off x="6604960" y="1693811"/>
            <a:ext cx="4772025" cy="4010025"/>
          </a:xfrm>
          <a:prstGeom prst="rect">
            <a:avLst/>
          </a:prstGeom>
        </p:spPr>
      </p:pic>
      <p:sp>
        <p:nvSpPr>
          <p:cNvPr id="7" name="Rectangle 6">
            <a:extLst>
              <a:ext uri="{FF2B5EF4-FFF2-40B4-BE49-F238E27FC236}">
                <a16:creationId xmlns:a16="http://schemas.microsoft.com/office/drawing/2014/main" id="{8855C1F7-2F36-457F-BD33-2028A7ED0DC0}"/>
              </a:ext>
            </a:extLst>
          </p:cNvPr>
          <p:cNvSpPr/>
          <p:nvPr/>
        </p:nvSpPr>
        <p:spPr>
          <a:xfrm>
            <a:off x="3172460" y="2962275"/>
            <a:ext cx="1047115" cy="200025"/>
          </a:xfrm>
          <a:prstGeom prst="rect">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6" name="Rectangle 65">
            <a:extLst>
              <a:ext uri="{FF2B5EF4-FFF2-40B4-BE49-F238E27FC236}">
                <a16:creationId xmlns:a16="http://schemas.microsoft.com/office/drawing/2014/main" id="{3C275265-B619-4964-8B01-7CEA4881C81C}"/>
              </a:ext>
            </a:extLst>
          </p:cNvPr>
          <p:cNvSpPr/>
          <p:nvPr/>
        </p:nvSpPr>
        <p:spPr>
          <a:xfrm>
            <a:off x="8906510" y="3494035"/>
            <a:ext cx="1047115" cy="200025"/>
          </a:xfrm>
          <a:prstGeom prst="rect">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7" name="Rectangle 66">
            <a:extLst>
              <a:ext uri="{FF2B5EF4-FFF2-40B4-BE49-F238E27FC236}">
                <a16:creationId xmlns:a16="http://schemas.microsoft.com/office/drawing/2014/main" id="{97AAE264-B6B8-4040-AEDA-5A8D39ACBF16}"/>
              </a:ext>
            </a:extLst>
          </p:cNvPr>
          <p:cNvSpPr/>
          <p:nvPr/>
        </p:nvSpPr>
        <p:spPr>
          <a:xfrm>
            <a:off x="1429385" y="5164190"/>
            <a:ext cx="2694940" cy="530120"/>
          </a:xfrm>
          <a:prstGeom prst="rect">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8" name="Rectangle 67">
            <a:extLst>
              <a:ext uri="{FF2B5EF4-FFF2-40B4-BE49-F238E27FC236}">
                <a16:creationId xmlns:a16="http://schemas.microsoft.com/office/drawing/2014/main" id="{37864B87-62BE-487D-8925-4A5F5DC3F1DA}"/>
              </a:ext>
            </a:extLst>
          </p:cNvPr>
          <p:cNvSpPr/>
          <p:nvPr/>
        </p:nvSpPr>
        <p:spPr>
          <a:xfrm>
            <a:off x="7192010" y="5059415"/>
            <a:ext cx="2694940" cy="530120"/>
          </a:xfrm>
          <a:prstGeom prst="rect">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9" name="Title 5">
            <a:extLst>
              <a:ext uri="{FF2B5EF4-FFF2-40B4-BE49-F238E27FC236}">
                <a16:creationId xmlns:a16="http://schemas.microsoft.com/office/drawing/2014/main" id="{E4773320-ACB5-4465-B3CF-390FE492179B}"/>
              </a:ext>
            </a:extLst>
          </p:cNvPr>
          <p:cNvSpPr txBox="1">
            <a:spLocks/>
          </p:cNvSpPr>
          <p:nvPr/>
        </p:nvSpPr>
        <p:spPr>
          <a:xfrm>
            <a:off x="117987" y="4280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70" name="TextBox 69">
            <a:extLst>
              <a:ext uri="{FF2B5EF4-FFF2-40B4-BE49-F238E27FC236}">
                <a16:creationId xmlns:a16="http://schemas.microsoft.com/office/drawing/2014/main" id="{0585FB86-C68C-467D-A49F-B9B2D9781DE5}"/>
              </a:ext>
            </a:extLst>
          </p:cNvPr>
          <p:cNvSpPr txBox="1"/>
          <p:nvPr/>
        </p:nvSpPr>
        <p:spPr>
          <a:xfrm>
            <a:off x="2368446" y="1188595"/>
            <a:ext cx="7064312" cy="378783"/>
          </a:xfrm>
          <a:prstGeom prst="rect">
            <a:avLst/>
          </a:prstGeom>
          <a:noFill/>
        </p:spPr>
        <p:txBody>
          <a:bodyPr wrap="square" rtlCol="0">
            <a:spAutoFit/>
          </a:bodyPr>
          <a:lstStyle/>
          <a:p>
            <a:pPr algn="ctr"/>
            <a:r>
              <a:rPr lang="en-US" cap="small" dirty="0">
                <a:solidFill>
                  <a:schemeClr val="bg1"/>
                </a:solidFill>
              </a:rPr>
              <a:t>Home Security System </a:t>
            </a:r>
            <a:r>
              <a:rPr lang="en-US" sz="1400" dirty="0">
                <a:solidFill>
                  <a:schemeClr val="bg1"/>
                </a:solidFill>
              </a:rPr>
              <a:t>(Slide 2 of 2)</a:t>
            </a:r>
          </a:p>
        </p:txBody>
      </p:sp>
    </p:spTree>
    <p:extLst>
      <p:ext uri="{BB962C8B-B14F-4D97-AF65-F5344CB8AC3E}">
        <p14:creationId xmlns:p14="http://schemas.microsoft.com/office/powerpoint/2010/main" val="2767196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3">
            <a:alphaModFix amt="30000"/>
          </a:blip>
          <a:srcRect l="17220" r="9210" b="-1"/>
          <a:stretch/>
        </p:blipFill>
        <p:spPr>
          <a:xfrm>
            <a:off x="4640554" y="10"/>
            <a:ext cx="7558541" cy="6857990"/>
          </a:xfrm>
          <a:prstGeom prst="rect">
            <a:avLst/>
          </a:prstGeom>
        </p:spPr>
      </p:pic>
      <p:sp>
        <p:nvSpPr>
          <p:cNvPr id="3" name="Title 5">
            <a:extLst>
              <a:ext uri="{FF2B5EF4-FFF2-40B4-BE49-F238E27FC236}">
                <a16:creationId xmlns:a16="http://schemas.microsoft.com/office/drawing/2014/main" id="{6B7A0E22-990B-44D9-A926-7AACB2E76ADC}"/>
              </a:ext>
            </a:extLst>
          </p:cNvPr>
          <p:cNvSpPr txBox="1">
            <a:spLocks/>
          </p:cNvSpPr>
          <p:nvPr/>
        </p:nvSpPr>
        <p:spPr>
          <a:xfrm>
            <a:off x="117987" y="4280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5" name="TextBox 4">
            <a:extLst>
              <a:ext uri="{FF2B5EF4-FFF2-40B4-BE49-F238E27FC236}">
                <a16:creationId xmlns:a16="http://schemas.microsoft.com/office/drawing/2014/main" id="{2958C6D0-5A67-4B44-A052-58EE7015B235}"/>
              </a:ext>
            </a:extLst>
          </p:cNvPr>
          <p:cNvSpPr txBox="1"/>
          <p:nvPr/>
        </p:nvSpPr>
        <p:spPr>
          <a:xfrm>
            <a:off x="2339871" y="1151450"/>
            <a:ext cx="7064312" cy="307777"/>
          </a:xfrm>
          <a:prstGeom prst="rect">
            <a:avLst/>
          </a:prstGeom>
          <a:noFill/>
        </p:spPr>
        <p:txBody>
          <a:bodyPr wrap="square" rtlCol="0">
            <a:spAutoFit/>
          </a:bodyPr>
          <a:lstStyle/>
          <a:p>
            <a:pPr algn="ctr"/>
            <a:r>
              <a:rPr lang="en-US" sz="1400" cap="small" dirty="0">
                <a:solidFill>
                  <a:schemeClr val="bg1"/>
                </a:solidFill>
              </a:rPr>
              <a:t> Host Security </a:t>
            </a:r>
            <a:r>
              <a:rPr lang="en-US" sz="1400" dirty="0">
                <a:solidFill>
                  <a:schemeClr val="bg1"/>
                </a:solidFill>
              </a:rPr>
              <a:t>(Slide 1 of 6)</a:t>
            </a:r>
          </a:p>
        </p:txBody>
      </p:sp>
      <p:sp>
        <p:nvSpPr>
          <p:cNvPr id="2" name="TextBox 1">
            <a:extLst>
              <a:ext uri="{FF2B5EF4-FFF2-40B4-BE49-F238E27FC236}">
                <a16:creationId xmlns:a16="http://schemas.microsoft.com/office/drawing/2014/main" id="{B2B4E1BB-FD69-4697-89FD-260C2F66BF9B}"/>
              </a:ext>
            </a:extLst>
          </p:cNvPr>
          <p:cNvSpPr txBox="1"/>
          <p:nvPr/>
        </p:nvSpPr>
        <p:spPr>
          <a:xfrm>
            <a:off x="6096000" y="2386013"/>
            <a:ext cx="3476625" cy="1200329"/>
          </a:xfrm>
          <a:prstGeom prst="rect">
            <a:avLst/>
          </a:prstGeom>
          <a:noFill/>
        </p:spPr>
        <p:txBody>
          <a:bodyPr wrap="square" rtlCol="0">
            <a:spAutoFit/>
          </a:bodyPr>
          <a:lstStyle/>
          <a:p>
            <a:endParaRPr lang="en-US" dirty="0"/>
          </a:p>
          <a:p>
            <a:r>
              <a:rPr lang="en-US" dirty="0"/>
              <a:t>Host Consideration</a:t>
            </a:r>
          </a:p>
          <a:p>
            <a:r>
              <a:rPr lang="en-US" dirty="0"/>
              <a:t>Host Configuration</a:t>
            </a:r>
          </a:p>
          <a:p>
            <a:r>
              <a:rPr lang="en-US" dirty="0"/>
              <a:t>Serversm, Hardware, Virtualization</a:t>
            </a:r>
          </a:p>
        </p:txBody>
      </p:sp>
      <p:pic>
        <p:nvPicPr>
          <p:cNvPr id="7" name="Picture 6">
            <a:extLst>
              <a:ext uri="{FF2B5EF4-FFF2-40B4-BE49-F238E27FC236}">
                <a16:creationId xmlns:a16="http://schemas.microsoft.com/office/drawing/2014/main" id="{9699C087-1221-453E-A17A-424D0412E18B}"/>
              </a:ext>
            </a:extLst>
          </p:cNvPr>
          <p:cNvPicPr>
            <a:picLocks noChangeAspect="1"/>
          </p:cNvPicPr>
          <p:nvPr/>
        </p:nvPicPr>
        <p:blipFill>
          <a:blip r:embed="rId4"/>
          <a:stretch>
            <a:fillRect/>
          </a:stretch>
        </p:blipFill>
        <p:spPr>
          <a:xfrm>
            <a:off x="1845642" y="1910655"/>
            <a:ext cx="2257425" cy="4057650"/>
          </a:xfrm>
          <a:prstGeom prst="rect">
            <a:avLst/>
          </a:prstGeom>
        </p:spPr>
      </p:pic>
    </p:spTree>
    <p:extLst>
      <p:ext uri="{BB962C8B-B14F-4D97-AF65-F5344CB8AC3E}">
        <p14:creationId xmlns:p14="http://schemas.microsoft.com/office/powerpoint/2010/main" val="2136698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AE552F2-C74C-46DA-9819-E7D0A69522C7}"/>
              </a:ext>
            </a:extLst>
          </p:cNvPr>
          <p:cNvSpPr txBox="1">
            <a:spLocks/>
          </p:cNvSpPr>
          <p:nvPr/>
        </p:nvSpPr>
        <p:spPr>
          <a:xfrm>
            <a:off x="128588" y="428018"/>
            <a:ext cx="11684470" cy="77213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3" name="TextBox 2">
            <a:extLst>
              <a:ext uri="{FF2B5EF4-FFF2-40B4-BE49-F238E27FC236}">
                <a16:creationId xmlns:a16="http://schemas.microsoft.com/office/drawing/2014/main" id="{49BD5390-BD85-494E-B231-4A89E457EE60}"/>
              </a:ext>
            </a:extLst>
          </p:cNvPr>
          <p:cNvSpPr txBox="1"/>
          <p:nvPr/>
        </p:nvSpPr>
        <p:spPr>
          <a:xfrm>
            <a:off x="2314575" y="1188595"/>
            <a:ext cx="7118183" cy="369332"/>
          </a:xfrm>
          <a:prstGeom prst="rect">
            <a:avLst/>
          </a:prstGeom>
          <a:noFill/>
        </p:spPr>
        <p:txBody>
          <a:bodyPr wrap="square" rtlCol="0">
            <a:spAutoFit/>
          </a:bodyPr>
          <a:lstStyle/>
          <a:p>
            <a:pPr algn="ctr"/>
            <a:r>
              <a:rPr lang="en-US" cap="small" dirty="0">
                <a:solidFill>
                  <a:schemeClr val="bg1"/>
                </a:solidFill>
              </a:rPr>
              <a:t> Host Security  </a:t>
            </a:r>
            <a:r>
              <a:rPr lang="en-US" sz="1400" dirty="0">
                <a:solidFill>
                  <a:schemeClr val="bg1"/>
                </a:solidFill>
              </a:rPr>
              <a:t>(Slide 2 of 6)</a:t>
            </a:r>
          </a:p>
        </p:txBody>
      </p:sp>
      <p:sp>
        <p:nvSpPr>
          <p:cNvPr id="4" name="TextBox 3">
            <a:extLst>
              <a:ext uri="{FF2B5EF4-FFF2-40B4-BE49-F238E27FC236}">
                <a16:creationId xmlns:a16="http://schemas.microsoft.com/office/drawing/2014/main" id="{600D4271-2618-4877-ADFE-FBE7FFAB07A9}"/>
              </a:ext>
            </a:extLst>
          </p:cNvPr>
          <p:cNvSpPr txBox="1"/>
          <p:nvPr/>
        </p:nvSpPr>
        <p:spPr>
          <a:xfrm>
            <a:off x="4314825" y="2128838"/>
            <a:ext cx="3429000" cy="378783"/>
          </a:xfrm>
          <a:prstGeom prst="rect">
            <a:avLst/>
          </a:prstGeom>
          <a:noFill/>
        </p:spPr>
        <p:txBody>
          <a:bodyPr wrap="square" rtlCol="0">
            <a:spAutoFit/>
          </a:bodyPr>
          <a:lstStyle/>
          <a:p>
            <a:pPr algn="ctr"/>
            <a:r>
              <a:rPr lang="en-US" dirty="0"/>
              <a:t>Host Consideration</a:t>
            </a:r>
          </a:p>
        </p:txBody>
      </p:sp>
      <p:sp>
        <p:nvSpPr>
          <p:cNvPr id="5" name="TextBox 4">
            <a:extLst>
              <a:ext uri="{FF2B5EF4-FFF2-40B4-BE49-F238E27FC236}">
                <a16:creationId xmlns:a16="http://schemas.microsoft.com/office/drawing/2014/main" id="{EC341020-4A60-48B6-B4CC-4191364E7AE6}"/>
              </a:ext>
            </a:extLst>
          </p:cNvPr>
          <p:cNvSpPr txBox="1"/>
          <p:nvPr/>
        </p:nvSpPr>
        <p:spPr>
          <a:xfrm>
            <a:off x="5043488" y="2957513"/>
            <a:ext cx="2528887" cy="2031325"/>
          </a:xfrm>
          <a:prstGeom prst="rect">
            <a:avLst/>
          </a:prstGeom>
          <a:noFill/>
        </p:spPr>
        <p:txBody>
          <a:bodyPr wrap="square" rtlCol="0">
            <a:spAutoFit/>
          </a:bodyPr>
          <a:lstStyle/>
          <a:p>
            <a:pPr lvl="1"/>
            <a:r>
              <a:rPr lang="en-US" dirty="0">
                <a:solidFill>
                  <a:srgbClr val="003300"/>
                </a:solidFill>
              </a:rPr>
              <a:t>Workstations</a:t>
            </a:r>
          </a:p>
          <a:p>
            <a:pPr lvl="1"/>
            <a:r>
              <a:rPr lang="en-US" dirty="0">
                <a:solidFill>
                  <a:srgbClr val="003300"/>
                </a:solidFill>
              </a:rPr>
              <a:t>Laptops</a:t>
            </a:r>
          </a:p>
          <a:p>
            <a:pPr lvl="1"/>
            <a:r>
              <a:rPr lang="en-US" dirty="0">
                <a:solidFill>
                  <a:srgbClr val="003300"/>
                </a:solidFill>
              </a:rPr>
              <a:t>Routers</a:t>
            </a:r>
          </a:p>
          <a:p>
            <a:pPr lvl="1"/>
            <a:r>
              <a:rPr lang="en-US" dirty="0">
                <a:solidFill>
                  <a:srgbClr val="003300"/>
                </a:solidFill>
              </a:rPr>
              <a:t>Network servers</a:t>
            </a:r>
          </a:p>
          <a:p>
            <a:pPr lvl="1"/>
            <a:r>
              <a:rPr lang="en-US" dirty="0">
                <a:solidFill>
                  <a:srgbClr val="003300"/>
                </a:solidFill>
              </a:rPr>
              <a:t>Wirelessly Networked Devices</a:t>
            </a:r>
          </a:p>
          <a:p>
            <a:pPr lvl="1"/>
            <a:r>
              <a:rPr lang="en-US" dirty="0">
                <a:solidFill>
                  <a:srgbClr val="003300"/>
                </a:solidFill>
              </a:rPr>
              <a:t>Switches</a:t>
            </a:r>
          </a:p>
        </p:txBody>
      </p:sp>
      <p:pic>
        <p:nvPicPr>
          <p:cNvPr id="30" name="Picture 29">
            <a:extLst>
              <a:ext uri="{FF2B5EF4-FFF2-40B4-BE49-F238E27FC236}">
                <a16:creationId xmlns:a16="http://schemas.microsoft.com/office/drawing/2014/main" id="{19EFEBEE-FBB5-4C9F-8CCE-94F58854D931}"/>
              </a:ext>
            </a:extLst>
          </p:cNvPr>
          <p:cNvPicPr>
            <a:picLocks noChangeAspect="1"/>
          </p:cNvPicPr>
          <p:nvPr/>
        </p:nvPicPr>
        <p:blipFill>
          <a:blip r:embed="rId3"/>
          <a:stretch>
            <a:fillRect/>
          </a:stretch>
        </p:blipFill>
        <p:spPr>
          <a:xfrm>
            <a:off x="2099691" y="2147316"/>
            <a:ext cx="2762250" cy="2819400"/>
          </a:xfrm>
          <a:prstGeom prst="rect">
            <a:avLst/>
          </a:prstGeom>
        </p:spPr>
      </p:pic>
    </p:spTree>
    <p:extLst>
      <p:ext uri="{BB962C8B-B14F-4D97-AF65-F5344CB8AC3E}">
        <p14:creationId xmlns:p14="http://schemas.microsoft.com/office/powerpoint/2010/main" val="194932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ircuit board">
            <a:extLst>
              <a:ext uri="{FF2B5EF4-FFF2-40B4-BE49-F238E27FC236}">
                <a16:creationId xmlns:a16="http://schemas.microsoft.com/office/drawing/2014/main" id="{38F509BA-9A61-4E4C-A1C0-DC2959A8E09C}"/>
              </a:ext>
            </a:extLst>
          </p:cNvPr>
          <p:cNvPicPr>
            <a:picLocks noChangeAspect="1"/>
          </p:cNvPicPr>
          <p:nvPr/>
        </p:nvPicPr>
        <p:blipFill rotWithShape="1">
          <a:blip r:embed="rId3">
            <a:alphaModFix amt="30000"/>
          </a:blip>
          <a:srcRect t="6504" b="9202"/>
          <a:stretch/>
        </p:blipFill>
        <p:spPr>
          <a:xfrm>
            <a:off x="0" y="0"/>
            <a:ext cx="12188389" cy="6857990"/>
          </a:xfrm>
          <a:prstGeom prst="rect">
            <a:avLst/>
          </a:prstGeom>
        </p:spPr>
      </p:pic>
      <p:sp>
        <p:nvSpPr>
          <p:cNvPr id="3" name="Title 5">
            <a:extLst>
              <a:ext uri="{FF2B5EF4-FFF2-40B4-BE49-F238E27FC236}">
                <a16:creationId xmlns:a16="http://schemas.microsoft.com/office/drawing/2014/main" id="{6B7F25F4-EE53-4C29-AA26-7B0AE677124F}"/>
              </a:ext>
            </a:extLst>
          </p:cNvPr>
          <p:cNvSpPr txBox="1">
            <a:spLocks/>
          </p:cNvSpPr>
          <p:nvPr/>
        </p:nvSpPr>
        <p:spPr>
          <a:xfrm>
            <a:off x="128588" y="428018"/>
            <a:ext cx="11684470" cy="77213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64AE9B45-80A2-4C3F-8302-CAA26BD8640F}"/>
              </a:ext>
            </a:extLst>
          </p:cNvPr>
          <p:cNvSpPr txBox="1"/>
          <p:nvPr/>
        </p:nvSpPr>
        <p:spPr>
          <a:xfrm>
            <a:off x="2314575" y="1188595"/>
            <a:ext cx="7118183" cy="369332"/>
          </a:xfrm>
          <a:prstGeom prst="rect">
            <a:avLst/>
          </a:prstGeom>
          <a:noFill/>
        </p:spPr>
        <p:txBody>
          <a:bodyPr wrap="square" rtlCol="0">
            <a:spAutoFit/>
          </a:bodyPr>
          <a:lstStyle/>
          <a:p>
            <a:pPr algn="ctr"/>
            <a:r>
              <a:rPr lang="en-US" cap="small" dirty="0">
                <a:solidFill>
                  <a:schemeClr val="bg1"/>
                </a:solidFill>
              </a:rPr>
              <a:t> Host Security  </a:t>
            </a:r>
            <a:r>
              <a:rPr lang="en-US" sz="1400" dirty="0">
                <a:solidFill>
                  <a:schemeClr val="bg1"/>
                </a:solidFill>
              </a:rPr>
              <a:t>(Slide 3 of 6)</a:t>
            </a:r>
          </a:p>
        </p:txBody>
      </p:sp>
      <p:sp>
        <p:nvSpPr>
          <p:cNvPr id="5" name="TextBox 4">
            <a:extLst>
              <a:ext uri="{FF2B5EF4-FFF2-40B4-BE49-F238E27FC236}">
                <a16:creationId xmlns:a16="http://schemas.microsoft.com/office/drawing/2014/main" id="{C7C6FD13-E855-4584-A1D8-B976DCD32583}"/>
              </a:ext>
            </a:extLst>
          </p:cNvPr>
          <p:cNvSpPr txBox="1"/>
          <p:nvPr/>
        </p:nvSpPr>
        <p:spPr>
          <a:xfrm>
            <a:off x="3800475" y="1700213"/>
            <a:ext cx="4186238" cy="369332"/>
          </a:xfrm>
          <a:prstGeom prst="rect">
            <a:avLst/>
          </a:prstGeom>
          <a:noFill/>
        </p:spPr>
        <p:txBody>
          <a:bodyPr wrap="square" rtlCol="0">
            <a:spAutoFit/>
          </a:bodyPr>
          <a:lstStyle/>
          <a:p>
            <a:pPr algn="ctr"/>
            <a:r>
              <a:rPr lang="en-US" dirty="0"/>
              <a:t>Host Assessment</a:t>
            </a:r>
          </a:p>
        </p:txBody>
      </p:sp>
      <p:pic>
        <p:nvPicPr>
          <p:cNvPr id="7" name="Picture 6">
            <a:extLst>
              <a:ext uri="{FF2B5EF4-FFF2-40B4-BE49-F238E27FC236}">
                <a16:creationId xmlns:a16="http://schemas.microsoft.com/office/drawing/2014/main" id="{CEE502E2-AD1A-44CF-8C1D-0C13D3F8F2C2}"/>
              </a:ext>
            </a:extLst>
          </p:cNvPr>
          <p:cNvPicPr>
            <a:picLocks noChangeAspect="1"/>
          </p:cNvPicPr>
          <p:nvPr/>
        </p:nvPicPr>
        <p:blipFill>
          <a:blip r:embed="rId4"/>
          <a:stretch>
            <a:fillRect/>
          </a:stretch>
        </p:blipFill>
        <p:spPr>
          <a:xfrm>
            <a:off x="4005644" y="2318504"/>
            <a:ext cx="3743325" cy="4076700"/>
          </a:xfrm>
          <a:prstGeom prst="rect">
            <a:avLst/>
          </a:prstGeom>
        </p:spPr>
      </p:pic>
    </p:spTree>
    <p:extLst>
      <p:ext uri="{BB962C8B-B14F-4D97-AF65-F5344CB8AC3E}">
        <p14:creationId xmlns:p14="http://schemas.microsoft.com/office/powerpoint/2010/main" val="1276599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3">
            <a:alphaModFix amt="30000"/>
          </a:blip>
          <a:srcRect l="17220" r="9210" b="-1"/>
          <a:stretch/>
        </p:blipFill>
        <p:spPr>
          <a:xfrm>
            <a:off x="0" y="10"/>
            <a:ext cx="7558541" cy="6857990"/>
          </a:xfrm>
          <a:prstGeom prst="rect">
            <a:avLst/>
          </a:prstGeom>
        </p:spPr>
      </p:pic>
      <p:sp>
        <p:nvSpPr>
          <p:cNvPr id="3" name="Title 5">
            <a:extLst>
              <a:ext uri="{FF2B5EF4-FFF2-40B4-BE49-F238E27FC236}">
                <a16:creationId xmlns:a16="http://schemas.microsoft.com/office/drawing/2014/main" id="{5EB3983C-5B5A-46A9-8A94-7AA3D3BAE29D}"/>
              </a:ext>
            </a:extLst>
          </p:cNvPr>
          <p:cNvSpPr txBox="1">
            <a:spLocks/>
          </p:cNvSpPr>
          <p:nvPr/>
        </p:nvSpPr>
        <p:spPr>
          <a:xfrm>
            <a:off x="128588" y="428018"/>
            <a:ext cx="11684470" cy="77213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5" name="TextBox 4">
            <a:extLst>
              <a:ext uri="{FF2B5EF4-FFF2-40B4-BE49-F238E27FC236}">
                <a16:creationId xmlns:a16="http://schemas.microsoft.com/office/drawing/2014/main" id="{332ADC8C-1DDC-4E79-8C16-58D56C517EF4}"/>
              </a:ext>
            </a:extLst>
          </p:cNvPr>
          <p:cNvSpPr txBox="1"/>
          <p:nvPr/>
        </p:nvSpPr>
        <p:spPr>
          <a:xfrm>
            <a:off x="2314575" y="1188595"/>
            <a:ext cx="7118183" cy="369332"/>
          </a:xfrm>
          <a:prstGeom prst="rect">
            <a:avLst/>
          </a:prstGeom>
          <a:noFill/>
        </p:spPr>
        <p:txBody>
          <a:bodyPr wrap="square" rtlCol="0">
            <a:spAutoFit/>
          </a:bodyPr>
          <a:lstStyle/>
          <a:p>
            <a:pPr algn="ctr"/>
            <a:r>
              <a:rPr lang="en-US" cap="small" dirty="0">
                <a:solidFill>
                  <a:schemeClr val="bg1"/>
                </a:solidFill>
              </a:rPr>
              <a:t> Host Security  </a:t>
            </a:r>
            <a:r>
              <a:rPr lang="en-US" sz="1400" dirty="0">
                <a:solidFill>
                  <a:schemeClr val="bg1"/>
                </a:solidFill>
              </a:rPr>
              <a:t>(Slide 4 of 6)</a:t>
            </a:r>
          </a:p>
        </p:txBody>
      </p:sp>
      <p:sp>
        <p:nvSpPr>
          <p:cNvPr id="6" name="TextBox 5">
            <a:extLst>
              <a:ext uri="{FF2B5EF4-FFF2-40B4-BE49-F238E27FC236}">
                <a16:creationId xmlns:a16="http://schemas.microsoft.com/office/drawing/2014/main" id="{F4459C6A-4AC4-4C79-9457-8004E31A1836}"/>
              </a:ext>
            </a:extLst>
          </p:cNvPr>
          <p:cNvSpPr txBox="1"/>
          <p:nvPr/>
        </p:nvSpPr>
        <p:spPr>
          <a:xfrm>
            <a:off x="3800475" y="1700213"/>
            <a:ext cx="4186238" cy="369332"/>
          </a:xfrm>
          <a:prstGeom prst="rect">
            <a:avLst/>
          </a:prstGeom>
          <a:noFill/>
        </p:spPr>
        <p:txBody>
          <a:bodyPr wrap="square" rtlCol="0">
            <a:spAutoFit/>
          </a:bodyPr>
          <a:lstStyle/>
          <a:p>
            <a:pPr algn="ctr"/>
            <a:r>
              <a:rPr lang="en-US" dirty="0"/>
              <a:t>Host Configuration</a:t>
            </a:r>
          </a:p>
        </p:txBody>
      </p:sp>
      <p:sp>
        <p:nvSpPr>
          <p:cNvPr id="2" name="TextBox 1">
            <a:extLst>
              <a:ext uri="{FF2B5EF4-FFF2-40B4-BE49-F238E27FC236}">
                <a16:creationId xmlns:a16="http://schemas.microsoft.com/office/drawing/2014/main" id="{BC86E5C4-0867-48C3-8E83-36D7CDD86AF4}"/>
              </a:ext>
            </a:extLst>
          </p:cNvPr>
          <p:cNvSpPr txBox="1"/>
          <p:nvPr/>
        </p:nvSpPr>
        <p:spPr>
          <a:xfrm>
            <a:off x="3958251" y="2331444"/>
            <a:ext cx="3140716" cy="923330"/>
          </a:xfrm>
          <a:prstGeom prst="rect">
            <a:avLst/>
          </a:prstGeom>
          <a:noFill/>
        </p:spPr>
        <p:txBody>
          <a:bodyPr wrap="square" rtlCol="0">
            <a:spAutoFit/>
          </a:bodyPr>
          <a:lstStyle/>
          <a:p>
            <a:pPr lvl="3"/>
            <a:r>
              <a:rPr lang="en-US" dirty="0"/>
              <a:t>IDS/IPS </a:t>
            </a:r>
          </a:p>
          <a:p>
            <a:pPr lvl="3"/>
            <a:r>
              <a:rPr lang="en-US" dirty="0"/>
              <a:t>Detection</a:t>
            </a:r>
          </a:p>
          <a:p>
            <a:pPr lvl="3"/>
            <a:r>
              <a:rPr lang="en-US" dirty="0"/>
              <a:t>Monitoring</a:t>
            </a:r>
          </a:p>
        </p:txBody>
      </p:sp>
    </p:spTree>
    <p:extLst>
      <p:ext uri="{BB962C8B-B14F-4D97-AF65-F5344CB8AC3E}">
        <p14:creationId xmlns:p14="http://schemas.microsoft.com/office/powerpoint/2010/main" val="918907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3">
            <a:alphaModFix amt="30000"/>
          </a:blip>
          <a:srcRect l="17220" r="9210" b="-1"/>
          <a:stretch/>
        </p:blipFill>
        <p:spPr>
          <a:xfrm>
            <a:off x="4640554" y="10"/>
            <a:ext cx="7558541" cy="6857990"/>
          </a:xfrm>
          <a:prstGeom prst="rect">
            <a:avLst/>
          </a:prstGeom>
        </p:spPr>
      </p:pic>
      <p:sp>
        <p:nvSpPr>
          <p:cNvPr id="5" name="Title 5">
            <a:extLst>
              <a:ext uri="{FF2B5EF4-FFF2-40B4-BE49-F238E27FC236}">
                <a16:creationId xmlns:a16="http://schemas.microsoft.com/office/drawing/2014/main" id="{8364791F-C68A-4F9F-9CB7-8BD3ACC0A403}"/>
              </a:ext>
            </a:extLst>
          </p:cNvPr>
          <p:cNvSpPr txBox="1">
            <a:spLocks/>
          </p:cNvSpPr>
          <p:nvPr/>
        </p:nvSpPr>
        <p:spPr>
          <a:xfrm>
            <a:off x="146304" y="475488"/>
            <a:ext cx="11666754" cy="724662"/>
          </a:xfrm>
          <a:prstGeom prst="rect">
            <a:avLst/>
          </a:prstGeom>
        </p:spPr>
        <p:txBody>
          <a:bodyPr>
            <a:normAutofit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6" name="TextBox 5">
            <a:extLst>
              <a:ext uri="{FF2B5EF4-FFF2-40B4-BE49-F238E27FC236}">
                <a16:creationId xmlns:a16="http://schemas.microsoft.com/office/drawing/2014/main" id="{5629F8FA-4BC0-4A3E-BEDD-192B5484FB16}"/>
              </a:ext>
            </a:extLst>
          </p:cNvPr>
          <p:cNvSpPr txBox="1"/>
          <p:nvPr/>
        </p:nvSpPr>
        <p:spPr>
          <a:xfrm>
            <a:off x="2314575" y="1188595"/>
            <a:ext cx="7118183" cy="369332"/>
          </a:xfrm>
          <a:prstGeom prst="rect">
            <a:avLst/>
          </a:prstGeom>
          <a:noFill/>
        </p:spPr>
        <p:txBody>
          <a:bodyPr wrap="square" rtlCol="0">
            <a:spAutoFit/>
          </a:bodyPr>
          <a:lstStyle/>
          <a:p>
            <a:pPr algn="ctr"/>
            <a:r>
              <a:rPr lang="en-US" cap="small" dirty="0">
                <a:solidFill>
                  <a:schemeClr val="bg1"/>
                </a:solidFill>
              </a:rPr>
              <a:t> Host Security  </a:t>
            </a:r>
            <a:r>
              <a:rPr lang="en-US" sz="1400" dirty="0">
                <a:solidFill>
                  <a:schemeClr val="bg1"/>
                </a:solidFill>
              </a:rPr>
              <a:t>(Slide 5 of 6)</a:t>
            </a:r>
          </a:p>
        </p:txBody>
      </p:sp>
      <p:sp>
        <p:nvSpPr>
          <p:cNvPr id="7" name="TextBox 6">
            <a:extLst>
              <a:ext uri="{FF2B5EF4-FFF2-40B4-BE49-F238E27FC236}">
                <a16:creationId xmlns:a16="http://schemas.microsoft.com/office/drawing/2014/main" id="{5831370B-5936-4DFD-A769-B47F9F3D5499}"/>
              </a:ext>
            </a:extLst>
          </p:cNvPr>
          <p:cNvSpPr txBox="1"/>
          <p:nvPr/>
        </p:nvSpPr>
        <p:spPr>
          <a:xfrm>
            <a:off x="3800475" y="1700213"/>
            <a:ext cx="4186238" cy="369332"/>
          </a:xfrm>
          <a:prstGeom prst="rect">
            <a:avLst/>
          </a:prstGeom>
          <a:noFill/>
        </p:spPr>
        <p:txBody>
          <a:bodyPr wrap="square" rtlCol="0">
            <a:spAutoFit/>
          </a:bodyPr>
          <a:lstStyle/>
          <a:p>
            <a:pPr algn="ctr"/>
            <a:r>
              <a:rPr lang="en-US" dirty="0"/>
              <a:t>Seversm, Hardware, Virtualization</a:t>
            </a:r>
          </a:p>
        </p:txBody>
      </p:sp>
      <p:sp>
        <p:nvSpPr>
          <p:cNvPr id="2" name="TextBox 1">
            <a:extLst>
              <a:ext uri="{FF2B5EF4-FFF2-40B4-BE49-F238E27FC236}">
                <a16:creationId xmlns:a16="http://schemas.microsoft.com/office/drawing/2014/main" id="{BC469AA3-19AC-4610-885B-30D37C56C362}"/>
              </a:ext>
            </a:extLst>
          </p:cNvPr>
          <p:cNvSpPr txBox="1"/>
          <p:nvPr/>
        </p:nvSpPr>
        <p:spPr>
          <a:xfrm>
            <a:off x="4640554" y="2614613"/>
            <a:ext cx="3203284" cy="923330"/>
          </a:xfrm>
          <a:prstGeom prst="rect">
            <a:avLst/>
          </a:prstGeom>
          <a:noFill/>
        </p:spPr>
        <p:txBody>
          <a:bodyPr wrap="square" rtlCol="0">
            <a:spAutoFit/>
          </a:bodyPr>
          <a:lstStyle/>
          <a:p>
            <a:r>
              <a:rPr lang="en-US" dirty="0"/>
              <a:t>Servers</a:t>
            </a:r>
          </a:p>
          <a:p>
            <a:r>
              <a:rPr lang="en-US" dirty="0"/>
              <a:t>Hardware</a:t>
            </a:r>
          </a:p>
          <a:p>
            <a:r>
              <a:rPr lang="en-US" dirty="0"/>
              <a:t>Virtual Machines</a:t>
            </a:r>
          </a:p>
        </p:txBody>
      </p:sp>
      <p:grpSp>
        <p:nvGrpSpPr>
          <p:cNvPr id="24" name="Group 23">
            <a:extLst>
              <a:ext uri="{FF2B5EF4-FFF2-40B4-BE49-F238E27FC236}">
                <a16:creationId xmlns:a16="http://schemas.microsoft.com/office/drawing/2014/main" id="{EF7FC2FD-CDB3-4FCF-95CA-94ED2A66F619}"/>
              </a:ext>
            </a:extLst>
          </p:cNvPr>
          <p:cNvGrpSpPr/>
          <p:nvPr/>
        </p:nvGrpSpPr>
        <p:grpSpPr>
          <a:xfrm>
            <a:off x="9078916" y="1436922"/>
            <a:ext cx="2235394" cy="2604726"/>
            <a:chOff x="1094269" y="1544768"/>
            <a:chExt cx="2235394" cy="2604726"/>
          </a:xfrm>
        </p:grpSpPr>
        <p:pic>
          <p:nvPicPr>
            <p:cNvPr id="9" name="Picture 8">
              <a:extLst>
                <a:ext uri="{FF2B5EF4-FFF2-40B4-BE49-F238E27FC236}">
                  <a16:creationId xmlns:a16="http://schemas.microsoft.com/office/drawing/2014/main" id="{299F2E59-4E9B-44A7-902B-D73D905F056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94269" y="1544768"/>
              <a:ext cx="2235394" cy="2235394"/>
            </a:xfrm>
            <a:prstGeom prst="rect">
              <a:avLst/>
            </a:prstGeom>
          </p:spPr>
        </p:pic>
        <p:sp>
          <p:nvSpPr>
            <p:cNvPr id="10" name="TextBox 9">
              <a:extLst>
                <a:ext uri="{FF2B5EF4-FFF2-40B4-BE49-F238E27FC236}">
                  <a16:creationId xmlns:a16="http://schemas.microsoft.com/office/drawing/2014/main" id="{03A81D17-5F6E-4536-B779-A5D6B79BC88C}"/>
                </a:ext>
              </a:extLst>
            </p:cNvPr>
            <p:cNvSpPr txBox="1"/>
            <p:nvPr/>
          </p:nvSpPr>
          <p:spPr>
            <a:xfrm>
              <a:off x="1094269" y="3780162"/>
              <a:ext cx="2235394" cy="369332"/>
            </a:xfrm>
            <a:prstGeom prst="rect">
              <a:avLst/>
            </a:prstGeom>
            <a:noFill/>
          </p:spPr>
          <p:txBody>
            <a:bodyPr wrap="square" rtlCol="0">
              <a:spAutoFit/>
            </a:bodyPr>
            <a:lstStyle/>
            <a:p>
              <a:r>
                <a:rPr lang="en-US" sz="900">
                  <a:hlinkClick r:id="rId5" tooltip="http://spacecat3000.deviantart.com/art/server-box-vector-clipart-180816571"/>
                </a:rPr>
                <a:t>This Photo</a:t>
              </a:r>
              <a:r>
                <a:rPr lang="en-US" sz="900"/>
                <a:t> by Unknown Author is licensed under </a:t>
              </a:r>
              <a:r>
                <a:rPr lang="en-US" sz="900">
                  <a:hlinkClick r:id="rId6" tooltip="https://creativecommons.org/licenses/by-sa/3.0/"/>
                </a:rPr>
                <a:t>CC BY-SA</a:t>
              </a:r>
              <a:endParaRPr lang="en-US" sz="900"/>
            </a:p>
          </p:txBody>
        </p:sp>
      </p:grpSp>
      <p:grpSp>
        <p:nvGrpSpPr>
          <p:cNvPr id="31" name="Group 30">
            <a:extLst>
              <a:ext uri="{FF2B5EF4-FFF2-40B4-BE49-F238E27FC236}">
                <a16:creationId xmlns:a16="http://schemas.microsoft.com/office/drawing/2014/main" id="{40B503CE-A829-444A-B574-E43DC22C3C3A}"/>
              </a:ext>
            </a:extLst>
          </p:cNvPr>
          <p:cNvGrpSpPr/>
          <p:nvPr/>
        </p:nvGrpSpPr>
        <p:grpSpPr>
          <a:xfrm>
            <a:off x="8066285" y="3843840"/>
            <a:ext cx="3248025" cy="2743200"/>
            <a:chOff x="8066285" y="3843840"/>
            <a:chExt cx="3248025" cy="2743200"/>
          </a:xfrm>
        </p:grpSpPr>
        <p:pic>
          <p:nvPicPr>
            <p:cNvPr id="28" name="Picture 27">
              <a:extLst>
                <a:ext uri="{FF2B5EF4-FFF2-40B4-BE49-F238E27FC236}">
                  <a16:creationId xmlns:a16="http://schemas.microsoft.com/office/drawing/2014/main" id="{C7C69A0F-E562-491C-AE01-01240E8D145A}"/>
                </a:ext>
              </a:extLst>
            </p:cNvPr>
            <p:cNvPicPr>
              <a:picLocks noChangeAspect="1"/>
            </p:cNvPicPr>
            <p:nvPr/>
          </p:nvPicPr>
          <p:blipFill>
            <a:blip r:embed="rId7"/>
            <a:stretch>
              <a:fillRect/>
            </a:stretch>
          </p:blipFill>
          <p:spPr>
            <a:xfrm>
              <a:off x="8066285" y="3843840"/>
              <a:ext cx="3248025" cy="2743200"/>
            </a:xfrm>
            <a:prstGeom prst="rect">
              <a:avLst/>
            </a:prstGeom>
          </p:spPr>
        </p:pic>
        <p:sp>
          <p:nvSpPr>
            <p:cNvPr id="29" name="TextBox 28">
              <a:extLst>
                <a:ext uri="{FF2B5EF4-FFF2-40B4-BE49-F238E27FC236}">
                  <a16:creationId xmlns:a16="http://schemas.microsoft.com/office/drawing/2014/main" id="{CD36FEF4-8B74-447D-A1C3-9F119487E6A8}"/>
                </a:ext>
              </a:extLst>
            </p:cNvPr>
            <p:cNvSpPr txBox="1"/>
            <p:nvPr/>
          </p:nvSpPr>
          <p:spPr>
            <a:xfrm>
              <a:off x="8715380" y="4543418"/>
              <a:ext cx="1828800" cy="369332"/>
            </a:xfrm>
            <a:prstGeom prst="rect">
              <a:avLst/>
            </a:prstGeom>
            <a:noFill/>
          </p:spPr>
          <p:txBody>
            <a:bodyPr wrap="square" rtlCol="0">
              <a:spAutoFit/>
            </a:bodyPr>
            <a:lstStyle/>
            <a:p>
              <a:r>
                <a:rPr lang="en-US" dirty="0">
                  <a:solidFill>
                    <a:schemeClr val="bg2">
                      <a:lumMod val="75000"/>
                    </a:schemeClr>
                  </a:solidFill>
                </a:rPr>
                <a:t>Virtual Machine</a:t>
              </a:r>
            </a:p>
          </p:txBody>
        </p:sp>
        <p:sp>
          <p:nvSpPr>
            <p:cNvPr id="30" name="TextBox 29">
              <a:extLst>
                <a:ext uri="{FF2B5EF4-FFF2-40B4-BE49-F238E27FC236}">
                  <a16:creationId xmlns:a16="http://schemas.microsoft.com/office/drawing/2014/main" id="{F20AC6C2-5F68-456A-8EBC-DC068E528DEF}"/>
                </a:ext>
              </a:extLst>
            </p:cNvPr>
            <p:cNvSpPr txBox="1"/>
            <p:nvPr/>
          </p:nvSpPr>
          <p:spPr>
            <a:xfrm>
              <a:off x="8615364" y="5378214"/>
              <a:ext cx="1828799" cy="246221"/>
            </a:xfrm>
            <a:prstGeom prst="rect">
              <a:avLst/>
            </a:prstGeom>
            <a:noFill/>
          </p:spPr>
          <p:txBody>
            <a:bodyPr wrap="square" rtlCol="0">
              <a:spAutoFit/>
            </a:bodyPr>
            <a:lstStyle/>
            <a:p>
              <a:r>
                <a:rPr lang="en-US" sz="1000" dirty="0">
                  <a:solidFill>
                    <a:schemeClr val="bg2">
                      <a:lumMod val="75000"/>
                    </a:schemeClr>
                  </a:solidFill>
                </a:rPr>
                <a:t>(Schaefers, 2020</a:t>
              </a:r>
            </a:p>
          </p:txBody>
        </p:sp>
      </p:grpSp>
      <p:grpSp>
        <p:nvGrpSpPr>
          <p:cNvPr id="33" name="Group 32">
            <a:extLst>
              <a:ext uri="{FF2B5EF4-FFF2-40B4-BE49-F238E27FC236}">
                <a16:creationId xmlns:a16="http://schemas.microsoft.com/office/drawing/2014/main" id="{E1526AF5-A362-4C94-8050-7844CFB3A317}"/>
              </a:ext>
            </a:extLst>
          </p:cNvPr>
          <p:cNvGrpSpPr/>
          <p:nvPr/>
        </p:nvGrpSpPr>
        <p:grpSpPr>
          <a:xfrm>
            <a:off x="422756" y="2063493"/>
            <a:ext cx="3377719" cy="1102239"/>
            <a:chOff x="422756" y="2063493"/>
            <a:chExt cx="3377719" cy="1102239"/>
          </a:xfrm>
        </p:grpSpPr>
        <p:grpSp>
          <p:nvGrpSpPr>
            <p:cNvPr id="18" name="Group 17">
              <a:extLst>
                <a:ext uri="{FF2B5EF4-FFF2-40B4-BE49-F238E27FC236}">
                  <a16:creationId xmlns:a16="http://schemas.microsoft.com/office/drawing/2014/main" id="{2800B1C2-733A-4B23-88D6-A0244C723194}"/>
                </a:ext>
              </a:extLst>
            </p:cNvPr>
            <p:cNvGrpSpPr/>
            <p:nvPr/>
          </p:nvGrpSpPr>
          <p:grpSpPr>
            <a:xfrm>
              <a:off x="422756" y="2063493"/>
              <a:ext cx="3377719" cy="1102239"/>
              <a:chOff x="614363" y="4554597"/>
              <a:chExt cx="3905250" cy="1678632"/>
            </a:xfrm>
          </p:grpSpPr>
          <p:pic>
            <p:nvPicPr>
              <p:cNvPr id="16" name="Picture 15">
                <a:extLst>
                  <a:ext uri="{FF2B5EF4-FFF2-40B4-BE49-F238E27FC236}">
                    <a16:creationId xmlns:a16="http://schemas.microsoft.com/office/drawing/2014/main" id="{5B479A14-871E-4288-9124-913E6810CC4C}"/>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14363" y="4554597"/>
                <a:ext cx="3905250" cy="1447800"/>
              </a:xfrm>
              <a:prstGeom prst="rect">
                <a:avLst/>
              </a:prstGeom>
            </p:spPr>
          </p:pic>
          <p:sp>
            <p:nvSpPr>
              <p:cNvPr id="17" name="TextBox 16">
                <a:extLst>
                  <a:ext uri="{FF2B5EF4-FFF2-40B4-BE49-F238E27FC236}">
                    <a16:creationId xmlns:a16="http://schemas.microsoft.com/office/drawing/2014/main" id="{913ABCDE-923D-40CF-A4A6-A4D316F6E1A0}"/>
                  </a:ext>
                </a:extLst>
              </p:cNvPr>
              <p:cNvSpPr txBox="1"/>
              <p:nvPr/>
            </p:nvSpPr>
            <p:spPr>
              <a:xfrm>
                <a:off x="614363" y="6002397"/>
                <a:ext cx="3905250" cy="230832"/>
              </a:xfrm>
              <a:prstGeom prst="rect">
                <a:avLst/>
              </a:prstGeom>
              <a:noFill/>
            </p:spPr>
            <p:txBody>
              <a:bodyPr wrap="square" rtlCol="0">
                <a:spAutoFit/>
              </a:bodyPr>
              <a:lstStyle/>
              <a:p>
                <a:r>
                  <a:rPr lang="en-US" sz="900">
                    <a:hlinkClick r:id="rId9" tooltip="https://superuser.com/questions/514220/connect-wireless-router-to-ethernet-router"/>
                  </a:rPr>
                  <a:t>This Photo</a:t>
                </a:r>
                <a:r>
                  <a:rPr lang="en-US" sz="900"/>
                  <a:t> by Unknown Author is licensed under </a:t>
                </a:r>
                <a:r>
                  <a:rPr lang="en-US" sz="900">
                    <a:hlinkClick r:id="rId6" tooltip="https://creativecommons.org/licenses/by-sa/3.0/"/>
                  </a:rPr>
                  <a:t>CC BY-SA</a:t>
                </a:r>
                <a:endParaRPr lang="en-US" sz="900"/>
              </a:p>
            </p:txBody>
          </p:sp>
        </p:grpSp>
        <p:sp>
          <p:nvSpPr>
            <p:cNvPr id="32" name="TextBox 31">
              <a:extLst>
                <a:ext uri="{FF2B5EF4-FFF2-40B4-BE49-F238E27FC236}">
                  <a16:creationId xmlns:a16="http://schemas.microsoft.com/office/drawing/2014/main" id="{006898FD-D8BA-420D-BB36-34797A482B32}"/>
                </a:ext>
              </a:extLst>
            </p:cNvPr>
            <p:cNvSpPr txBox="1"/>
            <p:nvPr/>
          </p:nvSpPr>
          <p:spPr>
            <a:xfrm>
              <a:off x="1042988" y="2686053"/>
              <a:ext cx="2114550" cy="307777"/>
            </a:xfrm>
            <a:prstGeom prst="rect">
              <a:avLst/>
            </a:prstGeom>
            <a:noFill/>
          </p:spPr>
          <p:txBody>
            <a:bodyPr wrap="square" rtlCol="0">
              <a:spAutoFit/>
            </a:bodyPr>
            <a:lstStyle/>
            <a:p>
              <a:pPr algn="ctr"/>
              <a:r>
                <a:rPr lang="en-US" sz="1400" dirty="0">
                  <a:solidFill>
                    <a:schemeClr val="bg2">
                      <a:lumMod val="75000"/>
                    </a:schemeClr>
                  </a:solidFill>
                </a:rPr>
                <a:t>Switch</a:t>
              </a:r>
            </a:p>
          </p:txBody>
        </p:sp>
      </p:grpSp>
      <p:grpSp>
        <p:nvGrpSpPr>
          <p:cNvPr id="35" name="Group 34">
            <a:extLst>
              <a:ext uri="{FF2B5EF4-FFF2-40B4-BE49-F238E27FC236}">
                <a16:creationId xmlns:a16="http://schemas.microsoft.com/office/drawing/2014/main" id="{212CA53C-2A5B-4F90-A51F-DE57DEF3AD11}"/>
              </a:ext>
            </a:extLst>
          </p:cNvPr>
          <p:cNvGrpSpPr/>
          <p:nvPr/>
        </p:nvGrpSpPr>
        <p:grpSpPr>
          <a:xfrm>
            <a:off x="877690" y="3843840"/>
            <a:ext cx="3121152" cy="2571696"/>
            <a:chOff x="877690" y="3843840"/>
            <a:chExt cx="3121152" cy="2571696"/>
          </a:xfrm>
        </p:grpSpPr>
        <p:grpSp>
          <p:nvGrpSpPr>
            <p:cNvPr id="25" name="Group 24">
              <a:extLst>
                <a:ext uri="{FF2B5EF4-FFF2-40B4-BE49-F238E27FC236}">
                  <a16:creationId xmlns:a16="http://schemas.microsoft.com/office/drawing/2014/main" id="{F2C6895D-F616-4ABB-A9A1-A3BA933D3877}"/>
                </a:ext>
              </a:extLst>
            </p:cNvPr>
            <p:cNvGrpSpPr/>
            <p:nvPr/>
          </p:nvGrpSpPr>
          <p:grpSpPr>
            <a:xfrm>
              <a:off x="877690" y="3843840"/>
              <a:ext cx="3121152" cy="2571696"/>
              <a:chOff x="8535924" y="4041648"/>
              <a:chExt cx="3121152" cy="2571696"/>
            </a:xfrm>
          </p:grpSpPr>
          <p:pic>
            <p:nvPicPr>
              <p:cNvPr id="22" name="Picture 21">
                <a:extLst>
                  <a:ext uri="{FF2B5EF4-FFF2-40B4-BE49-F238E27FC236}">
                    <a16:creationId xmlns:a16="http://schemas.microsoft.com/office/drawing/2014/main" id="{EE73631B-1D4D-4D1E-978F-F33503750858}"/>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535924" y="4041648"/>
                <a:ext cx="3121152" cy="2340864"/>
              </a:xfrm>
              <a:prstGeom prst="rect">
                <a:avLst/>
              </a:prstGeom>
            </p:spPr>
          </p:pic>
          <p:sp>
            <p:nvSpPr>
              <p:cNvPr id="23" name="TextBox 22">
                <a:extLst>
                  <a:ext uri="{FF2B5EF4-FFF2-40B4-BE49-F238E27FC236}">
                    <a16:creationId xmlns:a16="http://schemas.microsoft.com/office/drawing/2014/main" id="{548F1A6A-483C-4A7B-9A1F-39DE3B4D2820}"/>
                  </a:ext>
                </a:extLst>
              </p:cNvPr>
              <p:cNvSpPr txBox="1"/>
              <p:nvPr/>
            </p:nvSpPr>
            <p:spPr>
              <a:xfrm>
                <a:off x="8535924" y="6382512"/>
                <a:ext cx="3121152" cy="230832"/>
              </a:xfrm>
              <a:prstGeom prst="rect">
                <a:avLst/>
              </a:prstGeom>
              <a:noFill/>
            </p:spPr>
            <p:txBody>
              <a:bodyPr wrap="square" rtlCol="0">
                <a:spAutoFit/>
              </a:bodyPr>
              <a:lstStyle/>
              <a:p>
                <a:r>
                  <a:rPr lang="en-US" sz="900">
                    <a:hlinkClick r:id="rId11" tooltip="https://en.wikipedia.org/wiki/Network_switch"/>
                  </a:rPr>
                  <a:t>This Photo</a:t>
                </a:r>
                <a:r>
                  <a:rPr lang="en-US" sz="900"/>
                  <a:t> by Unknown Author is licensed under </a:t>
                </a:r>
                <a:r>
                  <a:rPr lang="en-US" sz="900">
                    <a:hlinkClick r:id="rId6" tooltip="https://creativecommons.org/licenses/by-sa/3.0/"/>
                  </a:rPr>
                  <a:t>CC BY-SA</a:t>
                </a:r>
                <a:endParaRPr lang="en-US" sz="900"/>
              </a:p>
            </p:txBody>
          </p:sp>
        </p:grpSp>
        <p:sp>
          <p:nvSpPr>
            <p:cNvPr id="34" name="TextBox 33">
              <a:extLst>
                <a:ext uri="{FF2B5EF4-FFF2-40B4-BE49-F238E27FC236}">
                  <a16:creationId xmlns:a16="http://schemas.microsoft.com/office/drawing/2014/main" id="{1DB1B7E2-0D40-4558-AE06-05D06F3D929C}"/>
                </a:ext>
              </a:extLst>
            </p:cNvPr>
            <p:cNvSpPr txBox="1"/>
            <p:nvPr/>
          </p:nvSpPr>
          <p:spPr>
            <a:xfrm>
              <a:off x="1185863" y="4985693"/>
              <a:ext cx="2569906" cy="369332"/>
            </a:xfrm>
            <a:prstGeom prst="rect">
              <a:avLst/>
            </a:prstGeom>
            <a:noFill/>
          </p:spPr>
          <p:txBody>
            <a:bodyPr wrap="square" rtlCol="0">
              <a:spAutoFit/>
            </a:bodyPr>
            <a:lstStyle/>
            <a:p>
              <a:pPr algn="ctr"/>
              <a:r>
                <a:rPr lang="en-US" dirty="0"/>
                <a:t>router</a:t>
              </a:r>
            </a:p>
          </p:txBody>
        </p:sp>
      </p:grpSp>
      <p:cxnSp>
        <p:nvCxnSpPr>
          <p:cNvPr id="40" name="Straight Arrow Connector 39">
            <a:extLst>
              <a:ext uri="{FF2B5EF4-FFF2-40B4-BE49-F238E27FC236}">
                <a16:creationId xmlns:a16="http://schemas.microsoft.com/office/drawing/2014/main" id="{3425FABA-8FC6-407F-B475-33616755F121}"/>
              </a:ext>
            </a:extLst>
          </p:cNvPr>
          <p:cNvCxnSpPr>
            <a:stCxn id="2" idx="1"/>
          </p:cNvCxnSpPr>
          <p:nvPr/>
        </p:nvCxnSpPr>
        <p:spPr>
          <a:xfrm flipH="1" flipV="1">
            <a:off x="3755769" y="2614613"/>
            <a:ext cx="884785" cy="4616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266FAD9F-9778-47E3-9115-1CCD162AD1CD}"/>
              </a:ext>
            </a:extLst>
          </p:cNvPr>
          <p:cNvCxnSpPr>
            <a:cxnSpLocks/>
            <a:stCxn id="2" idx="1"/>
          </p:cNvCxnSpPr>
          <p:nvPr/>
        </p:nvCxnSpPr>
        <p:spPr>
          <a:xfrm flipH="1">
            <a:off x="3998844" y="3076278"/>
            <a:ext cx="641710" cy="7807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4169C6A0-75FA-4784-92CB-1D17CCF45FD7}"/>
              </a:ext>
            </a:extLst>
          </p:cNvPr>
          <p:cNvCxnSpPr>
            <a:endCxn id="9" idx="1"/>
          </p:cNvCxnSpPr>
          <p:nvPr/>
        </p:nvCxnSpPr>
        <p:spPr>
          <a:xfrm flipV="1">
            <a:off x="5486400" y="2554619"/>
            <a:ext cx="3592516" cy="285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A6547356-CD14-4384-90A7-D7D91A3CEED3}"/>
              </a:ext>
            </a:extLst>
          </p:cNvPr>
          <p:cNvCxnSpPr/>
          <p:nvPr/>
        </p:nvCxnSpPr>
        <p:spPr>
          <a:xfrm>
            <a:off x="6314285" y="3325015"/>
            <a:ext cx="2077242" cy="12184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568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778249C-94E5-415A-AF7D-71BABBC395FE}"/>
              </a:ext>
            </a:extLst>
          </p:cNvPr>
          <p:cNvSpPr txBox="1">
            <a:spLocks/>
          </p:cNvSpPr>
          <p:nvPr/>
        </p:nvSpPr>
        <p:spPr>
          <a:xfrm>
            <a:off x="128588" y="428018"/>
            <a:ext cx="11684470" cy="77213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pic>
        <p:nvPicPr>
          <p:cNvPr id="4" name="Picture 3">
            <a:extLst>
              <a:ext uri="{FF2B5EF4-FFF2-40B4-BE49-F238E27FC236}">
                <a16:creationId xmlns:a16="http://schemas.microsoft.com/office/drawing/2014/main" id="{415F57C1-03DF-47E7-A7CB-5E81A736FA4C}"/>
              </a:ext>
            </a:extLst>
          </p:cNvPr>
          <p:cNvPicPr>
            <a:picLocks noChangeAspect="1"/>
          </p:cNvPicPr>
          <p:nvPr/>
        </p:nvPicPr>
        <p:blipFill>
          <a:blip r:embed="rId3"/>
          <a:stretch>
            <a:fillRect/>
          </a:stretch>
        </p:blipFill>
        <p:spPr>
          <a:xfrm>
            <a:off x="354779" y="1266111"/>
            <a:ext cx="2819546" cy="2547126"/>
          </a:xfrm>
          <a:prstGeom prst="rect">
            <a:avLst/>
          </a:prstGeom>
        </p:spPr>
      </p:pic>
      <p:pic>
        <p:nvPicPr>
          <p:cNvPr id="6" name="Picture 5">
            <a:extLst>
              <a:ext uri="{FF2B5EF4-FFF2-40B4-BE49-F238E27FC236}">
                <a16:creationId xmlns:a16="http://schemas.microsoft.com/office/drawing/2014/main" id="{532FD32D-5F6F-4F2A-976E-6CF8AAEDD85A}"/>
              </a:ext>
            </a:extLst>
          </p:cNvPr>
          <p:cNvPicPr>
            <a:picLocks noChangeAspect="1"/>
          </p:cNvPicPr>
          <p:nvPr/>
        </p:nvPicPr>
        <p:blipFill>
          <a:blip r:embed="rId4"/>
          <a:stretch>
            <a:fillRect/>
          </a:stretch>
        </p:blipFill>
        <p:spPr>
          <a:xfrm>
            <a:off x="5017712" y="2956324"/>
            <a:ext cx="2156575" cy="2075501"/>
          </a:xfrm>
          <a:prstGeom prst="rect">
            <a:avLst/>
          </a:prstGeom>
        </p:spPr>
      </p:pic>
      <p:pic>
        <p:nvPicPr>
          <p:cNvPr id="10" name="Picture 9">
            <a:extLst>
              <a:ext uri="{FF2B5EF4-FFF2-40B4-BE49-F238E27FC236}">
                <a16:creationId xmlns:a16="http://schemas.microsoft.com/office/drawing/2014/main" id="{A5640958-9FC2-433D-B31E-AEC736498950}"/>
              </a:ext>
            </a:extLst>
          </p:cNvPr>
          <p:cNvPicPr>
            <a:picLocks noChangeAspect="1"/>
          </p:cNvPicPr>
          <p:nvPr/>
        </p:nvPicPr>
        <p:blipFill>
          <a:blip r:embed="rId5"/>
          <a:stretch>
            <a:fillRect/>
          </a:stretch>
        </p:blipFill>
        <p:spPr>
          <a:xfrm>
            <a:off x="8707918" y="4055999"/>
            <a:ext cx="2717809" cy="2392998"/>
          </a:xfrm>
          <a:prstGeom prst="rect">
            <a:avLst/>
          </a:prstGeom>
        </p:spPr>
      </p:pic>
      <p:pic>
        <p:nvPicPr>
          <p:cNvPr id="12" name="Picture 11">
            <a:extLst>
              <a:ext uri="{FF2B5EF4-FFF2-40B4-BE49-F238E27FC236}">
                <a16:creationId xmlns:a16="http://schemas.microsoft.com/office/drawing/2014/main" id="{F848B730-399F-4D4D-9D0A-F65FB97DEE2D}"/>
              </a:ext>
            </a:extLst>
          </p:cNvPr>
          <p:cNvPicPr>
            <a:picLocks noChangeAspect="1"/>
          </p:cNvPicPr>
          <p:nvPr/>
        </p:nvPicPr>
        <p:blipFill>
          <a:blip r:embed="rId6"/>
          <a:stretch>
            <a:fillRect/>
          </a:stretch>
        </p:blipFill>
        <p:spPr>
          <a:xfrm>
            <a:off x="325200" y="3931262"/>
            <a:ext cx="2819546" cy="2642472"/>
          </a:xfrm>
          <a:prstGeom prst="rect">
            <a:avLst/>
          </a:prstGeom>
        </p:spPr>
      </p:pic>
      <p:sp>
        <p:nvSpPr>
          <p:cNvPr id="13" name="TextBox 12">
            <a:extLst>
              <a:ext uri="{FF2B5EF4-FFF2-40B4-BE49-F238E27FC236}">
                <a16:creationId xmlns:a16="http://schemas.microsoft.com/office/drawing/2014/main" id="{608C07F1-F3FF-4B04-86A1-3086F4A3E972}"/>
              </a:ext>
            </a:extLst>
          </p:cNvPr>
          <p:cNvSpPr txBox="1"/>
          <p:nvPr/>
        </p:nvSpPr>
        <p:spPr>
          <a:xfrm>
            <a:off x="2314575" y="1188595"/>
            <a:ext cx="7118183" cy="369332"/>
          </a:xfrm>
          <a:prstGeom prst="rect">
            <a:avLst/>
          </a:prstGeom>
          <a:noFill/>
        </p:spPr>
        <p:txBody>
          <a:bodyPr wrap="square" rtlCol="0">
            <a:spAutoFit/>
          </a:bodyPr>
          <a:lstStyle/>
          <a:p>
            <a:pPr algn="ctr"/>
            <a:r>
              <a:rPr lang="en-US" cap="small" dirty="0">
                <a:solidFill>
                  <a:schemeClr val="bg1"/>
                </a:solidFill>
              </a:rPr>
              <a:t> Host Security  </a:t>
            </a:r>
            <a:r>
              <a:rPr lang="en-US" sz="1400" dirty="0">
                <a:solidFill>
                  <a:schemeClr val="bg1"/>
                </a:solidFill>
              </a:rPr>
              <a:t>(Slide 6 of 6)</a:t>
            </a:r>
          </a:p>
        </p:txBody>
      </p:sp>
      <p:sp>
        <p:nvSpPr>
          <p:cNvPr id="14" name="TextBox 13">
            <a:extLst>
              <a:ext uri="{FF2B5EF4-FFF2-40B4-BE49-F238E27FC236}">
                <a16:creationId xmlns:a16="http://schemas.microsoft.com/office/drawing/2014/main" id="{C26F984A-E530-40C0-B104-A455259F4AC6}"/>
              </a:ext>
            </a:extLst>
          </p:cNvPr>
          <p:cNvSpPr txBox="1"/>
          <p:nvPr/>
        </p:nvSpPr>
        <p:spPr>
          <a:xfrm>
            <a:off x="3720614" y="1557927"/>
            <a:ext cx="4408974" cy="369332"/>
          </a:xfrm>
          <a:prstGeom prst="rect">
            <a:avLst/>
          </a:prstGeom>
          <a:noFill/>
        </p:spPr>
        <p:txBody>
          <a:bodyPr wrap="square" rtlCol="0">
            <a:spAutoFit/>
          </a:bodyPr>
          <a:lstStyle/>
          <a:p>
            <a:pPr algn="ctr"/>
            <a:r>
              <a:rPr lang="en-US" dirty="0"/>
              <a:t>Asymmetric Key Encryption &amp; Password Policy</a:t>
            </a:r>
          </a:p>
        </p:txBody>
      </p:sp>
      <p:sp>
        <p:nvSpPr>
          <p:cNvPr id="15" name="TextBox 14">
            <a:extLst>
              <a:ext uri="{FF2B5EF4-FFF2-40B4-BE49-F238E27FC236}">
                <a16:creationId xmlns:a16="http://schemas.microsoft.com/office/drawing/2014/main" id="{3C6F3E0D-FCBD-4568-A16F-117F1D2F6CD6}"/>
              </a:ext>
            </a:extLst>
          </p:cNvPr>
          <p:cNvSpPr txBox="1"/>
          <p:nvPr/>
        </p:nvSpPr>
        <p:spPr>
          <a:xfrm>
            <a:off x="3131470" y="2525386"/>
            <a:ext cx="386323" cy="369332"/>
          </a:xfrm>
          <a:prstGeom prst="rect">
            <a:avLst/>
          </a:prstGeom>
          <a:noFill/>
        </p:spPr>
        <p:txBody>
          <a:bodyPr wrap="square" rtlCol="0">
            <a:spAutoFit/>
          </a:bodyPr>
          <a:lstStyle/>
          <a:p>
            <a:pPr algn="ctr"/>
            <a:r>
              <a:rPr lang="en-US" b="1" dirty="0">
                <a:solidFill>
                  <a:schemeClr val="bg1"/>
                </a:solidFill>
              </a:rPr>
              <a:t>1</a:t>
            </a:r>
          </a:p>
        </p:txBody>
      </p:sp>
      <p:pic>
        <p:nvPicPr>
          <p:cNvPr id="17" name="Picture 16">
            <a:extLst>
              <a:ext uri="{FF2B5EF4-FFF2-40B4-BE49-F238E27FC236}">
                <a16:creationId xmlns:a16="http://schemas.microsoft.com/office/drawing/2014/main" id="{AA39293F-4B75-473C-8969-A28EC73EA3E2}"/>
              </a:ext>
            </a:extLst>
          </p:cNvPr>
          <p:cNvPicPr>
            <a:picLocks noChangeAspect="1"/>
          </p:cNvPicPr>
          <p:nvPr/>
        </p:nvPicPr>
        <p:blipFill>
          <a:blip r:embed="rId7"/>
          <a:stretch>
            <a:fillRect/>
          </a:stretch>
        </p:blipFill>
        <p:spPr>
          <a:xfrm>
            <a:off x="8828576" y="1330398"/>
            <a:ext cx="2533639" cy="2374521"/>
          </a:xfrm>
          <a:prstGeom prst="rect">
            <a:avLst/>
          </a:prstGeom>
        </p:spPr>
      </p:pic>
      <p:sp>
        <p:nvSpPr>
          <p:cNvPr id="18" name="TextBox 17">
            <a:extLst>
              <a:ext uri="{FF2B5EF4-FFF2-40B4-BE49-F238E27FC236}">
                <a16:creationId xmlns:a16="http://schemas.microsoft.com/office/drawing/2014/main" id="{930D583C-52BD-421B-8CC9-5D98C6056C1C}"/>
              </a:ext>
            </a:extLst>
          </p:cNvPr>
          <p:cNvSpPr txBox="1"/>
          <p:nvPr/>
        </p:nvSpPr>
        <p:spPr>
          <a:xfrm>
            <a:off x="7330387" y="3624742"/>
            <a:ext cx="386323" cy="369332"/>
          </a:xfrm>
          <a:prstGeom prst="rect">
            <a:avLst/>
          </a:prstGeom>
          <a:noFill/>
        </p:spPr>
        <p:txBody>
          <a:bodyPr wrap="square" rtlCol="0">
            <a:spAutoFit/>
          </a:bodyPr>
          <a:lstStyle/>
          <a:p>
            <a:pPr algn="ctr"/>
            <a:r>
              <a:rPr lang="en-US" b="1" dirty="0">
                <a:solidFill>
                  <a:schemeClr val="bg1"/>
                </a:solidFill>
              </a:rPr>
              <a:t>3</a:t>
            </a:r>
          </a:p>
        </p:txBody>
      </p:sp>
      <p:sp>
        <p:nvSpPr>
          <p:cNvPr id="19" name="TextBox 18">
            <a:extLst>
              <a:ext uri="{FF2B5EF4-FFF2-40B4-BE49-F238E27FC236}">
                <a16:creationId xmlns:a16="http://schemas.microsoft.com/office/drawing/2014/main" id="{7FEFFF05-DA93-4B81-B38D-98A702856A32}"/>
              </a:ext>
            </a:extLst>
          </p:cNvPr>
          <p:cNvSpPr txBox="1"/>
          <p:nvPr/>
        </p:nvSpPr>
        <p:spPr>
          <a:xfrm>
            <a:off x="3258363" y="4185145"/>
            <a:ext cx="386323" cy="369332"/>
          </a:xfrm>
          <a:prstGeom prst="rect">
            <a:avLst/>
          </a:prstGeom>
          <a:noFill/>
        </p:spPr>
        <p:txBody>
          <a:bodyPr wrap="square" rtlCol="0">
            <a:spAutoFit/>
          </a:bodyPr>
          <a:lstStyle/>
          <a:p>
            <a:pPr algn="ctr"/>
            <a:r>
              <a:rPr lang="en-US" b="1" dirty="0">
                <a:solidFill>
                  <a:schemeClr val="bg1"/>
                </a:solidFill>
              </a:rPr>
              <a:t>2</a:t>
            </a:r>
          </a:p>
        </p:txBody>
      </p:sp>
      <p:sp>
        <p:nvSpPr>
          <p:cNvPr id="20" name="TextBox 19">
            <a:extLst>
              <a:ext uri="{FF2B5EF4-FFF2-40B4-BE49-F238E27FC236}">
                <a16:creationId xmlns:a16="http://schemas.microsoft.com/office/drawing/2014/main" id="{81925313-8EB6-49BB-8D29-DCC9E45B881C}"/>
              </a:ext>
            </a:extLst>
          </p:cNvPr>
          <p:cNvSpPr txBox="1"/>
          <p:nvPr/>
        </p:nvSpPr>
        <p:spPr>
          <a:xfrm>
            <a:off x="8286153" y="2288522"/>
            <a:ext cx="386323" cy="369332"/>
          </a:xfrm>
          <a:prstGeom prst="rect">
            <a:avLst/>
          </a:prstGeom>
          <a:noFill/>
        </p:spPr>
        <p:txBody>
          <a:bodyPr wrap="square" rtlCol="0">
            <a:spAutoFit/>
          </a:bodyPr>
          <a:lstStyle/>
          <a:p>
            <a:pPr algn="ctr"/>
            <a:r>
              <a:rPr lang="en-US" b="1" dirty="0">
                <a:solidFill>
                  <a:schemeClr val="bg1"/>
                </a:solidFill>
              </a:rPr>
              <a:t>4</a:t>
            </a:r>
          </a:p>
        </p:txBody>
      </p:sp>
      <p:sp>
        <p:nvSpPr>
          <p:cNvPr id="21" name="TextBox 20">
            <a:extLst>
              <a:ext uri="{FF2B5EF4-FFF2-40B4-BE49-F238E27FC236}">
                <a16:creationId xmlns:a16="http://schemas.microsoft.com/office/drawing/2014/main" id="{4EA38055-7D9D-48B5-B8FC-D89ADE911454}"/>
              </a:ext>
            </a:extLst>
          </p:cNvPr>
          <p:cNvSpPr txBox="1"/>
          <p:nvPr/>
        </p:nvSpPr>
        <p:spPr>
          <a:xfrm>
            <a:off x="8129588" y="5252498"/>
            <a:ext cx="386323" cy="369332"/>
          </a:xfrm>
          <a:prstGeom prst="rect">
            <a:avLst/>
          </a:prstGeom>
          <a:noFill/>
        </p:spPr>
        <p:txBody>
          <a:bodyPr wrap="square" rtlCol="0">
            <a:spAutoFit/>
          </a:bodyPr>
          <a:lstStyle/>
          <a:p>
            <a:pPr algn="ctr"/>
            <a:r>
              <a:rPr lang="en-US" b="1" dirty="0">
                <a:solidFill>
                  <a:schemeClr val="bg1"/>
                </a:solidFill>
              </a:rPr>
              <a:t>5</a:t>
            </a:r>
          </a:p>
        </p:txBody>
      </p:sp>
    </p:spTree>
    <p:extLst>
      <p:ext uri="{BB962C8B-B14F-4D97-AF65-F5344CB8AC3E}">
        <p14:creationId xmlns:p14="http://schemas.microsoft.com/office/powerpoint/2010/main" val="3295632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ircuit board">
            <a:extLst>
              <a:ext uri="{FF2B5EF4-FFF2-40B4-BE49-F238E27FC236}">
                <a16:creationId xmlns:a16="http://schemas.microsoft.com/office/drawing/2014/main" id="{38F509BA-9A61-4E4C-A1C0-DC2959A8E09C}"/>
              </a:ext>
            </a:extLst>
          </p:cNvPr>
          <p:cNvPicPr>
            <a:picLocks noChangeAspect="1"/>
          </p:cNvPicPr>
          <p:nvPr/>
        </p:nvPicPr>
        <p:blipFill rotWithShape="1">
          <a:blip r:embed="rId3">
            <a:alphaModFix amt="30000"/>
          </a:blip>
          <a:srcRect t="6504" b="9202"/>
          <a:stretch/>
        </p:blipFill>
        <p:spPr>
          <a:xfrm>
            <a:off x="3611" y="0"/>
            <a:ext cx="12188389" cy="6857990"/>
          </a:xfrm>
          <a:prstGeom prst="rect">
            <a:avLst/>
          </a:prstGeom>
        </p:spPr>
      </p:pic>
      <p:sp>
        <p:nvSpPr>
          <p:cNvPr id="3" name="Title 5">
            <a:extLst>
              <a:ext uri="{FF2B5EF4-FFF2-40B4-BE49-F238E27FC236}">
                <a16:creationId xmlns:a16="http://schemas.microsoft.com/office/drawing/2014/main" id="{01CA4773-F0E5-4102-BE88-DADDA4E518A1}"/>
              </a:ext>
            </a:extLst>
          </p:cNvPr>
          <p:cNvSpPr txBox="1">
            <a:spLocks/>
          </p:cNvSpPr>
          <p:nvPr/>
        </p:nvSpPr>
        <p:spPr>
          <a:xfrm>
            <a:off x="128588" y="428018"/>
            <a:ext cx="11684470" cy="77213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AB386F49-4733-49BC-8A32-85644D94CBD1}"/>
              </a:ext>
            </a:extLst>
          </p:cNvPr>
          <p:cNvSpPr txBox="1"/>
          <p:nvPr/>
        </p:nvSpPr>
        <p:spPr>
          <a:xfrm>
            <a:off x="2314575" y="1188595"/>
            <a:ext cx="7118183" cy="369332"/>
          </a:xfrm>
          <a:prstGeom prst="rect">
            <a:avLst/>
          </a:prstGeom>
          <a:noFill/>
        </p:spPr>
        <p:txBody>
          <a:bodyPr wrap="square" rtlCol="0">
            <a:spAutoFit/>
          </a:bodyPr>
          <a:lstStyle/>
          <a:p>
            <a:pPr algn="ctr"/>
            <a:r>
              <a:rPr lang="en-US" cap="small" dirty="0">
                <a:solidFill>
                  <a:schemeClr val="bg1"/>
                </a:solidFill>
              </a:rPr>
              <a:t> Technology Careers &amp; Opportunities </a:t>
            </a:r>
            <a:endParaRPr lang="en-US" sz="1400" dirty="0">
              <a:solidFill>
                <a:schemeClr val="bg1"/>
              </a:solidFill>
            </a:endParaRPr>
          </a:p>
        </p:txBody>
      </p:sp>
      <p:grpSp>
        <p:nvGrpSpPr>
          <p:cNvPr id="11" name="Group 10">
            <a:extLst>
              <a:ext uri="{FF2B5EF4-FFF2-40B4-BE49-F238E27FC236}">
                <a16:creationId xmlns:a16="http://schemas.microsoft.com/office/drawing/2014/main" id="{EB08CAF2-11B8-4ABB-AA34-1866E49077A2}"/>
              </a:ext>
            </a:extLst>
          </p:cNvPr>
          <p:cNvGrpSpPr/>
          <p:nvPr/>
        </p:nvGrpSpPr>
        <p:grpSpPr>
          <a:xfrm>
            <a:off x="1504949" y="1883806"/>
            <a:ext cx="1881188" cy="2676526"/>
            <a:chOff x="5491162" y="2852737"/>
            <a:chExt cx="1209675" cy="1798856"/>
          </a:xfrm>
        </p:grpSpPr>
        <p:pic>
          <p:nvPicPr>
            <p:cNvPr id="9" name="Picture 8">
              <a:extLst>
                <a:ext uri="{FF2B5EF4-FFF2-40B4-BE49-F238E27FC236}">
                  <a16:creationId xmlns:a16="http://schemas.microsoft.com/office/drawing/2014/main" id="{44943696-C843-4548-AF32-021E0E14E5A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491162" y="2852737"/>
              <a:ext cx="1209675" cy="1152525"/>
            </a:xfrm>
            <a:prstGeom prst="rect">
              <a:avLst/>
            </a:prstGeom>
          </p:spPr>
        </p:pic>
        <p:sp>
          <p:nvSpPr>
            <p:cNvPr id="10" name="TextBox 9">
              <a:extLst>
                <a:ext uri="{FF2B5EF4-FFF2-40B4-BE49-F238E27FC236}">
                  <a16:creationId xmlns:a16="http://schemas.microsoft.com/office/drawing/2014/main" id="{C035F7D8-3B15-4056-8FF3-938A0ECEECAA}"/>
                </a:ext>
              </a:extLst>
            </p:cNvPr>
            <p:cNvSpPr txBox="1"/>
            <p:nvPr/>
          </p:nvSpPr>
          <p:spPr>
            <a:xfrm>
              <a:off x="5491162" y="4005262"/>
              <a:ext cx="1209675" cy="646331"/>
            </a:xfrm>
            <a:prstGeom prst="rect">
              <a:avLst/>
            </a:prstGeom>
            <a:noFill/>
          </p:spPr>
          <p:txBody>
            <a:bodyPr wrap="square" rtlCol="0">
              <a:spAutoFit/>
            </a:bodyPr>
            <a:lstStyle/>
            <a:p>
              <a:r>
                <a:rPr lang="en-US" sz="900">
                  <a:hlinkClick r:id="rId5" tooltip="http://mrl8nite.files.wordpress.com/"/>
                </a:rPr>
                <a:t>This Photo</a:t>
              </a:r>
              <a:r>
                <a:rPr lang="en-US" sz="900"/>
                <a:t> by Unknown Author is licensed under </a:t>
              </a:r>
              <a:r>
                <a:rPr lang="en-US" sz="900">
                  <a:hlinkClick r:id="rId6" tooltip="https://creativecommons.org/licenses/by-nc-nd/3.0/"/>
                </a:rPr>
                <a:t>CC BY-NC-ND</a:t>
              </a:r>
              <a:endParaRPr lang="en-US" sz="900"/>
            </a:p>
          </p:txBody>
        </p:sp>
      </p:grpSp>
      <p:pic>
        <p:nvPicPr>
          <p:cNvPr id="15" name="Picture 14">
            <a:extLst>
              <a:ext uri="{FF2B5EF4-FFF2-40B4-BE49-F238E27FC236}">
                <a16:creationId xmlns:a16="http://schemas.microsoft.com/office/drawing/2014/main" id="{28B56800-4AF6-41A9-855F-C0C9F3C0D616}"/>
              </a:ext>
            </a:extLst>
          </p:cNvPr>
          <p:cNvPicPr>
            <a:picLocks noChangeAspect="1"/>
          </p:cNvPicPr>
          <p:nvPr/>
        </p:nvPicPr>
        <p:blipFill>
          <a:blip r:embed="rId7"/>
          <a:stretch>
            <a:fillRect/>
          </a:stretch>
        </p:blipFill>
        <p:spPr>
          <a:xfrm>
            <a:off x="7203908" y="1628168"/>
            <a:ext cx="4457700" cy="3495675"/>
          </a:xfrm>
          <a:prstGeom prst="rect">
            <a:avLst/>
          </a:prstGeom>
        </p:spPr>
      </p:pic>
    </p:spTree>
    <p:extLst>
      <p:ext uri="{BB962C8B-B14F-4D97-AF65-F5344CB8AC3E}">
        <p14:creationId xmlns:p14="http://schemas.microsoft.com/office/powerpoint/2010/main" val="550986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50939708-5312-4E22-8E94-C621BF3DBFF0}"/>
              </a:ext>
            </a:extLst>
          </p:cNvPr>
          <p:cNvSpPr txBox="1">
            <a:spLocks/>
          </p:cNvSpPr>
          <p:nvPr/>
        </p:nvSpPr>
        <p:spPr>
          <a:xfrm>
            <a:off x="128588" y="428018"/>
            <a:ext cx="11684470" cy="77213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5" name="TextBox 4">
            <a:extLst>
              <a:ext uri="{FF2B5EF4-FFF2-40B4-BE49-F238E27FC236}">
                <a16:creationId xmlns:a16="http://schemas.microsoft.com/office/drawing/2014/main" id="{39603628-3A3D-4AD1-9441-83A7A0BE452F}"/>
              </a:ext>
            </a:extLst>
          </p:cNvPr>
          <p:cNvSpPr txBox="1"/>
          <p:nvPr/>
        </p:nvSpPr>
        <p:spPr>
          <a:xfrm>
            <a:off x="2486025" y="1200150"/>
            <a:ext cx="6915150" cy="369332"/>
          </a:xfrm>
          <a:prstGeom prst="rect">
            <a:avLst/>
          </a:prstGeom>
          <a:noFill/>
        </p:spPr>
        <p:txBody>
          <a:bodyPr wrap="square" rtlCol="0">
            <a:spAutoFit/>
          </a:bodyPr>
          <a:lstStyle/>
          <a:p>
            <a:pPr algn="ctr"/>
            <a:r>
              <a:rPr lang="en-US" dirty="0">
                <a:solidFill>
                  <a:srgbClr val="006600"/>
                </a:solidFill>
              </a:rPr>
              <a:t>Challenges, Goals and Conclusion</a:t>
            </a:r>
          </a:p>
        </p:txBody>
      </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3">
            <a:alphaModFix amt="30000"/>
          </a:blip>
          <a:srcRect l="17220" r="9210" b="-1"/>
          <a:stretch/>
        </p:blipFill>
        <p:spPr>
          <a:xfrm>
            <a:off x="0" y="10"/>
            <a:ext cx="7558541" cy="6857990"/>
          </a:xfrm>
          <a:prstGeom prst="rect">
            <a:avLst/>
          </a:prstGeom>
        </p:spPr>
      </p:pic>
      <p:grpSp>
        <p:nvGrpSpPr>
          <p:cNvPr id="13" name="Group 12">
            <a:extLst>
              <a:ext uri="{FF2B5EF4-FFF2-40B4-BE49-F238E27FC236}">
                <a16:creationId xmlns:a16="http://schemas.microsoft.com/office/drawing/2014/main" id="{FD913627-807E-4657-9A25-135952012A7E}"/>
              </a:ext>
            </a:extLst>
          </p:cNvPr>
          <p:cNvGrpSpPr/>
          <p:nvPr/>
        </p:nvGrpSpPr>
        <p:grpSpPr>
          <a:xfrm>
            <a:off x="7374193" y="1945086"/>
            <a:ext cx="4313010" cy="2707171"/>
            <a:chOff x="3556000" y="1524000"/>
            <a:chExt cx="5080000" cy="4040832"/>
          </a:xfrm>
        </p:grpSpPr>
        <p:pic>
          <p:nvPicPr>
            <p:cNvPr id="11" name="Picture 10">
              <a:extLst>
                <a:ext uri="{FF2B5EF4-FFF2-40B4-BE49-F238E27FC236}">
                  <a16:creationId xmlns:a16="http://schemas.microsoft.com/office/drawing/2014/main" id="{42A5BA8A-174B-45F9-B31A-5D9D32DDD56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556000" y="1524000"/>
              <a:ext cx="5080000" cy="3810000"/>
            </a:xfrm>
            <a:prstGeom prst="rect">
              <a:avLst/>
            </a:prstGeom>
          </p:spPr>
        </p:pic>
        <p:sp>
          <p:nvSpPr>
            <p:cNvPr id="12" name="TextBox 11">
              <a:extLst>
                <a:ext uri="{FF2B5EF4-FFF2-40B4-BE49-F238E27FC236}">
                  <a16:creationId xmlns:a16="http://schemas.microsoft.com/office/drawing/2014/main" id="{AF4A0180-7361-4B38-96F4-DF5D07358BA6}"/>
                </a:ext>
              </a:extLst>
            </p:cNvPr>
            <p:cNvSpPr txBox="1"/>
            <p:nvPr/>
          </p:nvSpPr>
          <p:spPr>
            <a:xfrm>
              <a:off x="3556000" y="5334000"/>
              <a:ext cx="5080000" cy="230832"/>
            </a:xfrm>
            <a:prstGeom prst="rect">
              <a:avLst/>
            </a:prstGeom>
            <a:noFill/>
          </p:spPr>
          <p:txBody>
            <a:bodyPr wrap="square" rtlCol="0">
              <a:spAutoFit/>
            </a:bodyPr>
            <a:lstStyle/>
            <a:p>
              <a:r>
                <a:rPr lang="en-US" sz="900" dirty="0">
                  <a:hlinkClick r:id="rId5" tooltip="http://411.ca/blog/advertisers/2011-small-business-trends/"/>
                </a:rPr>
                <a:t>This Photo</a:t>
              </a:r>
              <a:r>
                <a:rPr lang="en-US" sz="900" dirty="0"/>
                <a:t> by Unknown Author is licensed under </a:t>
              </a:r>
              <a:r>
                <a:rPr lang="en-US" sz="900" dirty="0">
                  <a:hlinkClick r:id="rId6" tooltip="https://creativecommons.org/licenses/by/3.0/"/>
                </a:rPr>
                <a:t>CC BY</a:t>
              </a:r>
              <a:endParaRPr lang="en-US" sz="900" dirty="0"/>
            </a:p>
          </p:txBody>
        </p:sp>
      </p:grpSp>
      <p:grpSp>
        <p:nvGrpSpPr>
          <p:cNvPr id="14" name="Group 13">
            <a:extLst>
              <a:ext uri="{FF2B5EF4-FFF2-40B4-BE49-F238E27FC236}">
                <a16:creationId xmlns:a16="http://schemas.microsoft.com/office/drawing/2014/main" id="{E9D0D7CE-1BC5-4694-B79A-5DD8F478D6B5}"/>
              </a:ext>
            </a:extLst>
          </p:cNvPr>
          <p:cNvGrpSpPr/>
          <p:nvPr/>
        </p:nvGrpSpPr>
        <p:grpSpPr>
          <a:xfrm>
            <a:off x="704625" y="1937637"/>
            <a:ext cx="2972911" cy="2820101"/>
            <a:chOff x="1247550" y="1402408"/>
            <a:chExt cx="2876776" cy="2728908"/>
          </a:xfrm>
        </p:grpSpPr>
        <p:pic>
          <p:nvPicPr>
            <p:cNvPr id="7" name="Picture 6">
              <a:extLst>
                <a:ext uri="{FF2B5EF4-FFF2-40B4-BE49-F238E27FC236}">
                  <a16:creationId xmlns:a16="http://schemas.microsoft.com/office/drawing/2014/main" id="{C74ABF74-F865-417C-853A-44F6A094ADE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247550" y="1402408"/>
              <a:ext cx="2862262" cy="2499710"/>
            </a:xfrm>
            <a:prstGeom prst="rect">
              <a:avLst/>
            </a:prstGeom>
          </p:spPr>
        </p:pic>
        <p:sp>
          <p:nvSpPr>
            <p:cNvPr id="8" name="TextBox 7">
              <a:extLst>
                <a:ext uri="{FF2B5EF4-FFF2-40B4-BE49-F238E27FC236}">
                  <a16:creationId xmlns:a16="http://schemas.microsoft.com/office/drawing/2014/main" id="{F0FEF079-2845-4DDB-9244-86B8026C5826}"/>
                </a:ext>
              </a:extLst>
            </p:cNvPr>
            <p:cNvSpPr txBox="1"/>
            <p:nvPr/>
          </p:nvSpPr>
          <p:spPr>
            <a:xfrm>
              <a:off x="1262063" y="3900484"/>
              <a:ext cx="2862263" cy="230832"/>
            </a:xfrm>
            <a:prstGeom prst="rect">
              <a:avLst/>
            </a:prstGeom>
            <a:noFill/>
          </p:spPr>
          <p:txBody>
            <a:bodyPr wrap="square" rtlCol="0">
              <a:spAutoFit/>
            </a:bodyPr>
            <a:lstStyle/>
            <a:p>
              <a:r>
                <a:rPr lang="en-US" sz="900" dirty="0">
                  <a:hlinkClick r:id="rId8" tooltip="http://www.rolandodapiazzola.it/dw/doku.php?id=start"/>
                </a:rPr>
                <a:t>This Photo</a:t>
              </a:r>
              <a:r>
                <a:rPr lang="en-US" sz="900" dirty="0"/>
                <a:t> by Unknown Author is licensed under </a:t>
              </a:r>
              <a:r>
                <a:rPr lang="en-US" sz="900" dirty="0">
                  <a:hlinkClick r:id="rId9" tooltip="https://creativecommons.org/licenses/by-sa/3.0/"/>
                </a:rPr>
                <a:t>CC BY-SA</a:t>
              </a:r>
              <a:endParaRPr lang="en-US" sz="900" dirty="0"/>
            </a:p>
          </p:txBody>
        </p:sp>
      </p:grpSp>
      <p:grpSp>
        <p:nvGrpSpPr>
          <p:cNvPr id="18" name="Group 17">
            <a:extLst>
              <a:ext uri="{FF2B5EF4-FFF2-40B4-BE49-F238E27FC236}">
                <a16:creationId xmlns:a16="http://schemas.microsoft.com/office/drawing/2014/main" id="{1CF134FD-0AEF-40E9-8B9A-79D40B4D2849}"/>
              </a:ext>
            </a:extLst>
          </p:cNvPr>
          <p:cNvGrpSpPr/>
          <p:nvPr/>
        </p:nvGrpSpPr>
        <p:grpSpPr>
          <a:xfrm>
            <a:off x="4193608" y="4150658"/>
            <a:ext cx="2857500" cy="2707332"/>
            <a:chOff x="4667250" y="2190750"/>
            <a:chExt cx="2857500" cy="2707332"/>
          </a:xfrm>
        </p:grpSpPr>
        <p:pic>
          <p:nvPicPr>
            <p:cNvPr id="16" name="Picture 15">
              <a:extLst>
                <a:ext uri="{FF2B5EF4-FFF2-40B4-BE49-F238E27FC236}">
                  <a16:creationId xmlns:a16="http://schemas.microsoft.com/office/drawing/2014/main" id="{42C09196-12F2-48A8-ADC8-1A84B0BCA06E}"/>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4667250" y="2190750"/>
              <a:ext cx="2857500" cy="2476500"/>
            </a:xfrm>
            <a:prstGeom prst="rect">
              <a:avLst/>
            </a:prstGeom>
          </p:spPr>
        </p:pic>
        <p:sp>
          <p:nvSpPr>
            <p:cNvPr id="17" name="TextBox 16">
              <a:extLst>
                <a:ext uri="{FF2B5EF4-FFF2-40B4-BE49-F238E27FC236}">
                  <a16:creationId xmlns:a16="http://schemas.microsoft.com/office/drawing/2014/main" id="{6C3EFFAD-6E2A-4803-BD33-2E2CD5885E30}"/>
                </a:ext>
              </a:extLst>
            </p:cNvPr>
            <p:cNvSpPr txBox="1"/>
            <p:nvPr/>
          </p:nvSpPr>
          <p:spPr>
            <a:xfrm>
              <a:off x="4667250" y="4667250"/>
              <a:ext cx="2857500" cy="230832"/>
            </a:xfrm>
            <a:prstGeom prst="rect">
              <a:avLst/>
            </a:prstGeom>
            <a:noFill/>
          </p:spPr>
          <p:txBody>
            <a:bodyPr wrap="square" rtlCol="0">
              <a:spAutoFit/>
            </a:bodyPr>
            <a:lstStyle/>
            <a:p>
              <a:r>
                <a:rPr lang="en-US" sz="900">
                  <a:hlinkClick r:id="rId11" tooltip="http://ia-bc.com/training.php?id=4"/>
                </a:rPr>
                <a:t>This Photo</a:t>
              </a:r>
              <a:r>
                <a:rPr lang="en-US" sz="900"/>
                <a:t> by Unknown Author is licensed under </a:t>
              </a:r>
              <a:r>
                <a:rPr lang="en-US" sz="900">
                  <a:hlinkClick r:id="rId6" tooltip="https://creativecommons.org/licenses/by/3.0/"/>
                </a:rPr>
                <a:t>CC BY</a:t>
              </a:r>
              <a:endParaRPr lang="en-US" sz="900"/>
            </a:p>
          </p:txBody>
        </p:sp>
      </p:grpSp>
    </p:spTree>
    <p:extLst>
      <p:ext uri="{BB962C8B-B14F-4D97-AF65-F5344CB8AC3E}">
        <p14:creationId xmlns:p14="http://schemas.microsoft.com/office/powerpoint/2010/main" val="2759264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8B646B10-1D1A-4579-BC9C-88D568CE464C}"/>
              </a:ext>
            </a:extLst>
          </p:cNvPr>
          <p:cNvSpPr txBox="1">
            <a:spLocks/>
          </p:cNvSpPr>
          <p:nvPr/>
        </p:nvSpPr>
        <p:spPr>
          <a:xfrm>
            <a:off x="128588" y="-14900"/>
            <a:ext cx="11684470" cy="77213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2" name="Rectangle 1">
            <a:extLst>
              <a:ext uri="{FF2B5EF4-FFF2-40B4-BE49-F238E27FC236}">
                <a16:creationId xmlns:a16="http://schemas.microsoft.com/office/drawing/2014/main" id="{21438680-ED06-413A-BB80-6640D11A2E43}"/>
              </a:ext>
            </a:extLst>
          </p:cNvPr>
          <p:cNvSpPr/>
          <p:nvPr/>
        </p:nvSpPr>
        <p:spPr>
          <a:xfrm>
            <a:off x="500063" y="814382"/>
            <a:ext cx="11506014" cy="5829061"/>
          </a:xfrm>
          <a:prstGeom prst="rect">
            <a:avLst/>
          </a:prstGeom>
        </p:spPr>
        <p:txBody>
          <a:bodyPr wrap="square">
            <a:spAutoFit/>
          </a:bodyPr>
          <a:lstStyle/>
          <a:p>
            <a:pPr algn="ctr"/>
            <a:r>
              <a:rPr lang="en-US" b="1" dirty="0">
                <a:latin typeface="Calibri" panose="020F0502020204030204" pitchFamily="34" charset="0"/>
                <a:ea typeface="Calibri" panose="020F0502020204030204" pitchFamily="34" charset="0"/>
                <a:cs typeface="Times New Roman" panose="02020603050405020304" pitchFamily="18" charset="0"/>
              </a:rPr>
              <a:t>References   </a:t>
            </a:r>
            <a:endParaRPr lang="en-US" sz="2800" dirty="0">
              <a:latin typeface="Arial" panose="020B060402020202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Alder, S. (2020, February 13). </a:t>
            </a:r>
            <a:r>
              <a:rPr lang="en-US" i="1" dirty="0">
                <a:latin typeface="Calibri" panose="020F0502020204030204" pitchFamily="34" charset="0"/>
                <a:ea typeface="Calibri" panose="020F0502020204030204" pitchFamily="34" charset="0"/>
                <a:cs typeface="Times New Roman" panose="02020603050405020304" pitchFamily="18" charset="0"/>
              </a:rPr>
              <a:t>2019 Healthcare Data Breach Report</a:t>
            </a:r>
            <a:r>
              <a:rPr lang="en-US" dirty="0">
                <a:latin typeface="Calibri" panose="020F0502020204030204" pitchFamily="34" charset="0"/>
                <a:ea typeface="Calibri" panose="020F0502020204030204" pitchFamily="34" charset="0"/>
                <a:cs typeface="Times New Roman" panose="02020603050405020304" pitchFamily="18" charset="0"/>
              </a:rPr>
              <a:t>. Retrieved from HIPAA Journal: https://www.hipaajournal.com/2019-healthcare-data-breach-report/</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Cooper, S. (2020, May 29). </a:t>
            </a:r>
            <a:r>
              <a:rPr lang="en-US" i="1" dirty="0">
                <a:latin typeface="Calibri" panose="020F0502020204030204" pitchFamily="34" charset="0"/>
                <a:ea typeface="Calibri" panose="020F0502020204030204" pitchFamily="34" charset="0"/>
                <a:cs typeface="Times New Roman" panose="02020603050405020304" pitchFamily="18" charset="0"/>
              </a:rPr>
              <a:t>12 Best Ping Sweep Tools and Software for 2020</a:t>
            </a:r>
            <a:r>
              <a:rPr lang="en-US" dirty="0">
                <a:latin typeface="Calibri" panose="020F0502020204030204" pitchFamily="34" charset="0"/>
                <a:ea typeface="Calibri" panose="020F0502020204030204" pitchFamily="34" charset="0"/>
                <a:cs typeface="Times New Roman" panose="02020603050405020304" pitchFamily="18" charset="0"/>
              </a:rPr>
              <a:t>. Retrieved from </a:t>
            </a:r>
            <a:r>
              <a:rPr lang="en-US" dirty="0" err="1">
                <a:latin typeface="Calibri" panose="020F0502020204030204" pitchFamily="34" charset="0"/>
                <a:ea typeface="Calibri" panose="020F0502020204030204" pitchFamily="34" charset="0"/>
                <a:cs typeface="Times New Roman" panose="02020603050405020304" pitchFamily="18" charset="0"/>
              </a:rPr>
              <a:t>compaitech</a:t>
            </a:r>
            <a:r>
              <a:rPr lang="en-US" dirty="0">
                <a:latin typeface="Calibri" panose="020F0502020204030204" pitchFamily="34" charset="0"/>
                <a:ea typeface="Calibri" panose="020F0502020204030204" pitchFamily="34" charset="0"/>
                <a:cs typeface="Times New Roman" panose="02020603050405020304" pitchFamily="18" charset="0"/>
              </a:rPr>
              <a:t>: https://www.comparitech.com/net-admin/ping-sweep-tools/</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DeVry. (2020). Certified Network Defender (CND) Part 1. In EC-Council/Academia. Unknown.</a:t>
            </a:r>
          </a:p>
          <a:p>
            <a:pPr marL="457200" marR="0" indent="-45720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DeVry University. (2020). </a:t>
            </a:r>
            <a:r>
              <a:rPr lang="en-US" i="1" dirty="0">
                <a:latin typeface="Calibri" panose="020F0502020204030204" pitchFamily="34" charset="0"/>
                <a:ea typeface="Calibri" panose="020F0502020204030204" pitchFamily="34" charset="0"/>
                <a:cs typeface="Times New Roman" panose="02020603050405020304" pitchFamily="18" charset="0"/>
              </a:rPr>
              <a:t>The DVU Tech Path</a:t>
            </a:r>
            <a:r>
              <a:rPr lang="en-US" dirty="0">
                <a:latin typeface="Calibri" panose="020F0502020204030204" pitchFamily="34" charset="0"/>
                <a:ea typeface="Calibri" panose="020F0502020204030204" pitchFamily="34" charset="0"/>
                <a:cs typeface="Times New Roman" panose="02020603050405020304" pitchFamily="18" charset="0"/>
              </a:rPr>
              <a:t>. Retrieved from DeVry: https://devryu.instructure.com/courses/56261/files/8461840/preview</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dirty="0" err="1">
                <a:latin typeface="Calibri" panose="020F0502020204030204" pitchFamily="34" charset="0"/>
                <a:ea typeface="Calibri" panose="020F0502020204030204" pitchFamily="34" charset="0"/>
                <a:cs typeface="Times New Roman" panose="02020603050405020304" pitchFamily="18" charset="0"/>
              </a:rPr>
              <a:t>Doffman</a:t>
            </a:r>
            <a:r>
              <a:rPr lang="en-US" dirty="0">
                <a:latin typeface="Calibri" panose="020F0502020204030204" pitchFamily="34" charset="0"/>
                <a:ea typeface="Calibri" panose="020F0502020204030204" pitchFamily="34" charset="0"/>
                <a:cs typeface="Times New Roman" panose="02020603050405020304" pitchFamily="18" charset="0"/>
              </a:rPr>
              <a:t>, Z. (2019, September 14). </a:t>
            </a:r>
            <a:r>
              <a:rPr lang="en-US" i="1" dirty="0">
                <a:latin typeface="Calibri" panose="020F0502020204030204" pitchFamily="34" charset="0"/>
                <a:ea typeface="Calibri" panose="020F0502020204030204" pitchFamily="34" charset="0"/>
                <a:cs typeface="Times New Roman" panose="02020603050405020304" pitchFamily="18" charset="0"/>
              </a:rPr>
              <a:t>Cyberattacks On IOT Devices Surge 300% In 2019, "Measured In Billions", Report Claims</a:t>
            </a:r>
            <a:r>
              <a:rPr lang="en-US" dirty="0">
                <a:latin typeface="Calibri" panose="020F0502020204030204" pitchFamily="34" charset="0"/>
                <a:ea typeface="Calibri" panose="020F0502020204030204" pitchFamily="34" charset="0"/>
                <a:cs typeface="Times New Roman" panose="02020603050405020304" pitchFamily="18" charset="0"/>
              </a:rPr>
              <a:t>. Retrieved from Forbes: https://www.forbes.com/sites/zakdoffman/2019/09/14/dangerous-cyberattacks-on-iot-devices-up-300-in-2019-now-rampant-report-claims/#60b81ee85892</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Gunnar, H. (2020, April 11). </a:t>
            </a:r>
            <a:r>
              <a:rPr lang="en-US" i="1" dirty="0" err="1">
                <a:latin typeface="Calibri" panose="020F0502020204030204" pitchFamily="34" charset="0"/>
                <a:ea typeface="Calibri" panose="020F0502020204030204" pitchFamily="34" charset="0"/>
                <a:cs typeface="Times New Roman" panose="02020603050405020304" pitchFamily="18" charset="0"/>
              </a:rPr>
              <a:t>Iptabales</a:t>
            </a:r>
            <a:r>
              <a:rPr lang="en-US" i="1" dirty="0">
                <a:latin typeface="Calibri" panose="020F0502020204030204" pitchFamily="34" charset="0"/>
                <a:ea typeface="Calibri" panose="020F0502020204030204" pitchFamily="34" charset="0"/>
                <a:cs typeface="Times New Roman" panose="02020603050405020304" pitchFamily="18" charset="0"/>
              </a:rPr>
              <a:t> How To</a:t>
            </a:r>
            <a:r>
              <a:rPr lang="en-US" dirty="0">
                <a:latin typeface="Calibri" panose="020F0502020204030204" pitchFamily="34" charset="0"/>
                <a:ea typeface="Calibri" panose="020F0502020204030204" pitchFamily="34" charset="0"/>
                <a:cs typeface="Times New Roman" panose="02020603050405020304" pitchFamily="18" charset="0"/>
              </a:rPr>
              <a:t>. Retrieved from Ubuntu: https://help.ubuntu.com/community/IptablesHowTo</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Kapil, D. (2015, September 8). </a:t>
            </a:r>
            <a:r>
              <a:rPr lang="en-US" i="1" dirty="0">
                <a:latin typeface="Calibri" panose="020F0502020204030204" pitchFamily="34" charset="0"/>
                <a:ea typeface="Calibri" panose="020F0502020204030204" pitchFamily="34" charset="0"/>
                <a:cs typeface="Times New Roman" panose="02020603050405020304" pitchFamily="18" charset="0"/>
              </a:rPr>
              <a:t>DNS Security</a:t>
            </a:r>
            <a:r>
              <a:rPr lang="en-US" dirty="0">
                <a:latin typeface="Calibri" panose="020F0502020204030204" pitchFamily="34" charset="0"/>
                <a:ea typeface="Calibri" panose="020F0502020204030204" pitchFamily="34" charset="0"/>
                <a:cs typeface="Times New Roman" panose="02020603050405020304" pitchFamily="18" charset="0"/>
              </a:rPr>
              <a:t>. Retrieved from Dhaval Kapil: https://dhavalkapil.com/assets/images/DNS-Security/dns_cache_poisoning.png</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Kirkbride, P. (2019). </a:t>
            </a:r>
            <a:r>
              <a:rPr lang="en-US" i="1" dirty="0">
                <a:latin typeface="Calibri" panose="020F0502020204030204" pitchFamily="34" charset="0"/>
                <a:ea typeface="Calibri" panose="020F0502020204030204" pitchFamily="34" charset="0"/>
                <a:cs typeface="Times New Roman" panose="02020603050405020304" pitchFamily="18" charset="0"/>
              </a:rPr>
              <a:t>Interview with a Social Engineer - Getting Free Product from </a:t>
            </a:r>
            <a:r>
              <a:rPr lang="en-US" i="1" dirty="0" err="1">
                <a:latin typeface="Calibri" panose="020F0502020204030204" pitchFamily="34" charset="0"/>
                <a:ea typeface="Calibri" panose="020F0502020204030204" pitchFamily="34" charset="0"/>
                <a:cs typeface="Times New Roman" panose="02020603050405020304" pitchFamily="18" charset="0"/>
              </a:rPr>
              <a:t>fitbits</a:t>
            </a:r>
            <a:r>
              <a:rPr lang="en-US" i="1" dirty="0">
                <a:latin typeface="Calibri" panose="020F0502020204030204" pitchFamily="34" charset="0"/>
                <a:ea typeface="Calibri" panose="020F0502020204030204" pitchFamily="34" charset="0"/>
                <a:cs typeface="Times New Roman" panose="02020603050405020304" pitchFamily="18" charset="0"/>
              </a:rPr>
              <a:t> to $150,000 Medical Equipment</a:t>
            </a:r>
            <a:r>
              <a:rPr lang="en-US" dirty="0">
                <a:latin typeface="Calibri" panose="020F0502020204030204" pitchFamily="34" charset="0"/>
                <a:ea typeface="Calibri" panose="020F0502020204030204" pitchFamily="34" charset="0"/>
                <a:cs typeface="Times New Roman" panose="02020603050405020304" pitchFamily="18" charset="0"/>
              </a:rPr>
              <a:t>. Retrieved from </a:t>
            </a:r>
            <a:r>
              <a:rPr lang="en-US" dirty="0" err="1">
                <a:latin typeface="Calibri" panose="020F0502020204030204" pitchFamily="34" charset="0"/>
                <a:ea typeface="Calibri" panose="020F0502020204030204" pitchFamily="34" charset="0"/>
                <a:cs typeface="Times New Roman" panose="02020603050405020304" pitchFamily="18" charset="0"/>
              </a:rPr>
              <a:t>steemit</a:t>
            </a:r>
            <a:r>
              <a:rPr lang="en-US" dirty="0">
                <a:latin typeface="Calibri" panose="020F0502020204030204" pitchFamily="34" charset="0"/>
                <a:ea typeface="Calibri" panose="020F0502020204030204" pitchFamily="34" charset="0"/>
                <a:cs typeface="Times New Roman" panose="02020603050405020304" pitchFamily="18" charset="0"/>
              </a:rPr>
              <a:t>: https://steemit.com/hacking/@kirkins/interview-with-a-social-engineer-getting-free-product-from-fitbits-to-usd150-000-medical-equipment</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gn="ctr">
              <a:spcBef>
                <a:spcPts val="0"/>
              </a:spcBef>
              <a:spcAft>
                <a:spcPts val="0"/>
              </a:spcAft>
            </a:pPr>
            <a:r>
              <a:rPr lang="en-US" sz="1400" i="1" dirty="0">
                <a:solidFill>
                  <a:schemeClr val="bg1"/>
                </a:solidFill>
                <a:latin typeface="Arial" panose="020B0604020202020204" pitchFamily="34" charset="0"/>
                <a:ea typeface="Calibri" panose="020F0502020204030204" pitchFamily="34" charset="0"/>
                <a:cs typeface="Times New Roman" panose="02020603050405020304" pitchFamily="18" charset="0"/>
              </a:rPr>
              <a:t>[please note that additional references are continued in the slide notes ]</a:t>
            </a:r>
          </a:p>
        </p:txBody>
      </p:sp>
    </p:spTree>
    <p:extLst>
      <p:ext uri="{BB962C8B-B14F-4D97-AF65-F5344CB8AC3E}">
        <p14:creationId xmlns:p14="http://schemas.microsoft.com/office/powerpoint/2010/main" val="1955327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AA6984EE-5BD1-4572-9C3D-7B9A0D15E63E}"/>
              </a:ext>
            </a:extLst>
          </p:cNvPr>
          <p:cNvSpPr txBox="1">
            <a:spLocks/>
          </p:cNvSpPr>
          <p:nvPr/>
        </p:nvSpPr>
        <p:spPr>
          <a:xfrm>
            <a:off x="182880" y="618518"/>
            <a:ext cx="11630178" cy="77594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3" name="TextBox 2">
            <a:extLst>
              <a:ext uri="{FF2B5EF4-FFF2-40B4-BE49-F238E27FC236}">
                <a16:creationId xmlns:a16="http://schemas.microsoft.com/office/drawing/2014/main" id="{7A446CC0-8E97-461C-81AA-12B5ACA8E830}"/>
              </a:ext>
            </a:extLst>
          </p:cNvPr>
          <p:cNvSpPr txBox="1"/>
          <p:nvPr/>
        </p:nvSpPr>
        <p:spPr>
          <a:xfrm>
            <a:off x="3347884" y="1468438"/>
            <a:ext cx="5338916" cy="369332"/>
          </a:xfrm>
          <a:prstGeom prst="rect">
            <a:avLst/>
          </a:prstGeom>
          <a:noFill/>
        </p:spPr>
        <p:txBody>
          <a:bodyPr wrap="square" rtlCol="0">
            <a:spAutoFit/>
          </a:bodyPr>
          <a:lstStyle/>
          <a:p>
            <a:pPr algn="ctr"/>
            <a:r>
              <a:rPr lang="en-US" cap="small" dirty="0">
                <a:solidFill>
                  <a:schemeClr val="bg1"/>
                </a:solidFill>
              </a:rPr>
              <a:t>Computer Networks &amp; Defense Fundamentals </a:t>
            </a:r>
            <a:r>
              <a:rPr lang="en-US" sz="1400" i="1" cap="small" dirty="0">
                <a:solidFill>
                  <a:schemeClr val="bg1"/>
                </a:solidFill>
              </a:rPr>
              <a:t>(</a:t>
            </a:r>
            <a:r>
              <a:rPr lang="en-US" sz="1400" i="1" dirty="0">
                <a:solidFill>
                  <a:schemeClr val="bg1"/>
                </a:solidFill>
              </a:rPr>
              <a:t>slide 2 of 3</a:t>
            </a:r>
            <a:r>
              <a:rPr lang="en-US" sz="1400" i="1" cap="small" dirty="0">
                <a:solidFill>
                  <a:schemeClr val="bg1"/>
                </a:solidFill>
              </a:rPr>
              <a:t>)</a:t>
            </a:r>
          </a:p>
        </p:txBody>
      </p:sp>
      <p:sp>
        <p:nvSpPr>
          <p:cNvPr id="12" name="Content Placeholder 7">
            <a:extLst>
              <a:ext uri="{FF2B5EF4-FFF2-40B4-BE49-F238E27FC236}">
                <a16:creationId xmlns:a16="http://schemas.microsoft.com/office/drawing/2014/main" id="{9B71A7B6-B30D-45F3-80D9-FECEE752FB6A}"/>
              </a:ext>
            </a:extLst>
          </p:cNvPr>
          <p:cNvSpPr txBox="1">
            <a:spLocks/>
          </p:cNvSpPr>
          <p:nvPr/>
        </p:nvSpPr>
        <p:spPr>
          <a:xfrm>
            <a:off x="1905725" y="1998690"/>
            <a:ext cx="2822686" cy="3541714"/>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003300"/>
                </a:solidFill>
              </a:rPr>
              <a:t>Parts List:</a:t>
            </a:r>
          </a:p>
          <a:p>
            <a:pPr marL="0" indent="0">
              <a:buFont typeface="Arial" panose="020B0604020202020204" pitchFamily="34" charset="0"/>
              <a:buNone/>
            </a:pPr>
            <a:r>
              <a:rPr lang="en-US">
                <a:solidFill>
                  <a:srgbClr val="003300"/>
                </a:solidFill>
              </a:rPr>
              <a:t>ESP32 microcontroller</a:t>
            </a:r>
          </a:p>
          <a:p>
            <a:pPr marL="0" indent="0">
              <a:buFont typeface="Arial" panose="020B0604020202020204" pitchFamily="34" charset="0"/>
              <a:buNone/>
            </a:pPr>
            <a:r>
              <a:rPr lang="en-US">
                <a:solidFill>
                  <a:srgbClr val="003300"/>
                </a:solidFill>
              </a:rPr>
              <a:t>Breadboard</a:t>
            </a:r>
          </a:p>
          <a:p>
            <a:pPr marL="0" indent="0">
              <a:buFont typeface="Arial" panose="020B0604020202020204" pitchFamily="34" charset="0"/>
              <a:buNone/>
            </a:pPr>
            <a:r>
              <a:rPr lang="en-US">
                <a:solidFill>
                  <a:srgbClr val="003300"/>
                </a:solidFill>
              </a:rPr>
              <a:t>Wires</a:t>
            </a:r>
          </a:p>
          <a:p>
            <a:pPr marL="0" indent="0">
              <a:buFont typeface="Arial" panose="020B0604020202020204" pitchFamily="34" charset="0"/>
              <a:buNone/>
            </a:pPr>
            <a:r>
              <a:rPr lang="en-US">
                <a:solidFill>
                  <a:srgbClr val="003300"/>
                </a:solidFill>
              </a:rPr>
              <a:t>LEDs</a:t>
            </a:r>
          </a:p>
          <a:p>
            <a:pPr marL="0" indent="0">
              <a:buFont typeface="Arial" panose="020B0604020202020204" pitchFamily="34" charset="0"/>
              <a:buNone/>
            </a:pPr>
            <a:r>
              <a:rPr lang="en-US">
                <a:solidFill>
                  <a:srgbClr val="003300"/>
                </a:solidFill>
              </a:rPr>
              <a:t>Resistors </a:t>
            </a:r>
            <a:endParaRPr lang="en-US" dirty="0">
              <a:solidFill>
                <a:srgbClr val="003300"/>
              </a:solidFill>
            </a:endParaRPr>
          </a:p>
        </p:txBody>
      </p:sp>
      <p:pic>
        <p:nvPicPr>
          <p:cNvPr id="13" name="Picture 12">
            <a:extLst>
              <a:ext uri="{FF2B5EF4-FFF2-40B4-BE49-F238E27FC236}">
                <a16:creationId xmlns:a16="http://schemas.microsoft.com/office/drawing/2014/main" id="{259BE7AE-BFD1-46B3-A58C-E8DA6C1F8AD1}"/>
              </a:ext>
            </a:extLst>
          </p:cNvPr>
          <p:cNvPicPr>
            <a:picLocks noChangeAspect="1"/>
          </p:cNvPicPr>
          <p:nvPr/>
        </p:nvPicPr>
        <p:blipFill>
          <a:blip r:embed="rId3"/>
          <a:stretch>
            <a:fillRect/>
          </a:stretch>
        </p:blipFill>
        <p:spPr>
          <a:xfrm>
            <a:off x="5345223" y="2082193"/>
            <a:ext cx="1291551" cy="2661164"/>
          </a:xfrm>
          <a:prstGeom prst="rect">
            <a:avLst/>
          </a:prstGeom>
        </p:spPr>
      </p:pic>
      <p:pic>
        <p:nvPicPr>
          <p:cNvPr id="14" name="Picture 13">
            <a:extLst>
              <a:ext uri="{FF2B5EF4-FFF2-40B4-BE49-F238E27FC236}">
                <a16:creationId xmlns:a16="http://schemas.microsoft.com/office/drawing/2014/main" id="{3916418D-5B53-443C-B723-EDF23843F292}"/>
              </a:ext>
            </a:extLst>
          </p:cNvPr>
          <p:cNvPicPr>
            <a:picLocks noChangeAspect="1"/>
          </p:cNvPicPr>
          <p:nvPr/>
        </p:nvPicPr>
        <p:blipFill>
          <a:blip r:embed="rId4"/>
          <a:stretch>
            <a:fillRect/>
          </a:stretch>
        </p:blipFill>
        <p:spPr>
          <a:xfrm>
            <a:off x="8434564" y="2547938"/>
            <a:ext cx="2856554" cy="1406874"/>
          </a:xfrm>
          <a:prstGeom prst="rect">
            <a:avLst/>
          </a:prstGeom>
        </p:spPr>
      </p:pic>
      <p:sp>
        <p:nvSpPr>
          <p:cNvPr id="15" name="TextBox 14">
            <a:extLst>
              <a:ext uri="{FF2B5EF4-FFF2-40B4-BE49-F238E27FC236}">
                <a16:creationId xmlns:a16="http://schemas.microsoft.com/office/drawing/2014/main" id="{627AFBDF-2E43-4C6E-982F-042040D4B912}"/>
              </a:ext>
            </a:extLst>
          </p:cNvPr>
          <p:cNvSpPr txBox="1"/>
          <p:nvPr/>
        </p:nvSpPr>
        <p:spPr>
          <a:xfrm>
            <a:off x="4810786" y="4701144"/>
            <a:ext cx="2413111" cy="369332"/>
          </a:xfrm>
          <a:prstGeom prst="rect">
            <a:avLst/>
          </a:prstGeom>
          <a:noFill/>
        </p:spPr>
        <p:txBody>
          <a:bodyPr wrap="square" rtlCol="0">
            <a:spAutoFit/>
          </a:bodyPr>
          <a:lstStyle/>
          <a:p>
            <a:r>
              <a:rPr lang="en-US" dirty="0"/>
              <a:t>Two Light control System</a:t>
            </a:r>
          </a:p>
        </p:txBody>
      </p:sp>
      <p:sp>
        <p:nvSpPr>
          <p:cNvPr id="16" name="TextBox 15">
            <a:extLst>
              <a:ext uri="{FF2B5EF4-FFF2-40B4-BE49-F238E27FC236}">
                <a16:creationId xmlns:a16="http://schemas.microsoft.com/office/drawing/2014/main" id="{4C0B3671-F463-4348-B9A3-DF2C8536C7EE}"/>
              </a:ext>
            </a:extLst>
          </p:cNvPr>
          <p:cNvSpPr txBox="1"/>
          <p:nvPr/>
        </p:nvSpPr>
        <p:spPr>
          <a:xfrm>
            <a:off x="8444311" y="4025682"/>
            <a:ext cx="2856554" cy="646331"/>
          </a:xfrm>
          <a:prstGeom prst="rect">
            <a:avLst/>
          </a:prstGeom>
          <a:noFill/>
        </p:spPr>
        <p:txBody>
          <a:bodyPr wrap="square" rtlCol="0">
            <a:spAutoFit/>
          </a:bodyPr>
          <a:lstStyle/>
          <a:p>
            <a:pPr algn="ctr"/>
            <a:r>
              <a:rPr lang="en-US" dirty="0"/>
              <a:t>Three Light control System (challenge option)</a:t>
            </a:r>
          </a:p>
        </p:txBody>
      </p:sp>
    </p:spTree>
    <p:extLst>
      <p:ext uri="{BB962C8B-B14F-4D97-AF65-F5344CB8AC3E}">
        <p14:creationId xmlns:p14="http://schemas.microsoft.com/office/powerpoint/2010/main" val="1080561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ircuit board">
            <a:extLst>
              <a:ext uri="{FF2B5EF4-FFF2-40B4-BE49-F238E27FC236}">
                <a16:creationId xmlns:a16="http://schemas.microsoft.com/office/drawing/2014/main" id="{542F3384-DAA4-4C5E-BBE6-B941D2DFC73D}"/>
              </a:ext>
            </a:extLst>
          </p:cNvPr>
          <p:cNvPicPr>
            <a:picLocks noChangeAspect="1"/>
          </p:cNvPicPr>
          <p:nvPr/>
        </p:nvPicPr>
        <p:blipFill rotWithShape="1">
          <a:blip r:embed="rId3">
            <a:alphaModFix amt="30000"/>
          </a:blip>
          <a:srcRect t="6504" b="9202"/>
          <a:stretch/>
        </p:blipFill>
        <p:spPr>
          <a:xfrm>
            <a:off x="3611" y="0"/>
            <a:ext cx="12188389" cy="6857990"/>
          </a:xfrm>
          <a:prstGeom prst="rect">
            <a:avLst/>
          </a:prstGeom>
        </p:spPr>
      </p:pic>
      <p:sp>
        <p:nvSpPr>
          <p:cNvPr id="3" name="Title 5">
            <a:extLst>
              <a:ext uri="{FF2B5EF4-FFF2-40B4-BE49-F238E27FC236}">
                <a16:creationId xmlns:a16="http://schemas.microsoft.com/office/drawing/2014/main" id="{DAFD8619-E9B0-4059-B980-3658D83093C9}"/>
              </a:ext>
            </a:extLst>
          </p:cNvPr>
          <p:cNvSpPr txBox="1">
            <a:spLocks/>
          </p:cNvSpPr>
          <p:nvPr/>
        </p:nvSpPr>
        <p:spPr>
          <a:xfrm>
            <a:off x="182880" y="618518"/>
            <a:ext cx="11630178" cy="775942"/>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A7947A15-A606-4465-AAFC-1A7BDB42F05D}"/>
              </a:ext>
            </a:extLst>
          </p:cNvPr>
          <p:cNvSpPr txBox="1"/>
          <p:nvPr/>
        </p:nvSpPr>
        <p:spPr>
          <a:xfrm>
            <a:off x="3347884" y="1468438"/>
            <a:ext cx="5338916" cy="307777"/>
          </a:xfrm>
          <a:prstGeom prst="rect">
            <a:avLst/>
          </a:prstGeom>
          <a:noFill/>
        </p:spPr>
        <p:txBody>
          <a:bodyPr wrap="square" rtlCol="0">
            <a:spAutoFit/>
          </a:bodyPr>
          <a:lstStyle/>
          <a:p>
            <a:pPr algn="ctr"/>
            <a:r>
              <a:rPr lang="en-US" sz="1400" i="1" cap="small" dirty="0">
                <a:solidFill>
                  <a:schemeClr val="bg1"/>
                </a:solidFill>
              </a:rPr>
              <a:t> </a:t>
            </a:r>
            <a:r>
              <a:rPr lang="en-US" sz="1400" cap="small" dirty="0">
                <a:solidFill>
                  <a:schemeClr val="bg1"/>
                </a:solidFill>
              </a:rPr>
              <a:t>Computer Networks &amp; Defense Fundamentals </a:t>
            </a:r>
            <a:r>
              <a:rPr lang="en-US" sz="1400" i="1" cap="small" dirty="0">
                <a:solidFill>
                  <a:schemeClr val="bg1"/>
                </a:solidFill>
              </a:rPr>
              <a:t>(</a:t>
            </a:r>
            <a:r>
              <a:rPr lang="en-US" sz="1400" i="1" dirty="0">
                <a:solidFill>
                  <a:schemeClr val="bg1"/>
                </a:solidFill>
              </a:rPr>
              <a:t>slide 2 of 3</a:t>
            </a:r>
            <a:r>
              <a:rPr lang="en-US" sz="1400" i="1" cap="small" dirty="0">
                <a:solidFill>
                  <a:schemeClr val="bg1"/>
                </a:solidFill>
              </a:rPr>
              <a:t>)</a:t>
            </a:r>
          </a:p>
        </p:txBody>
      </p:sp>
      <p:pic>
        <p:nvPicPr>
          <p:cNvPr id="5" name="Picture 4">
            <a:extLst>
              <a:ext uri="{FF2B5EF4-FFF2-40B4-BE49-F238E27FC236}">
                <a16:creationId xmlns:a16="http://schemas.microsoft.com/office/drawing/2014/main" id="{940D6335-48BE-4BC3-8D23-2A47659F341B}"/>
              </a:ext>
            </a:extLst>
          </p:cNvPr>
          <p:cNvPicPr>
            <a:picLocks noChangeAspect="1"/>
          </p:cNvPicPr>
          <p:nvPr/>
        </p:nvPicPr>
        <p:blipFill>
          <a:blip r:embed="rId4"/>
          <a:stretch>
            <a:fillRect/>
          </a:stretch>
        </p:blipFill>
        <p:spPr>
          <a:xfrm>
            <a:off x="4218206" y="2122767"/>
            <a:ext cx="1877794" cy="3957276"/>
          </a:xfrm>
          <a:prstGeom prst="rect">
            <a:avLst/>
          </a:prstGeom>
        </p:spPr>
      </p:pic>
      <p:pic>
        <p:nvPicPr>
          <p:cNvPr id="6" name="Picture 5">
            <a:extLst>
              <a:ext uri="{FF2B5EF4-FFF2-40B4-BE49-F238E27FC236}">
                <a16:creationId xmlns:a16="http://schemas.microsoft.com/office/drawing/2014/main" id="{DB0096A2-2F63-42F9-9FB3-17E2194690BE}"/>
              </a:ext>
            </a:extLst>
          </p:cNvPr>
          <p:cNvPicPr>
            <a:picLocks noChangeAspect="1"/>
          </p:cNvPicPr>
          <p:nvPr/>
        </p:nvPicPr>
        <p:blipFill>
          <a:blip r:embed="rId5"/>
          <a:stretch>
            <a:fillRect/>
          </a:stretch>
        </p:blipFill>
        <p:spPr>
          <a:xfrm>
            <a:off x="10227546" y="1943253"/>
            <a:ext cx="1285876" cy="2719939"/>
          </a:xfrm>
          <a:prstGeom prst="rect">
            <a:avLst/>
          </a:prstGeom>
        </p:spPr>
      </p:pic>
      <p:pic>
        <p:nvPicPr>
          <p:cNvPr id="7" name="Picture 6">
            <a:extLst>
              <a:ext uri="{FF2B5EF4-FFF2-40B4-BE49-F238E27FC236}">
                <a16:creationId xmlns:a16="http://schemas.microsoft.com/office/drawing/2014/main" id="{64BE0AD6-BBBD-4D1B-B771-BF921DBB21F4}"/>
              </a:ext>
            </a:extLst>
          </p:cNvPr>
          <p:cNvPicPr>
            <a:picLocks noChangeAspect="1"/>
          </p:cNvPicPr>
          <p:nvPr/>
        </p:nvPicPr>
        <p:blipFill>
          <a:blip r:embed="rId6"/>
          <a:stretch>
            <a:fillRect/>
          </a:stretch>
        </p:blipFill>
        <p:spPr>
          <a:xfrm>
            <a:off x="2211985" y="2122767"/>
            <a:ext cx="1920597" cy="3957276"/>
          </a:xfrm>
          <a:prstGeom prst="rect">
            <a:avLst/>
          </a:prstGeom>
        </p:spPr>
      </p:pic>
      <p:pic>
        <p:nvPicPr>
          <p:cNvPr id="8" name="Picture 7">
            <a:extLst>
              <a:ext uri="{FF2B5EF4-FFF2-40B4-BE49-F238E27FC236}">
                <a16:creationId xmlns:a16="http://schemas.microsoft.com/office/drawing/2014/main" id="{E71A4EAA-BBD0-4D83-869E-D305AC599D11}"/>
              </a:ext>
            </a:extLst>
          </p:cNvPr>
          <p:cNvPicPr>
            <a:picLocks noChangeAspect="1"/>
          </p:cNvPicPr>
          <p:nvPr/>
        </p:nvPicPr>
        <p:blipFill>
          <a:blip r:embed="rId7"/>
          <a:stretch>
            <a:fillRect/>
          </a:stretch>
        </p:blipFill>
        <p:spPr>
          <a:xfrm>
            <a:off x="6394662" y="2415203"/>
            <a:ext cx="3720415" cy="1832332"/>
          </a:xfrm>
          <a:prstGeom prst="rect">
            <a:avLst/>
          </a:prstGeom>
        </p:spPr>
      </p:pic>
      <p:sp>
        <p:nvSpPr>
          <p:cNvPr id="9" name="TextBox 8">
            <a:extLst>
              <a:ext uri="{FF2B5EF4-FFF2-40B4-BE49-F238E27FC236}">
                <a16:creationId xmlns:a16="http://schemas.microsoft.com/office/drawing/2014/main" id="{34000706-0CED-4BEA-BD3E-63C5E571ED3F}"/>
              </a:ext>
            </a:extLst>
          </p:cNvPr>
          <p:cNvSpPr txBox="1"/>
          <p:nvPr/>
        </p:nvSpPr>
        <p:spPr>
          <a:xfrm>
            <a:off x="1049462" y="3429000"/>
            <a:ext cx="1260533" cy="923330"/>
          </a:xfrm>
          <a:prstGeom prst="rect">
            <a:avLst/>
          </a:prstGeom>
          <a:noFill/>
        </p:spPr>
        <p:txBody>
          <a:bodyPr wrap="square" rtlCol="0">
            <a:spAutoFit/>
          </a:bodyPr>
          <a:lstStyle/>
          <a:p>
            <a:r>
              <a:rPr lang="en-US" dirty="0">
                <a:solidFill>
                  <a:srgbClr val="003300"/>
                </a:solidFill>
              </a:rPr>
              <a:t>2 Light Control System</a:t>
            </a:r>
          </a:p>
        </p:txBody>
      </p:sp>
      <p:sp>
        <p:nvSpPr>
          <p:cNvPr id="10" name="TextBox 9">
            <a:extLst>
              <a:ext uri="{FF2B5EF4-FFF2-40B4-BE49-F238E27FC236}">
                <a16:creationId xmlns:a16="http://schemas.microsoft.com/office/drawing/2014/main" id="{029A531F-592B-4FAC-B07A-BE820EF7923D}"/>
              </a:ext>
            </a:extLst>
          </p:cNvPr>
          <p:cNvSpPr txBox="1"/>
          <p:nvPr/>
        </p:nvSpPr>
        <p:spPr>
          <a:xfrm>
            <a:off x="7165490" y="4325079"/>
            <a:ext cx="2478937" cy="369332"/>
          </a:xfrm>
          <a:prstGeom prst="rect">
            <a:avLst/>
          </a:prstGeom>
          <a:noFill/>
        </p:spPr>
        <p:txBody>
          <a:bodyPr wrap="square" rtlCol="0">
            <a:spAutoFit/>
          </a:bodyPr>
          <a:lstStyle/>
          <a:p>
            <a:r>
              <a:rPr lang="en-US" dirty="0">
                <a:solidFill>
                  <a:srgbClr val="003300"/>
                </a:solidFill>
              </a:rPr>
              <a:t>3 Light Control System</a:t>
            </a:r>
          </a:p>
        </p:txBody>
      </p:sp>
    </p:spTree>
    <p:extLst>
      <p:ext uri="{BB962C8B-B14F-4D97-AF65-F5344CB8AC3E}">
        <p14:creationId xmlns:p14="http://schemas.microsoft.com/office/powerpoint/2010/main" val="80643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0" y="9525"/>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63" name="Title 5">
            <a:extLst>
              <a:ext uri="{FF2B5EF4-FFF2-40B4-BE49-F238E27FC236}">
                <a16:creationId xmlns:a16="http://schemas.microsoft.com/office/drawing/2014/main" id="{A9B2F60E-216B-4B7B-9416-1B1ED01939CF}"/>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2" name="TextBox 1">
            <a:extLst>
              <a:ext uri="{FF2B5EF4-FFF2-40B4-BE49-F238E27FC236}">
                <a16:creationId xmlns:a16="http://schemas.microsoft.com/office/drawing/2014/main" id="{1CD71810-088B-40CA-87AC-FDE5C28F0DFD}"/>
              </a:ext>
            </a:extLst>
          </p:cNvPr>
          <p:cNvSpPr txBox="1"/>
          <p:nvPr/>
        </p:nvSpPr>
        <p:spPr>
          <a:xfrm>
            <a:off x="2454442" y="1388546"/>
            <a:ext cx="6978316" cy="369332"/>
          </a:xfrm>
          <a:prstGeom prst="rect">
            <a:avLst/>
          </a:prstGeom>
          <a:noFill/>
        </p:spPr>
        <p:txBody>
          <a:bodyPr wrap="square" rtlCol="0">
            <a:spAutoFit/>
          </a:bodyPr>
          <a:lstStyle/>
          <a:p>
            <a:pPr algn="ctr"/>
            <a:r>
              <a:rPr lang="en-US" cap="small" dirty="0">
                <a:solidFill>
                  <a:schemeClr val="bg1"/>
                </a:solidFill>
              </a:rPr>
              <a:t>Network Security Threats, Vulnerabilities &amp; Attacks </a:t>
            </a:r>
            <a:r>
              <a:rPr lang="en-US" sz="1400" dirty="0">
                <a:solidFill>
                  <a:schemeClr val="bg1"/>
                </a:solidFill>
              </a:rPr>
              <a:t>(Slide 1 of 6)</a:t>
            </a:r>
          </a:p>
        </p:txBody>
      </p:sp>
      <p:sp>
        <p:nvSpPr>
          <p:cNvPr id="3" name="TextBox 2">
            <a:extLst>
              <a:ext uri="{FF2B5EF4-FFF2-40B4-BE49-F238E27FC236}">
                <a16:creationId xmlns:a16="http://schemas.microsoft.com/office/drawing/2014/main" id="{8D4D1252-2509-408A-A1C6-45B0FC707EBF}"/>
              </a:ext>
            </a:extLst>
          </p:cNvPr>
          <p:cNvSpPr txBox="1"/>
          <p:nvPr/>
        </p:nvSpPr>
        <p:spPr>
          <a:xfrm>
            <a:off x="3080084" y="2628107"/>
            <a:ext cx="4430831" cy="923330"/>
          </a:xfrm>
          <a:prstGeom prst="rect">
            <a:avLst/>
          </a:prstGeom>
          <a:noFill/>
        </p:spPr>
        <p:txBody>
          <a:bodyPr wrap="square" rtlCol="0">
            <a:spAutoFit/>
          </a:bodyPr>
          <a:lstStyle/>
          <a:p>
            <a:pPr marL="285750" indent="-285750">
              <a:buFont typeface="Wingdings" panose="05000000000000000000" pitchFamily="2" charset="2"/>
              <a:buChar char="ü"/>
            </a:pPr>
            <a:r>
              <a:rPr lang="en-US" dirty="0"/>
              <a:t>Network Security</a:t>
            </a:r>
          </a:p>
          <a:p>
            <a:pPr marL="285750" indent="-285750">
              <a:buFont typeface="Wingdings" panose="05000000000000000000" pitchFamily="2" charset="2"/>
              <a:buChar char="ü"/>
            </a:pPr>
            <a:r>
              <a:rPr lang="en-US" dirty="0"/>
              <a:t>Recon Attacks</a:t>
            </a:r>
          </a:p>
          <a:p>
            <a:pPr marL="285750" indent="-285750">
              <a:buFont typeface="Wingdings" panose="05000000000000000000" pitchFamily="2" charset="2"/>
              <a:buChar char="ü"/>
            </a:pPr>
            <a:r>
              <a:rPr lang="en-US" dirty="0"/>
              <a:t>Access Attacks</a:t>
            </a:r>
          </a:p>
        </p:txBody>
      </p:sp>
      <p:pic>
        <p:nvPicPr>
          <p:cNvPr id="6" name="Picture 5">
            <a:extLst>
              <a:ext uri="{FF2B5EF4-FFF2-40B4-BE49-F238E27FC236}">
                <a16:creationId xmlns:a16="http://schemas.microsoft.com/office/drawing/2014/main" id="{1377AB4A-FAF9-499D-8491-D50C28A6184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607543" y="2176463"/>
            <a:ext cx="4079631" cy="3109911"/>
          </a:xfrm>
          <a:prstGeom prst="rect">
            <a:avLst/>
          </a:prstGeom>
        </p:spPr>
      </p:pic>
    </p:spTree>
    <p:extLst>
      <p:ext uri="{BB962C8B-B14F-4D97-AF65-F5344CB8AC3E}">
        <p14:creationId xmlns:p14="http://schemas.microsoft.com/office/powerpoint/2010/main" val="3102860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4607036" y="9525"/>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8" name="Content Placeholder 7">
            <a:extLst>
              <a:ext uri="{FF2B5EF4-FFF2-40B4-BE49-F238E27FC236}">
                <a16:creationId xmlns:a16="http://schemas.microsoft.com/office/drawing/2014/main" id="{747707EF-B1A4-4BF9-B130-15123A440F84}"/>
              </a:ext>
            </a:extLst>
          </p:cNvPr>
          <p:cNvSpPr>
            <a:spLocks noGrp="1"/>
          </p:cNvSpPr>
          <p:nvPr>
            <p:ph idx="1"/>
          </p:nvPr>
        </p:nvSpPr>
        <p:spPr>
          <a:xfrm>
            <a:off x="4564174" y="2753518"/>
            <a:ext cx="3851386" cy="3541714"/>
          </a:xfrm>
        </p:spPr>
        <p:txBody>
          <a:bodyPr/>
          <a:lstStyle/>
          <a:p>
            <a:pPr marL="0" indent="0" algn="ctr">
              <a:buNone/>
            </a:pPr>
            <a:r>
              <a:rPr lang="en-US" dirty="0"/>
              <a:t>Network Security - Threats</a:t>
            </a:r>
          </a:p>
          <a:p>
            <a:pPr lvl="2">
              <a:buFont typeface="Wingdings" panose="05000000000000000000" pitchFamily="2" charset="2"/>
              <a:buChar char="Ø"/>
            </a:pPr>
            <a:r>
              <a:rPr lang="en-US" sz="2400" dirty="0"/>
              <a:t>Internal</a:t>
            </a:r>
          </a:p>
          <a:p>
            <a:pPr lvl="2">
              <a:buFont typeface="Wingdings" panose="05000000000000000000" pitchFamily="2" charset="2"/>
              <a:buChar char="Ø"/>
            </a:pPr>
            <a:r>
              <a:rPr lang="en-US" sz="2400" dirty="0"/>
              <a:t>External</a:t>
            </a:r>
          </a:p>
        </p:txBody>
      </p:sp>
      <p:sp>
        <p:nvSpPr>
          <p:cNvPr id="64" name="Title 5">
            <a:extLst>
              <a:ext uri="{FF2B5EF4-FFF2-40B4-BE49-F238E27FC236}">
                <a16:creationId xmlns:a16="http://schemas.microsoft.com/office/drawing/2014/main" id="{AA418039-08FF-42DE-9E4B-EA92420C8CCF}"/>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63" name="TextBox 62">
            <a:extLst>
              <a:ext uri="{FF2B5EF4-FFF2-40B4-BE49-F238E27FC236}">
                <a16:creationId xmlns:a16="http://schemas.microsoft.com/office/drawing/2014/main" id="{44F7762E-DC81-405B-8D6C-8BFF20DC81E6}"/>
              </a:ext>
            </a:extLst>
          </p:cNvPr>
          <p:cNvSpPr txBox="1"/>
          <p:nvPr/>
        </p:nvSpPr>
        <p:spPr>
          <a:xfrm>
            <a:off x="2454442" y="1388546"/>
            <a:ext cx="6978316" cy="369332"/>
          </a:xfrm>
          <a:prstGeom prst="rect">
            <a:avLst/>
          </a:prstGeom>
          <a:noFill/>
        </p:spPr>
        <p:txBody>
          <a:bodyPr wrap="square" rtlCol="0">
            <a:spAutoFit/>
          </a:bodyPr>
          <a:lstStyle/>
          <a:p>
            <a:pPr algn="ctr"/>
            <a:r>
              <a:rPr lang="en-US" cap="small" dirty="0">
                <a:solidFill>
                  <a:schemeClr val="bg1"/>
                </a:solidFill>
              </a:rPr>
              <a:t>Network Security Threats, Vulnerabilities &amp; Attacks </a:t>
            </a:r>
            <a:r>
              <a:rPr lang="en-US" sz="1400" dirty="0">
                <a:solidFill>
                  <a:schemeClr val="bg1"/>
                </a:solidFill>
              </a:rPr>
              <a:t>(Slide 2 of 6)</a:t>
            </a:r>
          </a:p>
        </p:txBody>
      </p:sp>
      <p:grpSp>
        <p:nvGrpSpPr>
          <p:cNvPr id="10" name="Group 9">
            <a:extLst>
              <a:ext uri="{FF2B5EF4-FFF2-40B4-BE49-F238E27FC236}">
                <a16:creationId xmlns:a16="http://schemas.microsoft.com/office/drawing/2014/main" id="{4E161E4B-ABBA-4856-9E86-25FF94F54A13}"/>
              </a:ext>
            </a:extLst>
          </p:cNvPr>
          <p:cNvGrpSpPr/>
          <p:nvPr/>
        </p:nvGrpSpPr>
        <p:grpSpPr>
          <a:xfrm>
            <a:off x="1741264" y="2055857"/>
            <a:ext cx="2754423" cy="2812085"/>
            <a:chOff x="4711812" y="1815636"/>
            <a:chExt cx="2754423" cy="2812085"/>
          </a:xfrm>
        </p:grpSpPr>
        <p:pic>
          <p:nvPicPr>
            <p:cNvPr id="3" name="Picture 2">
              <a:extLst>
                <a:ext uri="{FF2B5EF4-FFF2-40B4-BE49-F238E27FC236}">
                  <a16:creationId xmlns:a16="http://schemas.microsoft.com/office/drawing/2014/main" id="{49F01CD4-FCF3-4295-A73C-79A95CE13F2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859448" y="1815636"/>
              <a:ext cx="2373425" cy="2565864"/>
            </a:xfrm>
            <a:prstGeom prst="rect">
              <a:avLst/>
            </a:prstGeom>
          </p:spPr>
        </p:pic>
        <p:sp>
          <p:nvSpPr>
            <p:cNvPr id="5" name="TextBox 4">
              <a:extLst>
                <a:ext uri="{FF2B5EF4-FFF2-40B4-BE49-F238E27FC236}">
                  <a16:creationId xmlns:a16="http://schemas.microsoft.com/office/drawing/2014/main" id="{AF66B227-946D-4E45-A0B6-5FDA4C0E63C9}"/>
                </a:ext>
              </a:extLst>
            </p:cNvPr>
            <p:cNvSpPr txBox="1"/>
            <p:nvPr/>
          </p:nvSpPr>
          <p:spPr>
            <a:xfrm>
              <a:off x="4711812" y="4381500"/>
              <a:ext cx="2754423" cy="246221"/>
            </a:xfrm>
            <a:prstGeom prst="rect">
              <a:avLst/>
            </a:prstGeom>
            <a:noFill/>
          </p:spPr>
          <p:txBody>
            <a:bodyPr wrap="square" rtlCol="0">
              <a:spAutoFit/>
            </a:bodyPr>
            <a:lstStyle/>
            <a:p>
              <a:r>
                <a:rPr lang="en-US" sz="1000" dirty="0"/>
                <a:t>(Unknown, Is human nature inherently evil?, 2020)</a:t>
              </a:r>
            </a:p>
          </p:txBody>
        </p:sp>
      </p:grpSp>
      <p:grpSp>
        <p:nvGrpSpPr>
          <p:cNvPr id="11" name="Group 10">
            <a:extLst>
              <a:ext uri="{FF2B5EF4-FFF2-40B4-BE49-F238E27FC236}">
                <a16:creationId xmlns:a16="http://schemas.microsoft.com/office/drawing/2014/main" id="{2D8D8916-E970-4FBD-9E2A-48C791DEB937}"/>
              </a:ext>
            </a:extLst>
          </p:cNvPr>
          <p:cNvGrpSpPr/>
          <p:nvPr/>
        </p:nvGrpSpPr>
        <p:grpSpPr>
          <a:xfrm>
            <a:off x="8544007" y="3575839"/>
            <a:ext cx="2804164" cy="3048568"/>
            <a:chOff x="8633215" y="3534709"/>
            <a:chExt cx="2159000" cy="2405221"/>
          </a:xfrm>
        </p:grpSpPr>
        <p:pic>
          <p:nvPicPr>
            <p:cNvPr id="7" name="Picture 6">
              <a:extLst>
                <a:ext uri="{FF2B5EF4-FFF2-40B4-BE49-F238E27FC236}">
                  <a16:creationId xmlns:a16="http://schemas.microsoft.com/office/drawing/2014/main" id="{324E4F42-B7C4-4313-B398-226502FA676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633215" y="3534709"/>
              <a:ext cx="2159000" cy="2159000"/>
            </a:xfrm>
            <a:prstGeom prst="rect">
              <a:avLst/>
            </a:prstGeom>
          </p:spPr>
        </p:pic>
        <p:sp>
          <p:nvSpPr>
            <p:cNvPr id="9" name="TextBox 8">
              <a:extLst>
                <a:ext uri="{FF2B5EF4-FFF2-40B4-BE49-F238E27FC236}">
                  <a16:creationId xmlns:a16="http://schemas.microsoft.com/office/drawing/2014/main" id="{9DEDD215-4E56-4D80-9D9B-95441CD6B879}"/>
                </a:ext>
              </a:extLst>
            </p:cNvPr>
            <p:cNvSpPr txBox="1"/>
            <p:nvPr/>
          </p:nvSpPr>
          <p:spPr>
            <a:xfrm>
              <a:off x="8633215" y="5693709"/>
              <a:ext cx="2159000" cy="246221"/>
            </a:xfrm>
            <a:prstGeom prst="rect">
              <a:avLst/>
            </a:prstGeom>
            <a:noFill/>
          </p:spPr>
          <p:txBody>
            <a:bodyPr wrap="square" rtlCol="0">
              <a:spAutoFit/>
            </a:bodyPr>
            <a:lstStyle/>
            <a:p>
              <a:r>
                <a:rPr lang="en-US" sz="1000" dirty="0"/>
                <a:t>(Nasi, 2018)</a:t>
              </a:r>
            </a:p>
          </p:txBody>
        </p:sp>
      </p:grpSp>
    </p:spTree>
    <p:extLst>
      <p:ext uri="{BB962C8B-B14F-4D97-AF65-F5344CB8AC3E}">
        <p14:creationId xmlns:p14="http://schemas.microsoft.com/office/powerpoint/2010/main" val="295905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6425252D-70A5-45ED-AF12-5118D7D6C603}"/>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B066890A-AC7E-4EB0-8416-B01BC3FE0699}"/>
              </a:ext>
            </a:extLst>
          </p:cNvPr>
          <p:cNvSpPr txBox="1"/>
          <p:nvPr/>
        </p:nvSpPr>
        <p:spPr>
          <a:xfrm>
            <a:off x="2454442" y="1388546"/>
            <a:ext cx="6978316" cy="369332"/>
          </a:xfrm>
          <a:prstGeom prst="rect">
            <a:avLst/>
          </a:prstGeom>
          <a:noFill/>
        </p:spPr>
        <p:txBody>
          <a:bodyPr wrap="square" rtlCol="0">
            <a:spAutoFit/>
          </a:bodyPr>
          <a:lstStyle/>
          <a:p>
            <a:pPr algn="ctr"/>
            <a:r>
              <a:rPr lang="en-US" cap="small" dirty="0">
                <a:solidFill>
                  <a:schemeClr val="bg1"/>
                </a:solidFill>
              </a:rPr>
              <a:t>Network Security Threats, Vulnerabilities &amp; Attacks </a:t>
            </a:r>
            <a:r>
              <a:rPr lang="en-US" sz="1400" dirty="0">
                <a:solidFill>
                  <a:schemeClr val="bg1"/>
                </a:solidFill>
              </a:rPr>
              <a:t>(Slide 3 of 6)</a:t>
            </a:r>
          </a:p>
        </p:txBody>
      </p:sp>
      <p:sp>
        <p:nvSpPr>
          <p:cNvPr id="2" name="TextBox 1">
            <a:extLst>
              <a:ext uri="{FF2B5EF4-FFF2-40B4-BE49-F238E27FC236}">
                <a16:creationId xmlns:a16="http://schemas.microsoft.com/office/drawing/2014/main" id="{23BE60C3-D04D-4CDC-94DC-72643257B2C5}"/>
              </a:ext>
            </a:extLst>
          </p:cNvPr>
          <p:cNvSpPr txBox="1"/>
          <p:nvPr/>
        </p:nvSpPr>
        <p:spPr>
          <a:xfrm>
            <a:off x="1299419" y="2261937"/>
            <a:ext cx="6737684" cy="1938992"/>
          </a:xfrm>
          <a:prstGeom prst="rect">
            <a:avLst/>
          </a:prstGeom>
          <a:noFill/>
        </p:spPr>
        <p:txBody>
          <a:bodyPr wrap="square" rtlCol="0">
            <a:spAutoFit/>
          </a:bodyPr>
          <a:lstStyle/>
          <a:p>
            <a:pPr algn="ctr"/>
            <a:r>
              <a:rPr lang="en-US" sz="2000" dirty="0">
                <a:solidFill>
                  <a:srgbClr val="003300"/>
                </a:solidFill>
              </a:rPr>
              <a:t>Reconnaissance Attacks</a:t>
            </a:r>
          </a:p>
          <a:p>
            <a:pPr algn="ctr"/>
            <a:endParaRPr lang="en-US" sz="2000" dirty="0">
              <a:solidFill>
                <a:srgbClr val="003300"/>
              </a:solidFill>
            </a:endParaRPr>
          </a:p>
          <a:p>
            <a:pPr marL="2571750" lvl="5" indent="-285750">
              <a:buFont typeface="Wingdings" panose="05000000000000000000" pitchFamily="2" charset="2"/>
              <a:buChar char="Ø"/>
            </a:pPr>
            <a:r>
              <a:rPr lang="en-US" sz="2000" dirty="0">
                <a:solidFill>
                  <a:srgbClr val="003300"/>
                </a:solidFill>
              </a:rPr>
              <a:t>Social Engineering</a:t>
            </a:r>
          </a:p>
          <a:p>
            <a:pPr marL="2571750" lvl="5" indent="-285750">
              <a:buFont typeface="Wingdings" panose="05000000000000000000" pitchFamily="2" charset="2"/>
              <a:buChar char="Ø"/>
            </a:pPr>
            <a:r>
              <a:rPr lang="en-US" sz="2000" dirty="0">
                <a:solidFill>
                  <a:srgbClr val="003300"/>
                </a:solidFill>
              </a:rPr>
              <a:t>Port Scanning</a:t>
            </a:r>
          </a:p>
          <a:p>
            <a:pPr marL="2571750" lvl="5" indent="-285750">
              <a:buFont typeface="Wingdings" panose="05000000000000000000" pitchFamily="2" charset="2"/>
              <a:buChar char="Ø"/>
            </a:pPr>
            <a:r>
              <a:rPr lang="en-US" sz="2000" dirty="0">
                <a:solidFill>
                  <a:srgbClr val="003300"/>
                </a:solidFill>
              </a:rPr>
              <a:t>DNS Foot printing</a:t>
            </a:r>
          </a:p>
          <a:p>
            <a:pPr marL="2571750" lvl="5" indent="-285750">
              <a:buFont typeface="Wingdings" panose="05000000000000000000" pitchFamily="2" charset="2"/>
              <a:buChar char="Ø"/>
            </a:pPr>
            <a:r>
              <a:rPr lang="en-US" sz="2000" dirty="0">
                <a:solidFill>
                  <a:srgbClr val="003300"/>
                </a:solidFill>
              </a:rPr>
              <a:t>Ping Sweeping</a:t>
            </a:r>
          </a:p>
        </p:txBody>
      </p:sp>
      <p:grpSp>
        <p:nvGrpSpPr>
          <p:cNvPr id="6" name="Group 5">
            <a:extLst>
              <a:ext uri="{FF2B5EF4-FFF2-40B4-BE49-F238E27FC236}">
                <a16:creationId xmlns:a16="http://schemas.microsoft.com/office/drawing/2014/main" id="{613A9343-4E83-46C4-B973-6B3820AF294D}"/>
              </a:ext>
            </a:extLst>
          </p:cNvPr>
          <p:cNvGrpSpPr/>
          <p:nvPr/>
        </p:nvGrpSpPr>
        <p:grpSpPr>
          <a:xfrm>
            <a:off x="914400" y="2294021"/>
            <a:ext cx="1780674" cy="1890568"/>
            <a:chOff x="914400" y="2294021"/>
            <a:chExt cx="1780674" cy="1890568"/>
          </a:xfrm>
        </p:grpSpPr>
        <p:pic>
          <p:nvPicPr>
            <p:cNvPr id="1026" name="Picture 2" descr="Social Engineering">
              <a:extLst>
                <a:ext uri="{FF2B5EF4-FFF2-40B4-BE49-F238E27FC236}">
                  <a16:creationId xmlns:a16="http://schemas.microsoft.com/office/drawing/2014/main" id="{0C72697F-1B86-498E-BB9C-EB164C7C5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237" y="2294021"/>
              <a:ext cx="1751837" cy="1352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B3C116-7B39-401D-93E3-B1FB9497BC2C}"/>
                </a:ext>
              </a:extLst>
            </p:cNvPr>
            <p:cNvSpPr txBox="1"/>
            <p:nvPr/>
          </p:nvSpPr>
          <p:spPr>
            <a:xfrm>
              <a:off x="914400" y="3661369"/>
              <a:ext cx="1780674" cy="523220"/>
            </a:xfrm>
            <a:prstGeom prst="rect">
              <a:avLst/>
            </a:prstGeom>
            <a:noFill/>
          </p:spPr>
          <p:txBody>
            <a:bodyPr wrap="square" rtlCol="0">
              <a:spAutoFit/>
            </a:bodyPr>
            <a:lstStyle/>
            <a:p>
              <a:r>
                <a:rPr lang="en-US" dirty="0"/>
                <a:t>(Kirkbride, 2019)</a:t>
              </a:r>
            </a:p>
            <a:p>
              <a:endParaRPr lang="en-US" sz="1000" dirty="0"/>
            </a:p>
          </p:txBody>
        </p:sp>
      </p:grpSp>
      <p:grpSp>
        <p:nvGrpSpPr>
          <p:cNvPr id="8" name="Group 7">
            <a:extLst>
              <a:ext uri="{FF2B5EF4-FFF2-40B4-BE49-F238E27FC236}">
                <a16:creationId xmlns:a16="http://schemas.microsoft.com/office/drawing/2014/main" id="{B3D03989-9E00-46DC-8756-86EA75338A7F}"/>
              </a:ext>
            </a:extLst>
          </p:cNvPr>
          <p:cNvGrpSpPr/>
          <p:nvPr/>
        </p:nvGrpSpPr>
        <p:grpSpPr>
          <a:xfrm>
            <a:off x="914400" y="4199738"/>
            <a:ext cx="2450089" cy="1922652"/>
            <a:chOff x="914400" y="4199738"/>
            <a:chExt cx="2450089" cy="1922652"/>
          </a:xfrm>
        </p:grpSpPr>
        <p:sp>
          <p:nvSpPr>
            <p:cNvPr id="7" name="Rectangle 6">
              <a:extLst>
                <a:ext uri="{FF2B5EF4-FFF2-40B4-BE49-F238E27FC236}">
                  <a16:creationId xmlns:a16="http://schemas.microsoft.com/office/drawing/2014/main" id="{CE5DC15A-9A4D-48BD-BB01-79CAE9381DF1}"/>
                </a:ext>
              </a:extLst>
            </p:cNvPr>
            <p:cNvSpPr/>
            <p:nvPr/>
          </p:nvSpPr>
          <p:spPr>
            <a:xfrm>
              <a:off x="1431415" y="5845391"/>
              <a:ext cx="1780673" cy="276999"/>
            </a:xfrm>
            <a:prstGeom prst="rect">
              <a:avLst/>
            </a:prstGeom>
          </p:spPr>
          <p:txBody>
            <a:bodyPr wrap="square">
              <a:spAutoFit/>
            </a:bodyPr>
            <a:lstStyle/>
            <a:p>
              <a:r>
                <a:rPr lang="en-US" sz="1200" dirty="0">
                  <a:latin typeface="Arial" panose="020B0604020202020204" pitchFamily="34" charset="0"/>
                  <a:ea typeface="Calibri" panose="020F0502020204030204" pitchFamily="34" charset="0"/>
                  <a:cs typeface="Times New Roman" panose="02020603050405020304" pitchFamily="18" charset="0"/>
                </a:rPr>
                <a:t>(Wilson, 2019)</a:t>
              </a:r>
            </a:p>
          </p:txBody>
        </p:sp>
        <p:pic>
          <p:nvPicPr>
            <p:cNvPr id="1028" name="Picture 4" descr="ip and port scanners">
              <a:extLst>
                <a:ext uri="{FF2B5EF4-FFF2-40B4-BE49-F238E27FC236}">
                  <a16:creationId xmlns:a16="http://schemas.microsoft.com/office/drawing/2014/main" id="{01C83854-8B85-4DE0-B09A-7ABD3F754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199738"/>
              <a:ext cx="2450089" cy="1677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7B3A92B-C976-4872-93C1-082F72D93496}"/>
              </a:ext>
            </a:extLst>
          </p:cNvPr>
          <p:cNvGrpSpPr/>
          <p:nvPr/>
        </p:nvGrpSpPr>
        <p:grpSpPr>
          <a:xfrm>
            <a:off x="7042481" y="2294021"/>
            <a:ext cx="2814387" cy="1668022"/>
            <a:chOff x="7828545" y="2294021"/>
            <a:chExt cx="2814387" cy="1668022"/>
          </a:xfrm>
        </p:grpSpPr>
        <p:pic>
          <p:nvPicPr>
            <p:cNvPr id="1032" name="Picture 8">
              <a:extLst>
                <a:ext uri="{FF2B5EF4-FFF2-40B4-BE49-F238E27FC236}">
                  <a16:creationId xmlns:a16="http://schemas.microsoft.com/office/drawing/2014/main" id="{ECD93FB6-619D-4E22-B422-408E16E883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545" y="2294021"/>
              <a:ext cx="2814387" cy="13521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49BD11-279A-4616-8893-9D810CDC2E1B}"/>
                </a:ext>
              </a:extLst>
            </p:cNvPr>
            <p:cNvSpPr txBox="1"/>
            <p:nvPr/>
          </p:nvSpPr>
          <p:spPr>
            <a:xfrm>
              <a:off x="7828545" y="3592711"/>
              <a:ext cx="2814387" cy="369332"/>
            </a:xfrm>
            <a:prstGeom prst="rect">
              <a:avLst/>
            </a:prstGeom>
            <a:noFill/>
          </p:spPr>
          <p:txBody>
            <a:bodyPr wrap="square" rtlCol="0">
              <a:spAutoFit/>
            </a:bodyPr>
            <a:lstStyle/>
            <a:p>
              <a:r>
                <a:rPr lang="en-US" dirty="0"/>
                <a:t>(Kapil, 2015)</a:t>
              </a:r>
            </a:p>
          </p:txBody>
        </p:sp>
      </p:grpSp>
      <p:grpSp>
        <p:nvGrpSpPr>
          <p:cNvPr id="12" name="Group 11">
            <a:extLst>
              <a:ext uri="{FF2B5EF4-FFF2-40B4-BE49-F238E27FC236}">
                <a16:creationId xmlns:a16="http://schemas.microsoft.com/office/drawing/2014/main" id="{9658C70F-9503-4F75-B404-2EF7695905B8}"/>
              </a:ext>
            </a:extLst>
          </p:cNvPr>
          <p:cNvGrpSpPr/>
          <p:nvPr/>
        </p:nvGrpSpPr>
        <p:grpSpPr>
          <a:xfrm>
            <a:off x="7138056" y="4344118"/>
            <a:ext cx="3064728" cy="2265230"/>
            <a:chOff x="5014662" y="4381813"/>
            <a:chExt cx="3028950" cy="2037695"/>
          </a:xfrm>
        </p:grpSpPr>
        <p:pic>
          <p:nvPicPr>
            <p:cNvPr id="1030" name="Picture 6" descr="12 Best Ping Sweep Tools and Ping Scan Software 2020 (Paid &amp; Free)">
              <a:extLst>
                <a:ext uri="{FF2B5EF4-FFF2-40B4-BE49-F238E27FC236}">
                  <a16:creationId xmlns:a16="http://schemas.microsoft.com/office/drawing/2014/main" id="{9CC7FF92-7873-4723-BE66-162FDD18DD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4662" y="4381813"/>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4344D0C-EB8F-4AE7-A7A0-9B74D249C16E}"/>
                </a:ext>
              </a:extLst>
            </p:cNvPr>
            <p:cNvSpPr txBox="1"/>
            <p:nvPr/>
          </p:nvSpPr>
          <p:spPr>
            <a:xfrm>
              <a:off x="5062788" y="5896288"/>
              <a:ext cx="2444917" cy="523220"/>
            </a:xfrm>
            <a:prstGeom prst="rect">
              <a:avLst/>
            </a:prstGeom>
            <a:noFill/>
          </p:spPr>
          <p:txBody>
            <a:bodyPr wrap="square" rtlCol="0">
              <a:spAutoFit/>
            </a:bodyPr>
            <a:lstStyle/>
            <a:p>
              <a:r>
                <a:rPr lang="en-US" dirty="0"/>
                <a:t>(Cooper, 2020)</a:t>
              </a:r>
            </a:p>
            <a:p>
              <a:endParaRPr lang="en-US" sz="1000" dirty="0"/>
            </a:p>
          </p:txBody>
        </p:sp>
      </p:grpSp>
    </p:spTree>
    <p:extLst>
      <p:ext uri="{BB962C8B-B14F-4D97-AF65-F5344CB8AC3E}">
        <p14:creationId xmlns:p14="http://schemas.microsoft.com/office/powerpoint/2010/main" val="758874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circuit board">
            <a:extLst>
              <a:ext uri="{FF2B5EF4-FFF2-40B4-BE49-F238E27FC236}">
                <a16:creationId xmlns:a16="http://schemas.microsoft.com/office/drawing/2014/main" id="{542F3384-DAA4-4C5E-BBE6-B941D2DFC73D}"/>
              </a:ext>
            </a:extLst>
          </p:cNvPr>
          <p:cNvPicPr>
            <a:picLocks noChangeAspect="1"/>
          </p:cNvPicPr>
          <p:nvPr/>
        </p:nvPicPr>
        <p:blipFill rotWithShape="1">
          <a:blip r:embed="rId3">
            <a:alphaModFix amt="30000"/>
          </a:blip>
          <a:srcRect t="6504" b="9202"/>
          <a:stretch/>
        </p:blipFill>
        <p:spPr>
          <a:xfrm>
            <a:off x="3611" y="0"/>
            <a:ext cx="12188389" cy="6857990"/>
          </a:xfrm>
          <a:prstGeom prst="rect">
            <a:avLst/>
          </a:prstGeom>
        </p:spPr>
      </p:pic>
      <p:sp>
        <p:nvSpPr>
          <p:cNvPr id="3" name="Title 5">
            <a:extLst>
              <a:ext uri="{FF2B5EF4-FFF2-40B4-BE49-F238E27FC236}">
                <a16:creationId xmlns:a16="http://schemas.microsoft.com/office/drawing/2014/main" id="{A0003D33-0E29-449D-8450-AC1F9A913FD5}"/>
              </a:ext>
            </a:extLst>
          </p:cNvPr>
          <p:cNvSpPr txBox="1">
            <a:spLocks/>
          </p:cNvSpPr>
          <p:nvPr/>
        </p:nvSpPr>
        <p:spPr>
          <a:xfrm>
            <a:off x="117987" y="618518"/>
            <a:ext cx="11695071" cy="812076"/>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endParaRPr lang="en-US" sz="2400" b="1" dirty="0">
              <a:solidFill>
                <a:schemeClr val="bg1"/>
              </a:solidFill>
            </a:endParaRPr>
          </a:p>
          <a:p>
            <a:pPr algn="ctr"/>
            <a:r>
              <a:rPr lang="en-US" sz="2400" b="1" dirty="0">
                <a:solidFill>
                  <a:schemeClr val="bg1"/>
                </a:solidFill>
              </a:rPr>
              <a:t>Fundamentals of Information System Security</a:t>
            </a:r>
          </a:p>
        </p:txBody>
      </p:sp>
      <p:sp>
        <p:nvSpPr>
          <p:cNvPr id="4" name="TextBox 3">
            <a:extLst>
              <a:ext uri="{FF2B5EF4-FFF2-40B4-BE49-F238E27FC236}">
                <a16:creationId xmlns:a16="http://schemas.microsoft.com/office/drawing/2014/main" id="{019163CA-8E0D-477D-90EA-C17BCF127C80}"/>
              </a:ext>
            </a:extLst>
          </p:cNvPr>
          <p:cNvSpPr txBox="1"/>
          <p:nvPr/>
        </p:nvSpPr>
        <p:spPr>
          <a:xfrm>
            <a:off x="2422358" y="1388546"/>
            <a:ext cx="7010400" cy="376086"/>
          </a:xfrm>
          <a:prstGeom prst="rect">
            <a:avLst/>
          </a:prstGeom>
          <a:noFill/>
        </p:spPr>
        <p:txBody>
          <a:bodyPr wrap="square" rtlCol="0">
            <a:spAutoFit/>
          </a:bodyPr>
          <a:lstStyle/>
          <a:p>
            <a:pPr algn="ctr"/>
            <a:r>
              <a:rPr lang="en-US" cap="small" dirty="0">
                <a:solidFill>
                  <a:schemeClr val="bg1"/>
                </a:solidFill>
              </a:rPr>
              <a:t>Network Security Threats, Vulnerabilities &amp; Attacks </a:t>
            </a:r>
            <a:r>
              <a:rPr lang="en-US" sz="1400" dirty="0">
                <a:solidFill>
                  <a:schemeClr val="bg1"/>
                </a:solidFill>
              </a:rPr>
              <a:t>(Slide 4 of 6)</a:t>
            </a:r>
          </a:p>
        </p:txBody>
      </p:sp>
      <p:sp>
        <p:nvSpPr>
          <p:cNvPr id="5" name="TextBox 4">
            <a:extLst>
              <a:ext uri="{FF2B5EF4-FFF2-40B4-BE49-F238E27FC236}">
                <a16:creationId xmlns:a16="http://schemas.microsoft.com/office/drawing/2014/main" id="{E175CA27-8A93-4D14-BB63-40E661D4DFB1}"/>
              </a:ext>
            </a:extLst>
          </p:cNvPr>
          <p:cNvSpPr txBox="1"/>
          <p:nvPr/>
        </p:nvSpPr>
        <p:spPr>
          <a:xfrm>
            <a:off x="482067" y="2049112"/>
            <a:ext cx="4010526" cy="4247317"/>
          </a:xfrm>
          <a:prstGeom prst="rect">
            <a:avLst/>
          </a:prstGeom>
          <a:noFill/>
        </p:spPr>
        <p:txBody>
          <a:bodyPr wrap="square" rtlCol="0">
            <a:spAutoFit/>
          </a:bodyPr>
          <a:lstStyle/>
          <a:p>
            <a:pPr algn="ctr"/>
            <a:r>
              <a:rPr lang="en-US" dirty="0">
                <a:solidFill>
                  <a:srgbClr val="003300"/>
                </a:solidFill>
              </a:rPr>
              <a:t>Access Attacks</a:t>
            </a:r>
          </a:p>
          <a:p>
            <a:pPr algn="ctr"/>
            <a:endParaRPr lang="en-US" dirty="0"/>
          </a:p>
          <a:p>
            <a:pPr marL="1200150" lvl="2" indent="-285750">
              <a:buFont typeface="Wingdings" panose="05000000000000000000" pitchFamily="2" charset="2"/>
              <a:buChar char="v"/>
            </a:pPr>
            <a:r>
              <a:rPr lang="en-US" dirty="0">
                <a:solidFill>
                  <a:srgbClr val="003300"/>
                </a:solidFill>
              </a:rPr>
              <a:t>Password attacks</a:t>
            </a:r>
          </a:p>
          <a:p>
            <a:pPr marL="1200150" lvl="2" indent="-285750">
              <a:buFont typeface="Wingdings" panose="05000000000000000000" pitchFamily="2" charset="2"/>
              <a:buChar char="v"/>
            </a:pPr>
            <a:r>
              <a:rPr lang="en-US" dirty="0">
                <a:solidFill>
                  <a:srgbClr val="003300"/>
                </a:solidFill>
              </a:rPr>
              <a:t>Network Sniffing</a:t>
            </a:r>
          </a:p>
          <a:p>
            <a:pPr marL="1200150" lvl="2" indent="-285750">
              <a:buFont typeface="Wingdings" panose="05000000000000000000" pitchFamily="2" charset="2"/>
              <a:buChar char="v"/>
            </a:pPr>
            <a:r>
              <a:rPr lang="en-US" dirty="0">
                <a:solidFill>
                  <a:srgbClr val="003300"/>
                </a:solidFill>
              </a:rPr>
              <a:t>Man-in-the-Middle </a:t>
            </a:r>
          </a:p>
          <a:p>
            <a:pPr marL="1200150" lvl="2" indent="-285750">
              <a:buFont typeface="Wingdings" panose="05000000000000000000" pitchFamily="2" charset="2"/>
              <a:buChar char="v"/>
            </a:pPr>
            <a:r>
              <a:rPr lang="en-US" dirty="0">
                <a:solidFill>
                  <a:srgbClr val="003300"/>
                </a:solidFill>
              </a:rPr>
              <a:t>Replay</a:t>
            </a:r>
          </a:p>
          <a:p>
            <a:pPr marL="1200150" lvl="2" indent="-285750">
              <a:buFont typeface="Wingdings" panose="05000000000000000000" pitchFamily="2" charset="2"/>
              <a:buChar char="v"/>
            </a:pPr>
            <a:r>
              <a:rPr lang="en-US" dirty="0">
                <a:solidFill>
                  <a:srgbClr val="003300"/>
                </a:solidFill>
              </a:rPr>
              <a:t>Privilege Escalation</a:t>
            </a:r>
          </a:p>
          <a:p>
            <a:pPr marL="1200150" lvl="2" indent="-285750">
              <a:buFont typeface="Wingdings" panose="05000000000000000000" pitchFamily="2" charset="2"/>
              <a:buChar char="v"/>
            </a:pPr>
            <a:r>
              <a:rPr lang="en-US" dirty="0">
                <a:solidFill>
                  <a:srgbClr val="003300"/>
                </a:solidFill>
              </a:rPr>
              <a:t>DNS poisoning</a:t>
            </a:r>
          </a:p>
          <a:p>
            <a:pPr marL="1200150" lvl="2" indent="-285750">
              <a:buFont typeface="Wingdings" panose="05000000000000000000" pitchFamily="2" charset="2"/>
              <a:buChar char="v"/>
            </a:pPr>
            <a:r>
              <a:rPr lang="en-US" dirty="0">
                <a:solidFill>
                  <a:srgbClr val="003300"/>
                </a:solidFill>
              </a:rPr>
              <a:t>DNS Cache poisoning</a:t>
            </a:r>
          </a:p>
          <a:p>
            <a:pPr marL="1200150" lvl="2" indent="-285750">
              <a:buFont typeface="Wingdings" panose="05000000000000000000" pitchFamily="2" charset="2"/>
              <a:buChar char="v"/>
            </a:pPr>
            <a:r>
              <a:rPr lang="en-US" dirty="0">
                <a:solidFill>
                  <a:srgbClr val="003300"/>
                </a:solidFill>
              </a:rPr>
              <a:t>ARP Poisoning</a:t>
            </a:r>
          </a:p>
          <a:p>
            <a:pPr marL="1200150" lvl="2" indent="-285750">
              <a:buFont typeface="Wingdings" panose="05000000000000000000" pitchFamily="2" charset="2"/>
              <a:buChar char="v"/>
            </a:pPr>
            <a:r>
              <a:rPr lang="en-US" dirty="0">
                <a:solidFill>
                  <a:srgbClr val="003300"/>
                </a:solidFill>
              </a:rPr>
              <a:t>DHCP Starvation </a:t>
            </a:r>
          </a:p>
          <a:p>
            <a:pPr marL="1200150" lvl="2" indent="-285750">
              <a:buFont typeface="Wingdings" panose="05000000000000000000" pitchFamily="2" charset="2"/>
              <a:buChar char="v"/>
            </a:pPr>
            <a:r>
              <a:rPr lang="en-US" dirty="0">
                <a:solidFill>
                  <a:srgbClr val="003300"/>
                </a:solidFill>
              </a:rPr>
              <a:t>DHCP Spoofing</a:t>
            </a:r>
          </a:p>
          <a:p>
            <a:pPr marL="1200150" lvl="2" indent="-285750">
              <a:buFont typeface="Wingdings" panose="05000000000000000000" pitchFamily="2" charset="2"/>
              <a:buChar char="v"/>
            </a:pPr>
            <a:r>
              <a:rPr lang="en-US" dirty="0">
                <a:solidFill>
                  <a:srgbClr val="003300"/>
                </a:solidFill>
              </a:rPr>
              <a:t>Switch port stealing and</a:t>
            </a:r>
          </a:p>
          <a:p>
            <a:pPr marL="1200150" lvl="2" indent="-285750">
              <a:buFont typeface="Wingdings" panose="05000000000000000000" pitchFamily="2" charset="2"/>
              <a:buChar char="v"/>
            </a:pPr>
            <a:r>
              <a:rPr lang="en-US" dirty="0">
                <a:solidFill>
                  <a:srgbClr val="003300"/>
                </a:solidFill>
              </a:rPr>
              <a:t>MAC Spoofing/Duplicating</a:t>
            </a:r>
          </a:p>
          <a:p>
            <a:endParaRPr lang="en-US" dirty="0"/>
          </a:p>
        </p:txBody>
      </p:sp>
      <p:grpSp>
        <p:nvGrpSpPr>
          <p:cNvPr id="7" name="Group 6">
            <a:extLst>
              <a:ext uri="{FF2B5EF4-FFF2-40B4-BE49-F238E27FC236}">
                <a16:creationId xmlns:a16="http://schemas.microsoft.com/office/drawing/2014/main" id="{ED0DEE9E-1165-46A3-80B5-95E8FA8085CE}"/>
              </a:ext>
            </a:extLst>
          </p:cNvPr>
          <p:cNvGrpSpPr/>
          <p:nvPr/>
        </p:nvGrpSpPr>
        <p:grpSpPr>
          <a:xfrm>
            <a:off x="4971049" y="1996969"/>
            <a:ext cx="6211362" cy="4467999"/>
            <a:chOff x="4733222" y="1996969"/>
            <a:chExt cx="6449189" cy="4841616"/>
          </a:xfrm>
        </p:grpSpPr>
        <p:pic>
          <p:nvPicPr>
            <p:cNvPr id="2050" name="Picture 2" descr="Computing and malware concept">
              <a:extLst>
                <a:ext uri="{FF2B5EF4-FFF2-40B4-BE49-F238E27FC236}">
                  <a16:creationId xmlns:a16="http://schemas.microsoft.com/office/drawing/2014/main" id="{22C0E167-8437-4503-8D41-F924B77B9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222" y="1996969"/>
              <a:ext cx="6449189" cy="42994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BD82E3-DEE3-4D9A-A766-E0F13D79C609}"/>
                </a:ext>
              </a:extLst>
            </p:cNvPr>
            <p:cNvSpPr txBox="1"/>
            <p:nvPr/>
          </p:nvSpPr>
          <p:spPr>
            <a:xfrm>
              <a:off x="4733222" y="6192254"/>
              <a:ext cx="6449189" cy="646331"/>
            </a:xfrm>
            <a:prstGeom prst="rect">
              <a:avLst/>
            </a:prstGeom>
            <a:noFill/>
          </p:spPr>
          <p:txBody>
            <a:bodyPr wrap="square" rtlCol="0">
              <a:spAutoFit/>
            </a:bodyPr>
            <a:lstStyle/>
            <a:p>
              <a:pPr algn="ctr"/>
              <a:r>
                <a:rPr lang="en-US" dirty="0"/>
                <a:t>(</a:t>
              </a:r>
              <a:r>
                <a:rPr lang="en-US" dirty="0" err="1"/>
                <a:t>Doffman</a:t>
              </a:r>
              <a:r>
                <a:rPr lang="en-US" dirty="0"/>
                <a:t>, 2019)</a:t>
              </a:r>
            </a:p>
            <a:p>
              <a:pPr algn="ctr"/>
              <a:endParaRPr lang="en-US" dirty="0"/>
            </a:p>
          </p:txBody>
        </p:sp>
      </p:grpSp>
    </p:spTree>
    <p:extLst>
      <p:ext uri="{BB962C8B-B14F-4D97-AF65-F5344CB8AC3E}">
        <p14:creationId xmlns:p14="http://schemas.microsoft.com/office/powerpoint/2010/main" val="25511600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2.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41CBB0-BAA0-4983-8F2B-E10AF3358DA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Circuit design</Template>
  <TotalTime>0</TotalTime>
  <Words>10696</Words>
  <Application>Microsoft Office PowerPoint</Application>
  <PresentationFormat>Widescreen</PresentationFormat>
  <Paragraphs>530</Paragraphs>
  <Slides>39</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Times New Roman</vt:lpstr>
      <vt:lpstr>Tw Cen MT</vt:lpstr>
      <vt:lpstr>Wingdings</vt:lpstr>
      <vt:lpstr>Circuit</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2020-06-16T00:34:22Z</dcterms:created>
  <dcterms:modified xsi:type="dcterms:W3CDTF">2020-06-24T20:20:56Z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