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sldIdLst>
    <p:sldId id="256" r:id="rId2"/>
    <p:sldId id="271" r:id="rId3"/>
    <p:sldId id="268" r:id="rId4"/>
    <p:sldId id="269" r:id="rId5"/>
    <p:sldId id="272" r:id="rId6"/>
    <p:sldId id="270" r:id="rId7"/>
    <p:sldId id="273" r:id="rId8"/>
    <p:sldId id="274" r:id="rId9"/>
    <p:sldId id="276"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 Barrows" initials="TB" lastIdx="1" clrIdx="0">
    <p:extLst>
      <p:ext uri="{19B8F6BF-5375-455C-9EA6-DF929625EA0E}">
        <p15:presenceInfo xmlns:p15="http://schemas.microsoft.com/office/powerpoint/2012/main" userId="a6f32a6c9d19fc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10/26/2019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909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18012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60037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6901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30611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592549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894442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986847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783125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09507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33366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12743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10/26/2019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980231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10/26/2019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195431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10/26/2019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500878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79019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15946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D6E202-B606-4609-B914-27C9371A1F6D}" type="datetime1">
              <a:rPr lang="en-US" smtClean="0"/>
              <a:t>10/26/2019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41231536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910940" TargetMode="External"/><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ircuit board&#10;&#10;Description automatically generated">
            <a:extLst>
              <a:ext uri="{FF2B5EF4-FFF2-40B4-BE49-F238E27FC236}">
                <a16:creationId xmlns:a16="http://schemas.microsoft.com/office/drawing/2014/main" id="{79295AEF-C81F-44A5-A147-F4E53919C3AC}"/>
              </a:ext>
            </a:extLst>
          </p:cNvPr>
          <p:cNvPicPr>
            <a:picLocks noChangeAspect="1"/>
          </p:cNvPicPr>
          <p:nvPr/>
        </p:nvPicPr>
        <p:blipFill rotWithShape="1">
          <a:blip r:embed="rId2"/>
          <a:srcRect l="26448" r="-1" b="-1"/>
          <a:stretch/>
        </p:blipFill>
        <p:spPr>
          <a:xfrm>
            <a:off x="16" y="10"/>
            <a:ext cx="7556889" cy="6857990"/>
          </a:xfrm>
          <a:prstGeom prst="rect">
            <a:avLst/>
          </a:prstGeom>
        </p:spPr>
      </p:pic>
      <p:sp>
        <p:nvSpPr>
          <p:cNvPr id="2" name="Title 1">
            <a:extLst>
              <a:ext uri="{FF2B5EF4-FFF2-40B4-BE49-F238E27FC236}">
                <a16:creationId xmlns:a16="http://schemas.microsoft.com/office/drawing/2014/main" id="{861E682B-5631-46BA-B92C-F9F632A0C175}"/>
              </a:ext>
            </a:extLst>
          </p:cNvPr>
          <p:cNvSpPr>
            <a:spLocks noGrp="1"/>
          </p:cNvSpPr>
          <p:nvPr>
            <p:ph type="ctrTitle"/>
          </p:nvPr>
        </p:nvSpPr>
        <p:spPr>
          <a:xfrm>
            <a:off x="8047939" y="640080"/>
            <a:ext cx="3659246" cy="2850320"/>
          </a:xfrm>
        </p:spPr>
        <p:txBody>
          <a:bodyPr>
            <a:normAutofit fontScale="90000"/>
          </a:bodyPr>
          <a:lstStyle/>
          <a:p>
            <a:r>
              <a:rPr lang="en-US" sz="5000" dirty="0">
                <a:solidFill>
                  <a:srgbClr val="FFFFFF"/>
                </a:solidFill>
              </a:rPr>
              <a:t>CEIS110</a:t>
            </a:r>
            <a:br>
              <a:rPr lang="en-US" sz="5000" dirty="0">
                <a:solidFill>
                  <a:srgbClr val="FFFFFF"/>
                </a:solidFill>
              </a:rPr>
            </a:br>
            <a:r>
              <a:rPr lang="en-US" sz="5000" dirty="0">
                <a:solidFill>
                  <a:srgbClr val="FFFFFF"/>
                </a:solidFill>
              </a:rPr>
              <a:t>Introduction to Programming (Part 2 of 2)</a:t>
            </a:r>
          </a:p>
        </p:txBody>
      </p:sp>
      <p:sp>
        <p:nvSpPr>
          <p:cNvPr id="3" name="Subtitle 2">
            <a:extLst>
              <a:ext uri="{FF2B5EF4-FFF2-40B4-BE49-F238E27FC236}">
                <a16:creationId xmlns:a16="http://schemas.microsoft.com/office/drawing/2014/main" id="{EEEEC6DF-13DD-4D84-8684-C70CED786F0C}"/>
              </a:ext>
            </a:extLst>
          </p:cNvPr>
          <p:cNvSpPr>
            <a:spLocks noGrp="1"/>
          </p:cNvSpPr>
          <p:nvPr>
            <p:ph type="subTitle" idx="1"/>
          </p:nvPr>
        </p:nvSpPr>
        <p:spPr>
          <a:xfrm>
            <a:off x="8047939" y="3812135"/>
            <a:ext cx="3659246" cy="1596655"/>
          </a:xfrm>
        </p:spPr>
        <p:txBody>
          <a:bodyPr>
            <a:normAutofit/>
          </a:bodyPr>
          <a:lstStyle/>
          <a:p>
            <a:r>
              <a:rPr lang="en-US" sz="1800" dirty="0">
                <a:solidFill>
                  <a:srgbClr val="FFFFFF"/>
                </a:solidFill>
              </a:rPr>
              <a:t>By Aaron Schaefers</a:t>
            </a:r>
          </a:p>
          <a:p>
            <a:r>
              <a:rPr lang="en-US" sz="1800" dirty="0" err="1">
                <a:solidFill>
                  <a:srgbClr val="FFFFFF"/>
                </a:solidFill>
              </a:rPr>
              <a:t>Devry</a:t>
            </a:r>
            <a:r>
              <a:rPr lang="en-US" sz="1800" dirty="0">
                <a:solidFill>
                  <a:srgbClr val="FFFFFF"/>
                </a:solidFill>
              </a:rPr>
              <a:t> University</a:t>
            </a:r>
          </a:p>
          <a:p>
            <a:r>
              <a:rPr lang="en-US" sz="1800" dirty="0">
                <a:solidFill>
                  <a:srgbClr val="FFFFFF"/>
                </a:solidFill>
              </a:rPr>
              <a:t>Instructor: </a:t>
            </a:r>
          </a:p>
          <a:p>
            <a:r>
              <a:rPr lang="en-US" sz="1800" dirty="0">
                <a:solidFill>
                  <a:srgbClr val="FFFFFF"/>
                </a:solidFill>
              </a:rPr>
              <a:t>Natalie </a:t>
            </a:r>
            <a:r>
              <a:rPr lang="en-US" sz="1800" dirty="0" err="1">
                <a:solidFill>
                  <a:srgbClr val="FFFFFF"/>
                </a:solidFill>
              </a:rPr>
              <a:t>Waksmanski</a:t>
            </a:r>
            <a:endParaRPr lang="en-US" sz="1800" dirty="0">
              <a:solidFill>
                <a:srgbClr val="FFFFFF"/>
              </a:solidFill>
            </a:endParaRPr>
          </a:p>
        </p:txBody>
      </p:sp>
    </p:spTree>
    <p:extLst>
      <p:ext uri="{BB962C8B-B14F-4D97-AF65-F5344CB8AC3E}">
        <p14:creationId xmlns:p14="http://schemas.microsoft.com/office/powerpoint/2010/main" val="5150266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2642-C513-4038-A890-3F469F98CBF5}"/>
              </a:ext>
            </a:extLst>
          </p:cNvPr>
          <p:cNvSpPr>
            <a:spLocks noGrp="1"/>
          </p:cNvSpPr>
          <p:nvPr>
            <p:ph type="title"/>
          </p:nvPr>
        </p:nvSpPr>
        <p:spPr>
          <a:xfrm>
            <a:off x="1482724" y="287577"/>
            <a:ext cx="5426158" cy="589768"/>
          </a:xfrm>
        </p:spPr>
        <p:txBody>
          <a:bodyPr/>
          <a:lstStyle/>
          <a:p>
            <a:r>
              <a:rPr lang="en-US" cap="small" dirty="0"/>
              <a:t>References</a:t>
            </a:r>
            <a:r>
              <a:rPr lang="en-US" dirty="0"/>
              <a:t>:</a:t>
            </a:r>
          </a:p>
        </p:txBody>
      </p:sp>
      <p:sp>
        <p:nvSpPr>
          <p:cNvPr id="4" name="Text Placeholder 3">
            <a:extLst>
              <a:ext uri="{FF2B5EF4-FFF2-40B4-BE49-F238E27FC236}">
                <a16:creationId xmlns:a16="http://schemas.microsoft.com/office/drawing/2014/main" id="{1A036290-B343-4225-B471-9C973C13BFEE}"/>
              </a:ext>
            </a:extLst>
          </p:cNvPr>
          <p:cNvSpPr>
            <a:spLocks noGrp="1"/>
          </p:cNvSpPr>
          <p:nvPr>
            <p:ph type="body" sz="half" idx="2"/>
          </p:nvPr>
        </p:nvSpPr>
        <p:spPr>
          <a:xfrm>
            <a:off x="1482724" y="1278178"/>
            <a:ext cx="10204060" cy="5786501"/>
          </a:xfrm>
        </p:spPr>
        <p:txBody>
          <a:bodyPr>
            <a:normAutofit/>
          </a:bodyPr>
          <a:lstStyle/>
          <a:p>
            <a:pPr marL="285750" indent="-285750" algn="l">
              <a:buFont typeface="Wingdings" panose="05000000000000000000" pitchFamily="2" charset="2"/>
              <a:buChar char="v"/>
            </a:pPr>
            <a:r>
              <a:rPr lang="en-US" dirty="0"/>
              <a:t>BLS. (2019, April 12). </a:t>
            </a:r>
            <a:r>
              <a:rPr lang="en-US" i="1" dirty="0"/>
              <a:t>UNITED STATES DEPARTMENT OF LABOR: Bureau of Labor Statistics</a:t>
            </a:r>
            <a:r>
              <a:rPr lang="en-US" dirty="0"/>
              <a:t>. Retrieved from Occupational Outlook Handbook: Computer and Information Technology: Information Security Analysts: https://www.bls.gov/ooh/computer-and-information-technology/information-security-analysts.htm</a:t>
            </a:r>
          </a:p>
          <a:p>
            <a:pPr marL="285750" indent="-285750" algn="l">
              <a:buFont typeface="Wingdings" panose="05000000000000000000" pitchFamily="2" charset="2"/>
              <a:buChar char="v"/>
            </a:pPr>
            <a:r>
              <a:rPr lang="en-US" dirty="0"/>
              <a:t>BLS (2019, September 4). </a:t>
            </a:r>
            <a:r>
              <a:rPr lang="en-US" i="1" dirty="0"/>
              <a:t>Computer Programmers</a:t>
            </a:r>
            <a:r>
              <a:rPr lang="en-US" dirty="0"/>
              <a:t>. Retrieved from Bureau of Labor Statistics -Occupational Outlook Handbook: https://www.bls.gov/ooh/computer-and-information-technology/computer-programmers.htm</a:t>
            </a:r>
          </a:p>
          <a:p>
            <a:pPr marL="285750" indent="-285750" algn="l">
              <a:buFont typeface="Wingdings" panose="05000000000000000000" pitchFamily="2" charset="2"/>
              <a:buChar char="v"/>
            </a:pPr>
            <a:r>
              <a:rPr lang="en-US" dirty="0"/>
              <a:t>Calvetti, L. (2000-2019). </a:t>
            </a:r>
            <a:r>
              <a:rPr lang="en-US" i="1" dirty="0"/>
              <a:t>Light Bulb with question mark inside</a:t>
            </a:r>
            <a:r>
              <a:rPr lang="en-US" dirty="0"/>
              <a:t>. Retrieved from Dreamstime.com: https://www.dreamstime.com/royalty-free-stock-photo-light-bulb-question-mark-inside-image22519745</a:t>
            </a:r>
          </a:p>
          <a:p>
            <a:pPr marL="285750" indent="-285750" algn="l">
              <a:buFont typeface="Wingdings" panose="05000000000000000000" pitchFamily="2" charset="2"/>
              <a:buChar char="v"/>
            </a:pPr>
            <a:r>
              <a:rPr lang="en-US" dirty="0"/>
              <a:t>Cole, W. (2000-2019). </a:t>
            </a:r>
            <a:r>
              <a:rPr lang="en-US" i="1" dirty="0"/>
              <a:t>Picture of exclamation mark</a:t>
            </a:r>
            <a:r>
              <a:rPr lang="en-US" dirty="0"/>
              <a:t>. Retrieved from Thumbs.dreamstime.com: https://www.dreamstime.com/royalty-free-stock-photography-exclamation-mark-icon-image6215447</a:t>
            </a:r>
          </a:p>
          <a:p>
            <a:pPr marL="285750" indent="-285750" algn="l">
              <a:buFont typeface="Wingdings" panose="05000000000000000000" pitchFamily="2" charset="2"/>
              <a:buChar char="v"/>
            </a:pPr>
            <a:r>
              <a:rPr lang="en-US" dirty="0"/>
              <a:t>Unknown. (2019). </a:t>
            </a:r>
            <a:r>
              <a:rPr lang="en-US" i="1" dirty="0"/>
              <a:t>Computer Program Code</a:t>
            </a:r>
            <a:r>
              <a:rPr lang="en-US" dirty="0"/>
              <a:t>. Retrieved from Pixabay.com/ photos: https://pixabay.com/photos/code-code-editor-coding-computer-1839406/</a:t>
            </a:r>
          </a:p>
          <a:p>
            <a:pPr marL="285750" indent="-285750" algn="l">
              <a:buFont typeface="Wingdings" panose="05000000000000000000" pitchFamily="2" charset="2"/>
              <a:buChar char="v"/>
            </a:pPr>
            <a:endParaRPr lang="en-US" dirty="0"/>
          </a:p>
          <a:p>
            <a:pPr algn="l"/>
            <a:endParaRPr lang="en-US" dirty="0"/>
          </a:p>
        </p:txBody>
      </p:sp>
    </p:spTree>
    <p:extLst>
      <p:ext uri="{BB962C8B-B14F-4D97-AF65-F5344CB8AC3E}">
        <p14:creationId xmlns:p14="http://schemas.microsoft.com/office/powerpoint/2010/main" val="190060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C996B-7DD8-4ED5-8FEF-E1F86C3B8E5A}"/>
              </a:ext>
            </a:extLst>
          </p:cNvPr>
          <p:cNvSpPr>
            <a:spLocks noGrp="1"/>
          </p:cNvSpPr>
          <p:nvPr>
            <p:ph type="title"/>
          </p:nvPr>
        </p:nvSpPr>
        <p:spPr>
          <a:xfrm>
            <a:off x="1248726" y="226847"/>
            <a:ext cx="3932237" cy="678873"/>
          </a:xfrm>
        </p:spPr>
        <p:txBody>
          <a:bodyPr/>
          <a:lstStyle/>
          <a:p>
            <a:r>
              <a:rPr lang="en-US" dirty="0"/>
              <a:t>Code</a:t>
            </a:r>
          </a:p>
        </p:txBody>
      </p:sp>
      <p:pic>
        <p:nvPicPr>
          <p:cNvPr id="6" name="Picture Placeholder 5" descr="A screenshot of a computer&#10;&#10;Description automatically generated">
            <a:extLst>
              <a:ext uri="{FF2B5EF4-FFF2-40B4-BE49-F238E27FC236}">
                <a16:creationId xmlns:a16="http://schemas.microsoft.com/office/drawing/2014/main" id="{3EAC6E40-2E72-42D3-8A66-490F0C77169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9814" r="29814"/>
          <a:stretch>
            <a:fillRect/>
          </a:stretch>
        </p:blipFill>
        <p:spPr>
          <a:xfrm>
            <a:off x="2204846" y="1156770"/>
            <a:ext cx="3834392" cy="5343181"/>
          </a:xfrm>
        </p:spPr>
      </p:pic>
      <p:sp>
        <p:nvSpPr>
          <p:cNvPr id="4" name="Text Placeholder 3">
            <a:extLst>
              <a:ext uri="{FF2B5EF4-FFF2-40B4-BE49-F238E27FC236}">
                <a16:creationId xmlns:a16="http://schemas.microsoft.com/office/drawing/2014/main" id="{D96698F7-90F4-44C7-AF3A-B69F6F561135}"/>
              </a:ext>
            </a:extLst>
          </p:cNvPr>
          <p:cNvSpPr>
            <a:spLocks noGrp="1"/>
          </p:cNvSpPr>
          <p:nvPr>
            <p:ph type="body" sz="half" idx="2"/>
          </p:nvPr>
        </p:nvSpPr>
        <p:spPr>
          <a:xfrm>
            <a:off x="4847431" y="1136073"/>
            <a:ext cx="7700789" cy="5430982"/>
          </a:xfrm>
        </p:spPr>
        <p:txBody>
          <a:bodyPr>
            <a:normAutofit fontScale="25000" lnSpcReduction="20000"/>
          </a:bodyPr>
          <a:lstStyle/>
          <a:p>
            <a:r>
              <a:rPr lang="en-US" dirty="0"/>
              <a:t>################################################################################################</a:t>
            </a:r>
          </a:p>
          <a:p>
            <a:r>
              <a:rPr lang="en-US" dirty="0"/>
              <a:t>#Box plot code</a:t>
            </a:r>
          </a:p>
          <a:p>
            <a:r>
              <a:rPr lang="en-US" dirty="0"/>
              <a:t>################################################################################################</a:t>
            </a:r>
          </a:p>
          <a:p>
            <a:endParaRPr lang="en-US" dirty="0"/>
          </a:p>
          <a:p>
            <a:r>
              <a:rPr lang="en-US" dirty="0"/>
              <a:t>#Purpose: Create box plot for trial 2 data</a:t>
            </a:r>
          </a:p>
          <a:p>
            <a:r>
              <a:rPr lang="en-US" dirty="0"/>
              <a:t>#Name: Aaron Schaefers</a:t>
            </a:r>
          </a:p>
          <a:p>
            <a:r>
              <a:rPr lang="en-US" dirty="0"/>
              <a:t>#Date: 10/13/19</a:t>
            </a:r>
          </a:p>
          <a:p>
            <a:r>
              <a:rPr lang="en-US" dirty="0"/>
              <a:t>import pandas as pd</a:t>
            </a:r>
          </a:p>
          <a:p>
            <a:r>
              <a:rPr lang="en-US" dirty="0"/>
              <a:t>import </a:t>
            </a:r>
            <a:r>
              <a:rPr lang="en-US" dirty="0" err="1"/>
              <a:t>matplotlib.pyplot</a:t>
            </a:r>
            <a:r>
              <a:rPr lang="en-US" dirty="0"/>
              <a:t> as </a:t>
            </a:r>
            <a:r>
              <a:rPr lang="en-US" dirty="0" err="1"/>
              <a:t>plt</a:t>
            </a:r>
            <a:endParaRPr lang="en-US" dirty="0"/>
          </a:p>
          <a:p>
            <a:r>
              <a:rPr lang="en-US" dirty="0"/>
              <a:t>df2 = </a:t>
            </a:r>
            <a:r>
              <a:rPr lang="en-US" dirty="0" err="1"/>
              <a:t>pd.read_csv</a:t>
            </a:r>
            <a:r>
              <a:rPr lang="en-US" dirty="0"/>
              <a:t>("formatdata2.csv")</a:t>
            </a:r>
          </a:p>
          <a:p>
            <a:r>
              <a:rPr lang="en-US" dirty="0"/>
              <a:t>df2.boxplot(); </a:t>
            </a:r>
            <a:r>
              <a:rPr lang="en-US" dirty="0" err="1"/>
              <a:t>plt.suptitle</a:t>
            </a:r>
            <a:r>
              <a:rPr lang="en-US" dirty="0"/>
              <a:t>('Trial 2 box plot')</a:t>
            </a:r>
          </a:p>
          <a:p>
            <a:r>
              <a:rPr lang="en-US" dirty="0" err="1"/>
              <a:t>plt.show</a:t>
            </a:r>
            <a:r>
              <a:rPr lang="en-US" dirty="0"/>
              <a:t>()</a:t>
            </a:r>
          </a:p>
          <a:p>
            <a:endParaRPr lang="en-US" dirty="0"/>
          </a:p>
          <a:p>
            <a:r>
              <a:rPr lang="en-US" dirty="0"/>
              <a:t>################################################################################################</a:t>
            </a:r>
          </a:p>
          <a:p>
            <a:r>
              <a:rPr lang="en-US" dirty="0"/>
              <a:t>#Compare trial plot</a:t>
            </a:r>
          </a:p>
          <a:p>
            <a:r>
              <a:rPr lang="en-US" dirty="0"/>
              <a:t>################################################################################################</a:t>
            </a:r>
          </a:p>
          <a:p>
            <a:r>
              <a:rPr lang="en-US" dirty="0"/>
              <a:t>#Purpose: Create Celsius plot comparing trial 1 and trial 2</a:t>
            </a:r>
          </a:p>
          <a:p>
            <a:r>
              <a:rPr lang="en-US" dirty="0"/>
              <a:t>#Name: Your name</a:t>
            </a:r>
          </a:p>
          <a:p>
            <a:r>
              <a:rPr lang="en-US" dirty="0"/>
              <a:t>#Date: Your date</a:t>
            </a:r>
          </a:p>
          <a:p>
            <a:r>
              <a:rPr lang="en-US" dirty="0"/>
              <a:t>import pandas as pd</a:t>
            </a:r>
          </a:p>
          <a:p>
            <a:r>
              <a:rPr lang="en-US" dirty="0"/>
              <a:t>import </a:t>
            </a:r>
            <a:r>
              <a:rPr lang="en-US" dirty="0" err="1"/>
              <a:t>matplotlib.pyplot</a:t>
            </a:r>
            <a:r>
              <a:rPr lang="en-US" dirty="0"/>
              <a:t> as </a:t>
            </a:r>
            <a:r>
              <a:rPr lang="en-US" dirty="0" err="1"/>
              <a:t>plt</a:t>
            </a:r>
            <a:endParaRPr lang="en-US" dirty="0"/>
          </a:p>
          <a:p>
            <a:r>
              <a:rPr lang="en-US" dirty="0"/>
              <a:t>df1 = </a:t>
            </a:r>
            <a:r>
              <a:rPr lang="en-US" dirty="0" err="1"/>
              <a:t>pd.read_csv</a:t>
            </a:r>
            <a:r>
              <a:rPr lang="en-US" dirty="0"/>
              <a:t>("formatdata.csv") #baseline data is trial 1</a:t>
            </a:r>
          </a:p>
          <a:p>
            <a:r>
              <a:rPr lang="en-US" dirty="0"/>
              <a:t>df2 = </a:t>
            </a:r>
            <a:r>
              <a:rPr lang="en-US" dirty="0" err="1"/>
              <a:t>pd.read_csv</a:t>
            </a:r>
            <a:r>
              <a:rPr lang="en-US" dirty="0"/>
              <a:t>("formatdata2.csv") #data with variation such as finger over sensor and blowing on sensor is trial2</a:t>
            </a:r>
          </a:p>
          <a:p>
            <a:r>
              <a:rPr lang="en-US" dirty="0" err="1"/>
              <a:t>plt.figure</a:t>
            </a:r>
            <a:r>
              <a:rPr lang="en-US" dirty="0"/>
              <a:t>(); df1.Celsius.plot(label = 'trial1'); df2.Celsius.plot(label = 'trial2'); </a:t>
            </a:r>
            <a:r>
              <a:rPr lang="en-US" dirty="0" err="1"/>
              <a:t>plt.legend</a:t>
            </a:r>
            <a:r>
              <a:rPr lang="en-US" dirty="0"/>
              <a:t>(loc='best'); </a:t>
            </a:r>
            <a:r>
              <a:rPr lang="en-US" dirty="0" err="1"/>
              <a:t>plt.suptitle</a:t>
            </a:r>
            <a:r>
              <a:rPr lang="en-US" dirty="0"/>
              <a:t>('Celsius')</a:t>
            </a:r>
          </a:p>
          <a:p>
            <a:r>
              <a:rPr lang="en-US" dirty="0" err="1"/>
              <a:t>plt.show</a:t>
            </a:r>
            <a:r>
              <a:rPr lang="en-US" dirty="0"/>
              <a:t>()</a:t>
            </a:r>
          </a:p>
          <a:p>
            <a:endParaRPr lang="en-US" dirty="0"/>
          </a:p>
          <a:p>
            <a:r>
              <a:rPr lang="en-US" dirty="0"/>
              <a:t>################################################################################################</a:t>
            </a:r>
          </a:p>
          <a:p>
            <a:r>
              <a:rPr lang="en-US" dirty="0"/>
              <a:t>#Histogram</a:t>
            </a:r>
          </a:p>
          <a:p>
            <a:r>
              <a:rPr lang="en-US" dirty="0"/>
              <a:t>################################################################################################</a:t>
            </a:r>
          </a:p>
          <a:p>
            <a:r>
              <a:rPr lang="en-US" dirty="0"/>
              <a:t>#Purpose: Create a histogram of humidity data from the second trial</a:t>
            </a:r>
          </a:p>
          <a:p>
            <a:r>
              <a:rPr lang="en-US" dirty="0"/>
              <a:t>#Name: Your name</a:t>
            </a:r>
          </a:p>
          <a:p>
            <a:r>
              <a:rPr lang="en-US" dirty="0"/>
              <a:t>#Date: Your date</a:t>
            </a:r>
          </a:p>
          <a:p>
            <a:r>
              <a:rPr lang="en-US" dirty="0"/>
              <a:t>import pandas as pd</a:t>
            </a:r>
          </a:p>
          <a:p>
            <a:r>
              <a:rPr lang="en-US" dirty="0"/>
              <a:t>import </a:t>
            </a:r>
            <a:r>
              <a:rPr lang="en-US" dirty="0" err="1"/>
              <a:t>matplotlib.pyplot</a:t>
            </a:r>
            <a:r>
              <a:rPr lang="en-US" dirty="0"/>
              <a:t> as </a:t>
            </a:r>
            <a:r>
              <a:rPr lang="en-US" dirty="0" err="1"/>
              <a:t>plt</a:t>
            </a:r>
            <a:endParaRPr lang="en-US" dirty="0"/>
          </a:p>
          <a:p>
            <a:r>
              <a:rPr lang="en-US" dirty="0"/>
              <a:t>df1 = </a:t>
            </a:r>
            <a:r>
              <a:rPr lang="en-US" dirty="0" err="1"/>
              <a:t>pd.read_csv</a:t>
            </a:r>
            <a:r>
              <a:rPr lang="en-US" dirty="0"/>
              <a:t>("formatdata.csv")</a:t>
            </a:r>
          </a:p>
          <a:p>
            <a:r>
              <a:rPr lang="en-US" dirty="0"/>
              <a:t>df2 = </a:t>
            </a:r>
            <a:r>
              <a:rPr lang="en-US" dirty="0" err="1"/>
              <a:t>pd.read_csv</a:t>
            </a:r>
            <a:r>
              <a:rPr lang="en-US" dirty="0"/>
              <a:t>("formatdata2.csv")</a:t>
            </a:r>
          </a:p>
          <a:p>
            <a:r>
              <a:rPr lang="en-US" dirty="0"/>
              <a:t>df2['Humidity'].hist(bins=10, alpha=0.5); </a:t>
            </a:r>
            <a:r>
              <a:rPr lang="en-US" dirty="0" err="1"/>
              <a:t>plt.suptitle</a:t>
            </a:r>
            <a:r>
              <a:rPr lang="en-US" dirty="0"/>
              <a:t>('Histogram of Humidity')</a:t>
            </a:r>
          </a:p>
          <a:p>
            <a:r>
              <a:rPr lang="en-US" dirty="0" err="1"/>
              <a:t>plt.show</a:t>
            </a:r>
            <a:r>
              <a:rPr lang="en-US" dirty="0"/>
              <a:t>()</a:t>
            </a:r>
          </a:p>
          <a:p>
            <a:endParaRPr lang="en-US" dirty="0"/>
          </a:p>
          <a:p>
            <a:endParaRPr lang="en-US" dirty="0"/>
          </a:p>
          <a:p>
            <a:r>
              <a:rPr lang="en-US" dirty="0"/>
              <a:t>################################################################################################</a:t>
            </a:r>
          </a:p>
          <a:p>
            <a:r>
              <a:rPr lang="en-US" dirty="0"/>
              <a:t>#Scatter plot</a:t>
            </a:r>
          </a:p>
          <a:p>
            <a:r>
              <a:rPr lang="en-US" dirty="0"/>
              <a:t>################################################################################################</a:t>
            </a:r>
          </a:p>
          <a:p>
            <a:r>
              <a:rPr lang="en-US" dirty="0"/>
              <a:t>#Purpose: Create scatter plot of humidity for trial 1. Can replace df1 to df2 to display second trial data</a:t>
            </a:r>
          </a:p>
          <a:p>
            <a:r>
              <a:rPr lang="en-US" dirty="0"/>
              <a:t>#Name: Your name</a:t>
            </a:r>
          </a:p>
          <a:p>
            <a:r>
              <a:rPr lang="en-US" dirty="0"/>
              <a:t>#Date: Your date</a:t>
            </a:r>
          </a:p>
          <a:p>
            <a:r>
              <a:rPr lang="en-US" dirty="0"/>
              <a:t>import pandas as pd</a:t>
            </a:r>
          </a:p>
          <a:p>
            <a:r>
              <a:rPr lang="en-US" dirty="0"/>
              <a:t>import </a:t>
            </a:r>
            <a:r>
              <a:rPr lang="en-US" dirty="0" err="1"/>
              <a:t>matplotlib.pyplot</a:t>
            </a:r>
            <a:r>
              <a:rPr lang="en-US" dirty="0"/>
              <a:t> as </a:t>
            </a:r>
            <a:r>
              <a:rPr lang="en-US" dirty="0" err="1"/>
              <a:t>plt</a:t>
            </a:r>
            <a:endParaRPr lang="en-US" dirty="0"/>
          </a:p>
          <a:p>
            <a:r>
              <a:rPr lang="en-US" dirty="0"/>
              <a:t>df1 = </a:t>
            </a:r>
            <a:r>
              <a:rPr lang="en-US" dirty="0" err="1"/>
              <a:t>pd.read_csv</a:t>
            </a:r>
            <a:r>
              <a:rPr lang="en-US" dirty="0"/>
              <a:t>("formatdata.csv")</a:t>
            </a:r>
          </a:p>
          <a:p>
            <a:r>
              <a:rPr lang="en-US" dirty="0"/>
              <a:t>df2 = </a:t>
            </a:r>
            <a:r>
              <a:rPr lang="en-US" dirty="0" err="1"/>
              <a:t>pd.read_csv</a:t>
            </a:r>
            <a:r>
              <a:rPr lang="en-US" dirty="0"/>
              <a:t>("formatdata2.csv")</a:t>
            </a:r>
          </a:p>
          <a:p>
            <a:r>
              <a:rPr lang="en-US" dirty="0" err="1"/>
              <a:t>plt.scatter</a:t>
            </a:r>
            <a:r>
              <a:rPr lang="en-US" dirty="0"/>
              <a:t>(df1.index.values,df1['Humidity']); </a:t>
            </a:r>
            <a:r>
              <a:rPr lang="en-US" dirty="0" err="1"/>
              <a:t>plt.suptitle</a:t>
            </a:r>
            <a:r>
              <a:rPr lang="en-US" dirty="0"/>
              <a:t>('Humidity')</a:t>
            </a:r>
          </a:p>
          <a:p>
            <a:r>
              <a:rPr lang="en-US" dirty="0" err="1"/>
              <a:t>plt.show</a:t>
            </a:r>
            <a:r>
              <a:rPr lang="en-US" dirty="0"/>
              <a:t>()</a:t>
            </a:r>
          </a:p>
          <a:p>
            <a:r>
              <a:rPr lang="en-US" dirty="0"/>
              <a:t>"""</a:t>
            </a:r>
          </a:p>
          <a:p>
            <a:r>
              <a:rPr lang="en-US" dirty="0"/>
              <a:t>Created on Sun Oct 13 11:09:22 2019</a:t>
            </a:r>
          </a:p>
          <a:p>
            <a:endParaRPr lang="en-US" dirty="0"/>
          </a:p>
          <a:p>
            <a:r>
              <a:rPr lang="en-US" dirty="0"/>
              <a:t>@author: </a:t>
            </a:r>
            <a:r>
              <a:rPr lang="en-US" dirty="0" err="1"/>
              <a:t>SchaefersAaron</a:t>
            </a:r>
            <a:endParaRPr lang="en-US" dirty="0"/>
          </a:p>
          <a:p>
            <a:r>
              <a:rPr lang="en-US" dirty="0"/>
              <a:t>"""</a:t>
            </a:r>
          </a:p>
          <a:p>
            <a:endParaRPr lang="en-US" dirty="0"/>
          </a:p>
        </p:txBody>
      </p:sp>
    </p:spTree>
    <p:extLst>
      <p:ext uri="{BB962C8B-B14F-4D97-AF65-F5344CB8AC3E}">
        <p14:creationId xmlns:p14="http://schemas.microsoft.com/office/powerpoint/2010/main" val="171770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482724" y="1752599"/>
            <a:ext cx="3717237" cy="1371600"/>
          </a:xfrm>
        </p:spPr>
        <p:txBody>
          <a:bodyPr>
            <a:normAutofit fontScale="90000"/>
          </a:bodyPr>
          <a:lstStyle/>
          <a:p>
            <a:r>
              <a:rPr lang="en-US" sz="4400" dirty="0"/>
              <a:t>Temperature and Humidity Trial 1</a:t>
            </a:r>
            <a:br>
              <a:rPr lang="en-US" sz="4400" dirty="0"/>
            </a:br>
            <a:r>
              <a:rPr lang="en-US" sz="4400" dirty="0"/>
              <a:t>(Graph)</a:t>
            </a:r>
          </a:p>
        </p:txBody>
      </p:sp>
      <p:pic>
        <p:nvPicPr>
          <p:cNvPr id="4" name="Picture Placeholder 3" descr="A screenshot of a computer&#10;&#10;Description automatically generated">
            <a:extLst>
              <a:ext uri="{FF2B5EF4-FFF2-40B4-BE49-F238E27FC236}">
                <a16:creationId xmlns:a16="http://schemas.microsoft.com/office/drawing/2014/main" id="{154847EC-4F28-44A2-B07E-301C588FD22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450" t="-7763" r="68832" b="7763"/>
          <a:stretch/>
        </p:blipFill>
        <p:spPr>
          <a:xfrm>
            <a:off x="5532553" y="871811"/>
            <a:ext cx="6172200" cy="4873625"/>
          </a:xfr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58156" y="3124199"/>
            <a:ext cx="5426158" cy="1828800"/>
          </a:xfrm>
        </p:spPr>
        <p:txBody>
          <a:bodyPr/>
          <a:lstStyle/>
          <a:p>
            <a:r>
              <a:rPr lang="en-US" dirty="0"/>
              <a:t>Excel chart based on data from Arduino </a:t>
            </a:r>
          </a:p>
          <a:p>
            <a:endParaRPr lang="en-US" dirty="0"/>
          </a:p>
        </p:txBody>
      </p:sp>
    </p:spTree>
    <p:extLst>
      <p:ext uri="{BB962C8B-B14F-4D97-AF65-F5344CB8AC3E}">
        <p14:creationId xmlns:p14="http://schemas.microsoft.com/office/powerpoint/2010/main" val="1416020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19677" y="1188928"/>
            <a:ext cx="5856696" cy="1371600"/>
          </a:xfrm>
        </p:spPr>
        <p:txBody>
          <a:bodyPr>
            <a:normAutofit fontScale="90000"/>
          </a:bodyPr>
          <a:lstStyle/>
          <a:p>
            <a:r>
              <a:rPr lang="en-US" sz="4400" dirty="0"/>
              <a:t>Plot #2</a:t>
            </a:r>
            <a:br>
              <a:rPr lang="en-US" sz="4400" dirty="0"/>
            </a:br>
            <a:r>
              <a:rPr lang="en-US" sz="4400" dirty="0"/>
              <a:t>(Screenshots)</a:t>
            </a:r>
          </a:p>
        </p:txBody>
      </p:sp>
      <p:pic>
        <p:nvPicPr>
          <p:cNvPr id="4" name="Picture Placeholder 3" descr="A close up of a map&#10;&#10;Description automatically generated">
            <a:extLst>
              <a:ext uri="{FF2B5EF4-FFF2-40B4-BE49-F238E27FC236}">
                <a16:creationId xmlns:a16="http://schemas.microsoft.com/office/drawing/2014/main" id="{195E7665-E5F0-4076-964E-9B269A79464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2988" r="22988"/>
          <a:stretch>
            <a:fillRect/>
          </a:stretch>
        </p:blipFill>
        <p:spPr>
          <a:xfrm>
            <a:off x="6676373" y="412083"/>
            <a:ext cx="5076105" cy="6033834"/>
          </a:xfr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482724" y="3124199"/>
            <a:ext cx="3114595" cy="1828800"/>
          </a:xfrm>
        </p:spPr>
        <p:txBody>
          <a:bodyPr>
            <a:normAutofit fontScale="92500" lnSpcReduction="20000"/>
          </a:bodyPr>
          <a:lstStyle/>
          <a:p>
            <a:pPr marL="285750" indent="-285750" algn="l">
              <a:buFont typeface="Arial" panose="020B0604020202020204" pitchFamily="34" charset="0"/>
              <a:buChar char="•"/>
            </a:pPr>
            <a:r>
              <a:rPr lang="en-US" dirty="0"/>
              <a:t>Box</a:t>
            </a:r>
          </a:p>
          <a:p>
            <a:pPr marL="285750" indent="-285750" algn="l">
              <a:buFont typeface="Arial" panose="020B0604020202020204" pitchFamily="34" charset="0"/>
              <a:buChar char="•"/>
            </a:pPr>
            <a:r>
              <a:rPr lang="en-US" dirty="0"/>
              <a:t>Line</a:t>
            </a:r>
          </a:p>
          <a:p>
            <a:pPr marL="285750" indent="-285750" algn="l">
              <a:buFont typeface="Arial" panose="020B0604020202020204" pitchFamily="34" charset="0"/>
              <a:buChar char="•"/>
            </a:pPr>
            <a:r>
              <a:rPr lang="en-US" dirty="0"/>
              <a:t>Histogram</a:t>
            </a:r>
          </a:p>
          <a:p>
            <a:pPr marL="285750" indent="-285750" algn="l">
              <a:buFont typeface="Arial" panose="020B0604020202020204" pitchFamily="34" charset="0"/>
              <a:buChar char="•"/>
            </a:pPr>
            <a:r>
              <a:rPr lang="en-US" dirty="0"/>
              <a:t>Scatter</a:t>
            </a:r>
          </a:p>
          <a:p>
            <a:pPr marL="285750" indent="-285750" algn="l">
              <a:buFont typeface="Arial" panose="020B0604020202020204" pitchFamily="34" charset="0"/>
              <a:buChar char="•"/>
            </a:pPr>
            <a:r>
              <a:rPr lang="en-US" dirty="0"/>
              <a:t>Research your own!</a:t>
            </a:r>
          </a:p>
          <a:p>
            <a:endParaRPr lang="en-US" dirty="0"/>
          </a:p>
        </p:txBody>
      </p:sp>
    </p:spTree>
    <p:extLst>
      <p:ext uri="{BB962C8B-B14F-4D97-AF65-F5344CB8AC3E}">
        <p14:creationId xmlns:p14="http://schemas.microsoft.com/office/powerpoint/2010/main" val="46181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EEE31-B250-4272-AB76-32CC58756CF9}"/>
              </a:ext>
            </a:extLst>
          </p:cNvPr>
          <p:cNvSpPr>
            <a:spLocks noGrp="1"/>
          </p:cNvSpPr>
          <p:nvPr>
            <p:ph type="title"/>
          </p:nvPr>
        </p:nvSpPr>
        <p:spPr>
          <a:xfrm>
            <a:off x="969039" y="1208762"/>
            <a:ext cx="3932237" cy="651164"/>
          </a:xfrm>
        </p:spPr>
        <p:txBody>
          <a:bodyPr/>
          <a:lstStyle/>
          <a:p>
            <a:r>
              <a:rPr lang="en-US" dirty="0"/>
              <a:t>Analysis</a:t>
            </a:r>
          </a:p>
        </p:txBody>
      </p:sp>
      <p:pic>
        <p:nvPicPr>
          <p:cNvPr id="10" name="Picture Placeholder 9" descr="A screenshot of a cell phone&#10;&#10;Description automatically generated">
            <a:extLst>
              <a:ext uri="{FF2B5EF4-FFF2-40B4-BE49-F238E27FC236}">
                <a16:creationId xmlns:a16="http://schemas.microsoft.com/office/drawing/2014/main" id="{C5C13D9B-FCFA-4F5E-88E5-A20BCEF60E2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336" r="2336"/>
          <a:stretch>
            <a:fillRect/>
          </a:stretch>
        </p:blipFill>
        <p:spPr>
          <a:xfrm>
            <a:off x="4806662" y="464706"/>
            <a:ext cx="3256685" cy="2571508"/>
          </a:xfrm>
        </p:spPr>
      </p:pic>
      <p:sp>
        <p:nvSpPr>
          <p:cNvPr id="4" name="Text Placeholder 3">
            <a:extLst>
              <a:ext uri="{FF2B5EF4-FFF2-40B4-BE49-F238E27FC236}">
                <a16:creationId xmlns:a16="http://schemas.microsoft.com/office/drawing/2014/main" id="{E0886AEE-547A-4CB4-9E69-D75EAA376584}"/>
              </a:ext>
            </a:extLst>
          </p:cNvPr>
          <p:cNvSpPr>
            <a:spLocks noGrp="1"/>
          </p:cNvSpPr>
          <p:nvPr>
            <p:ph type="body" sz="half" idx="2"/>
          </p:nvPr>
        </p:nvSpPr>
        <p:spPr>
          <a:xfrm>
            <a:off x="1290725" y="2497282"/>
            <a:ext cx="3288867" cy="1863436"/>
          </a:xfrm>
        </p:spPr>
        <p:txBody>
          <a:bodyPr>
            <a:normAutofit fontScale="85000" lnSpcReduction="10000"/>
          </a:bodyPr>
          <a:lstStyle/>
          <a:p>
            <a:pPr marL="285750" indent="-285750" algn="l">
              <a:buFont typeface="Arial" panose="020B0604020202020204" pitchFamily="34" charset="0"/>
              <a:buChar char="•"/>
            </a:pPr>
            <a:r>
              <a:rPr lang="en-US" dirty="0"/>
              <a:t>In analysis is developing a question and reviewing the data to answer the question</a:t>
            </a:r>
          </a:p>
          <a:p>
            <a:pPr marL="285750" indent="-285750" algn="l">
              <a:buFont typeface="Arial" panose="020B0604020202020204" pitchFamily="34" charset="0"/>
              <a:buChar char="•"/>
            </a:pPr>
            <a:r>
              <a:rPr lang="en-US" dirty="0"/>
              <a:t>Question 1: what is the difference in Fahrenheit and Celsius?</a:t>
            </a:r>
          </a:p>
          <a:p>
            <a:pPr marL="285750" indent="-285750" algn="l">
              <a:buFont typeface="Arial" panose="020B0604020202020204" pitchFamily="34" charset="0"/>
              <a:buChar char="•"/>
            </a:pPr>
            <a:r>
              <a:rPr lang="en-US" dirty="0"/>
              <a:t>Question 2: What is humidity?</a:t>
            </a:r>
          </a:p>
          <a:p>
            <a:pPr marL="285750" indent="-285750">
              <a:buFont typeface="Arial" panose="020B0604020202020204" pitchFamily="34" charset="0"/>
              <a:buChar char="•"/>
            </a:pPr>
            <a:endParaRPr lang="en-US" dirty="0"/>
          </a:p>
        </p:txBody>
      </p:sp>
      <p:pic>
        <p:nvPicPr>
          <p:cNvPr id="12" name="Picture 11" descr="A close up of a map&#10;&#10;Description automatically generated">
            <a:extLst>
              <a:ext uri="{FF2B5EF4-FFF2-40B4-BE49-F238E27FC236}">
                <a16:creationId xmlns:a16="http://schemas.microsoft.com/office/drawing/2014/main" id="{9C106051-A37D-4E02-AF8B-EFD47CDEA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077" y="3237847"/>
            <a:ext cx="4674665" cy="3518702"/>
          </a:xfrm>
          <a:prstGeom prst="rect">
            <a:avLst/>
          </a:prstGeom>
        </p:spPr>
      </p:pic>
    </p:spTree>
    <p:extLst>
      <p:ext uri="{BB962C8B-B14F-4D97-AF65-F5344CB8AC3E}">
        <p14:creationId xmlns:p14="http://schemas.microsoft.com/office/powerpoint/2010/main" val="612626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887722" y="303212"/>
            <a:ext cx="5426158" cy="1371600"/>
          </a:xfrm>
        </p:spPr>
        <p:txBody>
          <a:bodyPr>
            <a:normAutofit fontScale="90000"/>
          </a:bodyPr>
          <a:lstStyle/>
          <a:p>
            <a:r>
              <a:rPr lang="en-US" sz="4400" dirty="0"/>
              <a:t>Prediction</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328302" y="2057400"/>
            <a:ext cx="10571423" cy="3811588"/>
          </a:xfrm>
        </p:spPr>
        <p:txBody>
          <a:bodyPr/>
          <a:lstStyle/>
          <a:p>
            <a:pPr marL="285750" indent="-285750" algn="l">
              <a:buFont typeface="Arial" panose="020B0604020202020204" pitchFamily="34" charset="0"/>
              <a:buChar char="•"/>
            </a:pPr>
            <a:r>
              <a:rPr lang="en-US" dirty="0"/>
              <a:t>Develop a prediction based on the data. How would the data be different if you simply blew on the sensor without touching it? How would it be different if you gathered the data on a rainy or dry day?</a:t>
            </a:r>
          </a:p>
          <a:p>
            <a:pPr marL="285750" indent="-285750" algn="l">
              <a:buFont typeface="Arial" panose="020B0604020202020204" pitchFamily="34" charset="0"/>
              <a:buChar char="•"/>
            </a:pPr>
            <a:r>
              <a:rPr lang="en-US" dirty="0"/>
              <a:t>Based on the data that I received form the python reports that when the current room that the sensor was in was no change other then the temperature when I touched the sensor externally with my finger on it.</a:t>
            </a:r>
          </a:p>
          <a:p>
            <a:pPr marL="285750" indent="-285750" algn="l">
              <a:buFont typeface="Arial" panose="020B0604020202020204" pitchFamily="34" charset="0"/>
              <a:buChar char="•"/>
            </a:pPr>
            <a:r>
              <a:rPr lang="en-US" dirty="0"/>
              <a:t>When touching the sensor the humidify did not really change all that much other then the current temperature went up a few degrees</a:t>
            </a:r>
          </a:p>
          <a:p>
            <a:pPr marL="285750" indent="-285750" algn="l">
              <a:buFont typeface="Arial" panose="020B0604020202020204" pitchFamily="34" charset="0"/>
              <a:buChar char="•"/>
            </a:pPr>
            <a:r>
              <a:rPr lang="en-US" dirty="0"/>
              <a:t>If I was outside, then the readings would defiantly change from the different type of air temperature and the humidify would change from inside a warm house to a cold temp outside.</a:t>
            </a:r>
          </a:p>
          <a:p>
            <a:endParaRPr lang="en-US" dirty="0"/>
          </a:p>
        </p:txBody>
      </p:sp>
    </p:spTree>
    <p:extLst>
      <p:ext uri="{BB962C8B-B14F-4D97-AF65-F5344CB8AC3E}">
        <p14:creationId xmlns:p14="http://schemas.microsoft.com/office/powerpoint/2010/main" val="82809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B092F-182C-458E-A05D-89BEA64DE860}"/>
              </a:ext>
            </a:extLst>
          </p:cNvPr>
          <p:cNvSpPr>
            <a:spLocks noGrp="1"/>
          </p:cNvSpPr>
          <p:nvPr>
            <p:ph type="title"/>
          </p:nvPr>
        </p:nvSpPr>
        <p:spPr/>
        <p:txBody>
          <a:bodyPr/>
          <a:lstStyle/>
          <a:p>
            <a:r>
              <a:rPr lang="en-US" dirty="0"/>
              <a:t>Career Skills</a:t>
            </a:r>
            <a:br>
              <a:rPr lang="en-US" dirty="0"/>
            </a:br>
            <a:endParaRPr lang="en-US" dirty="0"/>
          </a:p>
        </p:txBody>
      </p:sp>
      <p:sp>
        <p:nvSpPr>
          <p:cNvPr id="4" name="Text Placeholder 3">
            <a:extLst>
              <a:ext uri="{FF2B5EF4-FFF2-40B4-BE49-F238E27FC236}">
                <a16:creationId xmlns:a16="http://schemas.microsoft.com/office/drawing/2014/main" id="{B0D200F9-CF94-40B1-BF05-E3BE26058B81}"/>
              </a:ext>
            </a:extLst>
          </p:cNvPr>
          <p:cNvSpPr>
            <a:spLocks noGrp="1"/>
          </p:cNvSpPr>
          <p:nvPr>
            <p:ph type="body" sz="half" idx="2"/>
          </p:nvPr>
        </p:nvSpPr>
        <p:spPr>
          <a:xfrm>
            <a:off x="1482724" y="3124198"/>
            <a:ext cx="5394065" cy="3314179"/>
          </a:xfrm>
        </p:spPr>
        <p:txBody>
          <a:bodyPr>
            <a:normAutofit/>
          </a:bodyPr>
          <a:lstStyle/>
          <a:p>
            <a:pPr marL="285750" indent="-285750" algn="l">
              <a:buFont typeface="Arial" panose="020B0604020202020204" pitchFamily="34" charset="0"/>
              <a:buChar char="•"/>
            </a:pPr>
            <a:r>
              <a:rPr lang="en-US" dirty="0"/>
              <a:t>Understanding algorithms and data</a:t>
            </a:r>
          </a:p>
          <a:p>
            <a:pPr marL="285750" indent="-285750" algn="l">
              <a:buFont typeface="Arial" panose="020B0604020202020204" pitchFamily="34" charset="0"/>
              <a:buChar char="•"/>
            </a:pPr>
            <a:r>
              <a:rPr lang="en-US" dirty="0"/>
              <a:t>Ability to comprehend core programming languages</a:t>
            </a:r>
          </a:p>
          <a:p>
            <a:pPr marL="285750" indent="-285750" algn="l">
              <a:buFont typeface="Arial" panose="020B0604020202020204" pitchFamily="34" charset="0"/>
              <a:buChar char="•"/>
            </a:pPr>
            <a:r>
              <a:rPr lang="en-US" dirty="0"/>
              <a:t>Excellent verbal and written communication skills</a:t>
            </a:r>
          </a:p>
          <a:p>
            <a:pPr marL="285750" indent="-285750" algn="l">
              <a:buFont typeface="Arial" panose="020B0604020202020204" pitchFamily="34" charset="0"/>
              <a:buChar char="•"/>
            </a:pPr>
            <a:r>
              <a:rPr lang="en-US" dirty="0"/>
              <a:t>Ability to be a team player or work independently needed.</a:t>
            </a:r>
          </a:p>
        </p:txBody>
      </p:sp>
      <p:pic>
        <p:nvPicPr>
          <p:cNvPr id="9" name="Picture Placeholder 8">
            <a:extLst>
              <a:ext uri="{FF2B5EF4-FFF2-40B4-BE49-F238E27FC236}">
                <a16:creationId xmlns:a16="http://schemas.microsoft.com/office/drawing/2014/main" id="{6B3BB3ED-68BF-483F-A61F-6FB31D169B45}"/>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7594682" y="2154477"/>
            <a:ext cx="4074200" cy="3607495"/>
          </a:xfrm>
          <a:prstGeom prst="rect">
            <a:avLst/>
          </a:prstGeom>
        </p:spPr>
      </p:pic>
      <p:sp>
        <p:nvSpPr>
          <p:cNvPr id="10" name="TextBox 9">
            <a:extLst>
              <a:ext uri="{FF2B5EF4-FFF2-40B4-BE49-F238E27FC236}">
                <a16:creationId xmlns:a16="http://schemas.microsoft.com/office/drawing/2014/main" id="{43337B21-88DA-450A-97F0-D188B7D677C6}"/>
              </a:ext>
            </a:extLst>
          </p:cNvPr>
          <p:cNvSpPr txBox="1"/>
          <p:nvPr/>
        </p:nvSpPr>
        <p:spPr>
          <a:xfrm>
            <a:off x="7562589" y="5761973"/>
            <a:ext cx="4161773" cy="369332"/>
          </a:xfrm>
          <a:prstGeom prst="rect">
            <a:avLst/>
          </a:prstGeom>
          <a:noFill/>
        </p:spPr>
        <p:txBody>
          <a:bodyPr wrap="square" rtlCol="0">
            <a:spAutoFit/>
          </a:bodyPr>
          <a:lstStyle/>
          <a:p>
            <a:pPr algn="ctr"/>
            <a:r>
              <a:rPr lang="en-US" dirty="0"/>
              <a:t>Pixabay 2019</a:t>
            </a:r>
          </a:p>
        </p:txBody>
      </p:sp>
    </p:spTree>
    <p:extLst>
      <p:ext uri="{BB962C8B-B14F-4D97-AF65-F5344CB8AC3E}">
        <p14:creationId xmlns:p14="http://schemas.microsoft.com/office/powerpoint/2010/main" val="1452487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B066-89B7-4EC2-A207-B7DE81447A38}"/>
              </a:ext>
            </a:extLst>
          </p:cNvPr>
          <p:cNvSpPr>
            <a:spLocks noGrp="1"/>
          </p:cNvSpPr>
          <p:nvPr>
            <p:ph type="title"/>
          </p:nvPr>
        </p:nvSpPr>
        <p:spPr>
          <a:xfrm>
            <a:off x="1683140" y="287054"/>
            <a:ext cx="5426158" cy="1371600"/>
          </a:xfrm>
        </p:spPr>
        <p:txBody>
          <a:bodyPr/>
          <a:lstStyle/>
          <a:p>
            <a:r>
              <a:rPr lang="en-US" dirty="0"/>
              <a:t>Challenges </a:t>
            </a:r>
            <a:br>
              <a:rPr lang="en-US" dirty="0"/>
            </a:br>
            <a:endParaRPr lang="en-US" dirty="0"/>
          </a:p>
        </p:txBody>
      </p:sp>
      <p:sp>
        <p:nvSpPr>
          <p:cNvPr id="4" name="Text Placeholder 3">
            <a:extLst>
              <a:ext uri="{FF2B5EF4-FFF2-40B4-BE49-F238E27FC236}">
                <a16:creationId xmlns:a16="http://schemas.microsoft.com/office/drawing/2014/main" id="{B856421E-1873-42BA-BBA8-41C64D132F7E}"/>
              </a:ext>
            </a:extLst>
          </p:cNvPr>
          <p:cNvSpPr>
            <a:spLocks noGrp="1"/>
          </p:cNvSpPr>
          <p:nvPr>
            <p:ph type="body" sz="half" idx="2"/>
          </p:nvPr>
        </p:nvSpPr>
        <p:spPr>
          <a:xfrm>
            <a:off x="1783348" y="1600200"/>
            <a:ext cx="8139578" cy="1828800"/>
          </a:xfrm>
        </p:spPr>
        <p:txBody>
          <a:bodyPr>
            <a:normAutofit fontScale="85000" lnSpcReduction="20000"/>
          </a:bodyPr>
          <a:lstStyle/>
          <a:p>
            <a:pPr marL="285750" indent="-285750" algn="l">
              <a:buClr>
                <a:srgbClr val="FF0000"/>
              </a:buClr>
              <a:buFont typeface="Arial" panose="020B0604020202020204" pitchFamily="34" charset="0"/>
              <a:buChar char="•"/>
            </a:pPr>
            <a:r>
              <a:rPr lang="en-US" dirty="0"/>
              <a:t>Computer Programmer 7% decline in demand (BLS, 2019), being new to the field </a:t>
            </a:r>
          </a:p>
          <a:p>
            <a:pPr marL="285750" indent="-285750" algn="l">
              <a:buClr>
                <a:srgbClr val="FF0000"/>
              </a:buClr>
              <a:buFont typeface="Arial" panose="020B0604020202020204" pitchFamily="34" charset="0"/>
              <a:buChar char="•"/>
            </a:pPr>
            <a:r>
              <a:rPr lang="en-US" dirty="0"/>
              <a:t>Being able to locate and repair programming errors when client doesn’t understand when failure initially appeared.</a:t>
            </a:r>
          </a:p>
          <a:p>
            <a:pPr marL="285750" indent="-285750" algn="l">
              <a:buClr>
                <a:srgbClr val="FF0000"/>
              </a:buClr>
              <a:buFont typeface="Arial" panose="020B0604020202020204" pitchFamily="34" charset="0"/>
              <a:buChar char="•"/>
            </a:pPr>
            <a:r>
              <a:rPr lang="en-US" dirty="0"/>
              <a:t>Debugging and data transfer errors</a:t>
            </a:r>
          </a:p>
          <a:p>
            <a:pPr marL="285750" indent="-285750" algn="l">
              <a:buClr>
                <a:srgbClr val="FF0000"/>
              </a:buClr>
              <a:buFont typeface="Arial" panose="020B0604020202020204" pitchFamily="34" charset="0"/>
              <a:buChar char="•"/>
            </a:pPr>
            <a:r>
              <a:rPr lang="en-US" dirty="0"/>
              <a:t>Working with a variety of programming languages </a:t>
            </a:r>
          </a:p>
          <a:p>
            <a:pPr marL="285750" indent="-285750" algn="l">
              <a:buClr>
                <a:srgbClr val="FF0000"/>
              </a:buClr>
              <a:buFont typeface="Arial" panose="020B0604020202020204" pitchFamily="34" charset="0"/>
              <a:buChar char="•"/>
            </a:pPr>
            <a:r>
              <a:rPr lang="en-US" dirty="0"/>
              <a:t>Determining client’s specific needs when client isn’t sure exactly what his/her goal is.</a:t>
            </a:r>
          </a:p>
          <a:p>
            <a:pPr marL="285750" indent="-285750" algn="l">
              <a:buFont typeface="Arial" panose="020B0604020202020204" pitchFamily="34" charset="0"/>
              <a:buChar char="•"/>
            </a:pPr>
            <a:endParaRPr lang="en-US" dirty="0"/>
          </a:p>
          <a:p>
            <a:endParaRPr lang="en-US" dirty="0"/>
          </a:p>
        </p:txBody>
      </p:sp>
      <p:sp>
        <p:nvSpPr>
          <p:cNvPr id="21" name="TextBox 20">
            <a:extLst>
              <a:ext uri="{FF2B5EF4-FFF2-40B4-BE49-F238E27FC236}">
                <a16:creationId xmlns:a16="http://schemas.microsoft.com/office/drawing/2014/main" id="{DCBB5C57-4426-45B1-87E9-1DDF1E124350}"/>
              </a:ext>
            </a:extLst>
          </p:cNvPr>
          <p:cNvSpPr txBox="1"/>
          <p:nvPr/>
        </p:nvSpPr>
        <p:spPr>
          <a:xfrm>
            <a:off x="2906038" y="4410495"/>
            <a:ext cx="8139577" cy="2185214"/>
          </a:xfrm>
          <a:prstGeom prst="rect">
            <a:avLst/>
          </a:prstGeom>
          <a:noFill/>
        </p:spPr>
        <p:txBody>
          <a:bodyPr wrap="square" rtlCol="0">
            <a:spAutoFit/>
          </a:bodyPr>
          <a:lstStyle/>
          <a:p>
            <a:r>
              <a:rPr lang="en-US" sz="2800" dirty="0"/>
              <a:t>Overcoming the Challenges: </a:t>
            </a:r>
          </a:p>
          <a:p>
            <a:pPr marL="285750" indent="-285750">
              <a:buClr>
                <a:srgbClr val="00B050"/>
              </a:buClr>
              <a:buFont typeface="Arial" panose="020B0604020202020204" pitchFamily="34" charset="0"/>
              <a:buChar char="•"/>
            </a:pPr>
            <a:r>
              <a:rPr lang="en-US" dirty="0"/>
              <a:t>Information Security Analysts, with an expected growth of 32%. (BLS, 2019)</a:t>
            </a:r>
          </a:p>
          <a:p>
            <a:pPr marL="285750" indent="-285750">
              <a:buClr>
                <a:srgbClr val="00B050"/>
              </a:buClr>
              <a:buFont typeface="Arial" panose="020B0604020202020204" pitchFamily="34" charset="0"/>
              <a:buChar char="•"/>
            </a:pPr>
            <a:r>
              <a:rPr lang="en-US" dirty="0"/>
              <a:t>More likely to obtain an entry level position</a:t>
            </a:r>
          </a:p>
          <a:p>
            <a:pPr marL="285750" indent="-285750">
              <a:buClr>
                <a:srgbClr val="00B050"/>
              </a:buClr>
              <a:buFont typeface="Arial" panose="020B0604020202020204" pitchFamily="34" charset="0"/>
              <a:buChar char="•"/>
            </a:pPr>
            <a:r>
              <a:rPr lang="en-US" dirty="0"/>
              <a:t>Ask client what he/she was trying to do when error originally appeared.</a:t>
            </a:r>
          </a:p>
          <a:p>
            <a:pPr marL="285750" indent="-285750">
              <a:buClr>
                <a:srgbClr val="00B050"/>
              </a:buClr>
              <a:buFont typeface="Arial" panose="020B0604020202020204" pitchFamily="34" charset="0"/>
              <a:buChar char="•"/>
            </a:pPr>
            <a:r>
              <a:rPr lang="en-US" dirty="0"/>
              <a:t>Take very detailed notes on where error was location and what actions taken where to resolve the issue(s) causing the error.</a:t>
            </a:r>
          </a:p>
          <a:p>
            <a:pPr marL="285750" indent="-285750">
              <a:buFont typeface="Arial" panose="020B0604020202020204" pitchFamily="34" charset="0"/>
              <a:buChar char="•"/>
            </a:pPr>
            <a:endParaRPr lang="en-US" dirty="0"/>
          </a:p>
        </p:txBody>
      </p:sp>
      <p:pic>
        <p:nvPicPr>
          <p:cNvPr id="1026" name="Picture 2" descr="Light bulb with question mark inside.">
            <a:extLst>
              <a:ext uri="{FF2B5EF4-FFF2-40B4-BE49-F238E27FC236}">
                <a16:creationId xmlns:a16="http://schemas.microsoft.com/office/drawing/2014/main" id="{25BC4C2D-9A2B-4180-B08C-186BBE9BF700}"/>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9922926" y="972854"/>
            <a:ext cx="1697581" cy="21158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clamation mark icon">
            <a:extLst>
              <a:ext uri="{FF2B5EF4-FFF2-40B4-BE49-F238E27FC236}">
                <a16:creationId xmlns:a16="http://schemas.microsoft.com/office/drawing/2014/main" id="{5FB962B0-6C8A-4ECC-9DB5-5EE5E07CC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385" y="4056346"/>
            <a:ext cx="169613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92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C01C-FD83-4006-8AB0-13E0C746117F}"/>
              </a:ext>
            </a:extLst>
          </p:cNvPr>
          <p:cNvSpPr>
            <a:spLocks noGrp="1"/>
          </p:cNvSpPr>
          <p:nvPr>
            <p:ph type="title"/>
          </p:nvPr>
        </p:nvSpPr>
        <p:spPr>
          <a:xfrm>
            <a:off x="1316344" y="337158"/>
            <a:ext cx="10495700" cy="677450"/>
          </a:xfrm>
        </p:spPr>
        <p:txBody>
          <a:bodyPr/>
          <a:lstStyle/>
          <a:p>
            <a:r>
              <a:rPr lang="en-US" dirty="0"/>
              <a:t>Conclusion Slide</a:t>
            </a:r>
          </a:p>
        </p:txBody>
      </p:sp>
      <p:sp>
        <p:nvSpPr>
          <p:cNvPr id="4" name="Text Placeholder 3">
            <a:extLst>
              <a:ext uri="{FF2B5EF4-FFF2-40B4-BE49-F238E27FC236}">
                <a16:creationId xmlns:a16="http://schemas.microsoft.com/office/drawing/2014/main" id="{32DFEFDA-C669-4EA4-9BB6-623AC596BC1F}"/>
              </a:ext>
            </a:extLst>
          </p:cNvPr>
          <p:cNvSpPr>
            <a:spLocks noGrp="1"/>
          </p:cNvSpPr>
          <p:nvPr>
            <p:ph type="body" sz="half" idx="2"/>
          </p:nvPr>
        </p:nvSpPr>
        <p:spPr>
          <a:xfrm>
            <a:off x="1316344" y="1703539"/>
            <a:ext cx="9841768" cy="3850709"/>
          </a:xfrm>
        </p:spPr>
        <p:txBody>
          <a:bodyPr/>
          <a:lstStyle/>
          <a:p>
            <a:pPr algn="l"/>
            <a:r>
              <a:rPr lang="en-US" dirty="0"/>
              <a:t>In today’s world technology has is a significate role in  our personal and professional lives. Know how to develop new software and debug existing programs is a vital part of being able to preform various tasks in our everyday lives. The skills that one learns as a computer programmer will allow the individual to further his/her career goals into other fields such as  Information Security Analysts, because the ability to read the programming code as a computer programmer can be extremely useful when trying to fix a security issues as a Security Analysts.</a:t>
            </a:r>
          </a:p>
        </p:txBody>
      </p:sp>
    </p:spTree>
    <p:extLst>
      <p:ext uri="{BB962C8B-B14F-4D97-AF65-F5344CB8AC3E}">
        <p14:creationId xmlns:p14="http://schemas.microsoft.com/office/powerpoint/2010/main" val="30755441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otalTime>262</TotalTime>
  <Words>1027</Words>
  <Application>Microsoft Office PowerPoint</Application>
  <PresentationFormat>Widescreen</PresentationFormat>
  <Paragraphs>105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Corbel</vt:lpstr>
      <vt:lpstr>Wingdings</vt:lpstr>
      <vt:lpstr>Parallax</vt:lpstr>
      <vt:lpstr>CEIS110 Introduction to Programming (Part 2 of 2)</vt:lpstr>
      <vt:lpstr>Code</vt:lpstr>
      <vt:lpstr>Temperature and Humidity Trial 1 (Graph)</vt:lpstr>
      <vt:lpstr>Plot #2 (Screenshots)</vt:lpstr>
      <vt:lpstr>Analysis</vt:lpstr>
      <vt:lpstr>Prediction </vt:lpstr>
      <vt:lpstr>Career Skills </vt:lpstr>
      <vt:lpstr>Challenges  </vt:lpstr>
      <vt:lpstr>Conclusion Slide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CEIS110 Introduction to Programming</dc:title>
  <dc:creator>Aaron Schaefers</dc:creator>
  <cp:lastModifiedBy>Teresa Barrows</cp:lastModifiedBy>
  <cp:revision>29</cp:revision>
  <dcterms:created xsi:type="dcterms:W3CDTF">2019-10-23T18:11:59Z</dcterms:created>
  <dcterms:modified xsi:type="dcterms:W3CDTF">2019-10-26T17:11:42Z</dcterms:modified>
</cp:coreProperties>
</file>