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7.jpg" ContentType="image/gif"/>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7" r:id="rId3"/>
    <p:sldId id="259" r:id="rId4"/>
    <p:sldId id="258" r:id="rId5"/>
    <p:sldId id="260" r:id="rId6"/>
    <p:sldId id="257" r:id="rId7"/>
    <p:sldId id="261" r:id="rId8"/>
    <p:sldId id="262" r:id="rId9"/>
    <p:sldId id="263" r:id="rId10"/>
    <p:sldId id="269" r:id="rId11"/>
    <p:sldId id="264" r:id="rId12"/>
    <p:sldId id="270" r:id="rId13"/>
    <p:sldId id="271" r:id="rId14"/>
    <p:sldId id="272" r:id="rId15"/>
    <p:sldId id="265" r:id="rId16"/>
    <p:sldId id="268" r:id="rId17"/>
    <p:sldId id="266"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7" autoAdjust="0"/>
    <p:restoredTop sz="81076" autoAdjust="0"/>
  </p:normalViewPr>
  <p:slideViewPr>
    <p:cSldViewPr>
      <p:cViewPr varScale="1">
        <p:scale>
          <a:sx n="58" d="100"/>
          <a:sy n="58" d="100"/>
        </p:scale>
        <p:origin x="1986" y="7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906FC2-CDA9-4D54-9268-A325348E8496}"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ea typeface="Calibri" panose="020F0502020204030204" pitchFamily="34" charset="0"/>
                <a:cs typeface="Times New Roman" panose="02020603050405020304" pitchFamily="18" charset="0"/>
              </a:rPr>
              <a:t>The screenshot show the spectrum analyzer displaying the signal’s harmonic spectrum along with how the spectrum analyzer displaying the signal’s harmonic spectrum and its panel settings. The bottom picture shows the Harmonic Frequency at various Khz and the voltage of the signal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(Frenzel, Jr, 2015)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ea typeface="Calibri" panose="020F0502020204030204" pitchFamily="34" charset="0"/>
                <a:cs typeface="Times New Roman" panose="02020603050405020304" pitchFamily="18" charset="0"/>
              </a:rPr>
              <a:t>.</a:t>
            </a:r>
            <a:endParaRPr lang="en-US" sz="1200" dirty="0"/>
          </a:p>
          <a:p>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3</a:t>
            </a:fld>
            <a:endParaRPr lang="ru-RU"/>
          </a:p>
        </p:txBody>
      </p:sp>
    </p:spTree>
    <p:extLst>
      <p:ext uri="{BB962C8B-B14F-4D97-AF65-F5344CB8AC3E}">
        <p14:creationId xmlns:p14="http://schemas.microsoft.com/office/powerpoint/2010/main" val="17290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Oscillo scope the signal including the panel settings of the oscilloscope and the Spectrum Analyzer show the signal and panel setting of the analyzer. The table below sow the lower side band, carrier, and upper side band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(Frenzel, Jr, 2015)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17</a:t>
            </a:fld>
            <a:endParaRPr lang="ru-RU"/>
          </a:p>
        </p:txBody>
      </p:sp>
    </p:spTree>
    <p:extLst>
      <p:ext uri="{BB962C8B-B14F-4D97-AF65-F5344CB8AC3E}">
        <p14:creationId xmlns:p14="http://schemas.microsoft.com/office/powerpoint/2010/main" val="375609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Oscillo scope the signal including the panel settings of the oscilloscope and the Spectrum Analyzer show the signal and panel setting of the analyzer. The table below sow the lower side band, carrier, and upper side band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(Frenzel, Jr, 2015)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4</a:t>
            </a:fld>
            <a:endParaRPr lang="ru-RU"/>
          </a:p>
        </p:txBody>
      </p:sp>
    </p:spTree>
    <p:extLst>
      <p:ext uri="{BB962C8B-B14F-4D97-AF65-F5344CB8AC3E}">
        <p14:creationId xmlns:p14="http://schemas.microsoft.com/office/powerpoint/2010/main" val="3271577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(Frenzel, Jr, 2015)</a:t>
            </a:r>
          </a:p>
          <a:p>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5</a:t>
            </a:fld>
            <a:endParaRPr lang="ru-RU"/>
          </a:p>
        </p:txBody>
      </p:sp>
    </p:spTree>
    <p:extLst>
      <p:ext uri="{BB962C8B-B14F-4D97-AF65-F5344CB8AC3E}">
        <p14:creationId xmlns:p14="http://schemas.microsoft.com/office/powerpoint/2010/main" val="173576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(Frenzel, Jr, 2015)</a:t>
            </a:r>
          </a:p>
          <a:p>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6</a:t>
            </a:fld>
            <a:endParaRPr lang="ru-RU"/>
          </a:p>
        </p:txBody>
      </p:sp>
    </p:spTree>
    <p:extLst>
      <p:ext uri="{BB962C8B-B14F-4D97-AF65-F5344CB8AC3E}">
        <p14:creationId xmlns:p14="http://schemas.microsoft.com/office/powerpoint/2010/main" val="111879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Calibri" panose="020F0502020204030204" pitchFamily="34" charset="0"/>
                <a:cs typeface="Times New Roman" panose="02020603050405020304" pitchFamily="18" charset="0"/>
              </a:rPr>
              <a:t>I can see the increasing noise in the right chart you see the noise as the signal decreases the noise get quieter. You will notice that the left chart shows the FM signal broadcasting and, on the right, you can see the detail of the same signal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(Frenzel, Jr, 2015)</a:t>
            </a:r>
            <a:r>
              <a:rPr lang="en-US" sz="1200" dirty="0">
                <a:latin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7</a:t>
            </a:fld>
            <a:endParaRPr lang="ru-RU"/>
          </a:p>
        </p:txBody>
      </p:sp>
    </p:spTree>
    <p:extLst>
      <p:ext uri="{BB962C8B-B14F-4D97-AF65-F5344CB8AC3E}">
        <p14:creationId xmlns:p14="http://schemas.microsoft.com/office/powerpoint/2010/main" val="216830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Calibri"/>
                <a:ea typeface="Calibri" panose="020F0502020204030204" pitchFamily="34" charset="0"/>
                <a:cs typeface="Times New Roman"/>
              </a:rPr>
              <a:t>Shows the power spectral densities of </a:t>
            </a:r>
            <a:r>
              <a:rPr lang="en-US" sz="1200" dirty="0">
                <a:latin typeface="Calibri"/>
                <a:ea typeface="Calibri" panose="020F0502020204030204" pitchFamily="34" charset="0"/>
                <a:cs typeface="Times New Roman"/>
              </a:rPr>
              <a:t>four-line </a:t>
            </a:r>
            <a:r>
              <a:rPr lang="en-US" sz="1200" dirty="0">
                <a:effectLst/>
                <a:latin typeface="Calibri"/>
                <a:ea typeface="Calibri" panose="020F0502020204030204" pitchFamily="34" charset="0"/>
                <a:cs typeface="Times New Roman"/>
              </a:rPr>
              <a:t>codes: NRZ-Polar, NRZ-Unipolar, NRZ-Bipolar, and Manchester-Polar.</a:t>
            </a:r>
            <a:r>
              <a:rPr lang="en-US" sz="1200" dirty="0">
                <a:latin typeface="Calibri"/>
                <a:ea typeface="Calibri" panose="020F0502020204030204" pitchFamily="34" charset="0"/>
                <a:cs typeface="Times New Roman"/>
              </a:rPr>
              <a:t>  </a:t>
            </a:r>
            <a:r>
              <a:rPr lang="en-US" sz="1200" dirty="0"/>
              <a:t>The Manchester requires more bandwidth. I say this because the reference on attached screen shot is chart that says the Manchester uses 16dB and .08 Hz when the bipolar uses same 16 dB and only 0.4 Hz</a:t>
            </a:r>
          </a:p>
          <a:p>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8</a:t>
            </a:fld>
            <a:endParaRPr lang="ru-RU"/>
          </a:p>
        </p:txBody>
      </p:sp>
    </p:spTree>
    <p:extLst>
      <p:ext uri="{BB962C8B-B14F-4D97-AF65-F5344CB8AC3E}">
        <p14:creationId xmlns:p14="http://schemas.microsoft.com/office/powerpoint/2010/main" val="360503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Proper maintenance of any part of the network cable will help to reduce crosstalk, and interference to ensure that the transmission of the data is uncorrupted. </a:t>
            </a:r>
            <a:r>
              <a:rPr lang="en-US" b="0" i="0" dirty="0">
                <a:solidFill>
                  <a:srgbClr val="444444"/>
                </a:solidFill>
                <a:effectLst/>
                <a:latin typeface="Roboto" panose="02000000000000000000" pitchFamily="2" charset="0"/>
              </a:rPr>
              <a:t>The most common type used for Horizontal runs is copper cabling; however, fiber optic and coaxial cables can also be utilized. Keep in mind that regardless of the cable type, horizontal cabling should be limited to 90 meters in length between the WAO and the termination point in the telecommunications room to satisfy the TIA standards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(Digital Thinker, 2023).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Maintenance should also </a:t>
            </a:r>
            <a:r>
              <a:rPr lang="en-US" sz="1800" kern="100">
                <a:effectLst/>
                <a:latin typeface="Times New Roman" panose="02020603050405020304" pitchFamily="18" charset="0"/>
                <a:ea typeface="Calibri" panose="020F0502020204030204" pitchFamily="34" charset="0"/>
                <a:cs typeface="Times New Roman" panose="02020603050405020304" pitchFamily="18" charset="0"/>
              </a:rPr>
              <a:t>include the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grounding of a facility is mostly for the safety of the equipment, but it also enhances the safety and performance of sensitive electronic equipment (Kleronnomos, 1994).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i="0" dirty="0">
                <a:solidFill>
                  <a:srgbClr val="444444"/>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9</a:t>
            </a:fld>
            <a:endParaRPr lang="ru-RU"/>
          </a:p>
        </p:txBody>
      </p:sp>
    </p:spTree>
    <p:extLst>
      <p:ext uri="{BB962C8B-B14F-4D97-AF65-F5344CB8AC3E}">
        <p14:creationId xmlns:p14="http://schemas.microsoft.com/office/powerpoint/2010/main" val="103503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Image on the left is of a Parabolic Dish Antenna (unknown, 2017) and the image on the right is of a Yagi Antenna </a:t>
            </a:r>
            <a:r>
              <a:rPr lang="en-US" sz="1800" kern="100" dirty="0">
                <a:effectLst/>
                <a:latin typeface="Tahoma" panose="020B0604030504040204" pitchFamily="34" charset="0"/>
                <a:ea typeface="Tahoma" panose="020B0604030504040204" pitchFamily="34" charset="0"/>
                <a:cs typeface="Tahoma" panose="020B060403050404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Yagi-Uda</a:t>
            </a:r>
            <a:r>
              <a:rPr lang="en-US" sz="1800" kern="100" dirty="0">
                <a:effectLst/>
                <a:latin typeface="Tahoma" panose="020B0604030504040204" pitchFamily="34" charset="0"/>
                <a:ea typeface="Tahoma" panose="020B0604030504040204" pitchFamily="34" charset="0"/>
                <a:cs typeface="Tahoma" panose="020B0604030504040204" pitchFamily="34" charset="0"/>
              </a:rPr>
              <a:t>, 2015).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111111"/>
                </a:solidFill>
                <a:effectLst/>
                <a:latin typeface="Tahoma" panose="020B0604030504040204" pitchFamily="34" charset="0"/>
                <a:ea typeface="Tahoma" panose="020B0604030504040204" pitchFamily="34" charset="0"/>
                <a:cs typeface="Tahoma" panose="020B0604030504040204" pitchFamily="34" charset="0"/>
              </a:rPr>
              <a:t>The VLA’s unique shape gives us three nice long arms of nine telescopes each. The VLA in New Mexico has 28 antennas (including a spare) each has a Y shape that is functional. Giving the user three long arms of nice telescopes each and allows the flexibility of stretching when zooming in on an object is necessary and each dish is 82-feet across 8 receivers tucked inside and each telescope is on rails that are moved three times a year via a special rail truck called a (Transporter) over a course of 16 months each VLA will lengthen its legs from 2/3s of a mile to 23 miles long.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(NRAO, 2023). The common dish antenna at 2.4 GHz band has a gain of 22.379 verses that of a common dish at 5 GHz which has a gain of 29.079. The VLA in New Mexico on a 5 GHz frequency has a gain of 63.059, this because of its larger dish size (Frenzel, Jr, 2015). The free space loss in dB at 2.4 GHz of -80.4 and at 5 GHz it is 87.2, over all there is -7.2 difference in frequency which means they are basically the same(Frenzel, Jr, 2015).</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200" b="0" i="0" dirty="0">
                <a:solidFill>
                  <a:srgbClr val="111111"/>
                </a:solidFill>
                <a:effectLst/>
                <a:latin typeface="Tahoma" panose="020B0604030504040204" pitchFamily="34" charset="0"/>
                <a:ea typeface="Tahoma" panose="020B0604030504040204" pitchFamily="34" charset="0"/>
                <a:cs typeface="Tahoma" panose="020B0604030504040204" pitchFamily="34" charset="0"/>
              </a:rPr>
              <a:t>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22906FC2-CDA9-4D54-9268-A325348E8496}" type="slidenum">
              <a:rPr lang="ru-RU" smtClean="0"/>
              <a:pPr/>
              <a:t>11</a:t>
            </a:fld>
            <a:endParaRPr lang="ru-RU"/>
          </a:p>
        </p:txBody>
      </p:sp>
    </p:spTree>
    <p:extLst>
      <p:ext uri="{BB962C8B-B14F-4D97-AF65-F5344CB8AC3E}">
        <p14:creationId xmlns:p14="http://schemas.microsoft.com/office/powerpoint/2010/main" val="109443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image shows the difference between the AWGN and Rician performance, </a:t>
            </a:r>
            <a:r>
              <a:rPr lang="en-US" sz="1200" dirty="0">
                <a:latin typeface="Calibri" panose="020F0502020204030204" pitchFamily="34" charset="0"/>
                <a:cs typeface="Times New Roman" panose="02020603050405020304" pitchFamily="18" charset="0"/>
              </a:rPr>
              <a:t>the</a:t>
            </a:r>
            <a:r>
              <a:rPr lang="en-US" sz="1200" b="1" dirty="0">
                <a:latin typeface="Calibri" panose="020F0502020204030204" pitchFamily="34" charset="0"/>
                <a:cs typeface="Times New Roman" panose="02020603050405020304" pitchFamily="18" charset="0"/>
              </a:rPr>
              <a:t> </a:t>
            </a:r>
            <a:r>
              <a:rPr lang="en-US" sz="1200" dirty="0">
                <a:latin typeface="Calibri" panose="020F0502020204030204" pitchFamily="34" charset="0"/>
                <a:cs typeface="Times New Roman" panose="02020603050405020304" pitchFamily="18" charset="0"/>
              </a:rPr>
              <a:t>stronger the wave is on the AWGN-PSK (0.078) is  more consistent the Rician-PSK (0.146) signal raises as the wave increases.</a:t>
            </a:r>
            <a:endParaRPr lang="en-US" dirty="0"/>
          </a:p>
        </p:txBody>
      </p:sp>
      <p:sp>
        <p:nvSpPr>
          <p:cNvPr id="4" name="Slide Number Placeholder 3"/>
          <p:cNvSpPr>
            <a:spLocks noGrp="1"/>
          </p:cNvSpPr>
          <p:nvPr>
            <p:ph type="sldNum" sz="quarter" idx="5"/>
          </p:nvPr>
        </p:nvSpPr>
        <p:spPr/>
        <p:txBody>
          <a:bodyPr/>
          <a:lstStyle/>
          <a:p>
            <a:fld id="{22906FC2-CDA9-4D54-9268-A325348E8496}" type="slidenum">
              <a:rPr lang="ru-RU" smtClean="0"/>
              <a:pPr/>
              <a:t>15</a:t>
            </a:fld>
            <a:endParaRPr lang="ru-RU"/>
          </a:p>
        </p:txBody>
      </p:sp>
    </p:spTree>
    <p:extLst>
      <p:ext uri="{BB962C8B-B14F-4D97-AF65-F5344CB8AC3E}">
        <p14:creationId xmlns:p14="http://schemas.microsoft.com/office/powerpoint/2010/main" val="2411492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563938" y="4797425"/>
            <a:ext cx="4537075" cy="893763"/>
          </a:xfrm>
          <a:effectLst>
            <a:outerShdw dist="17961" dir="2700000" algn="ctr" rotWithShape="0">
              <a:schemeClr val="bg2"/>
            </a:outerShdw>
          </a:effectLst>
        </p:spPr>
        <p:txBody>
          <a:bodyPr/>
          <a:lstStyle>
            <a:lvl1pPr>
              <a:defRPr sz="2000"/>
            </a:lvl1pPr>
          </a:lstStyle>
          <a:p>
            <a:r>
              <a:rPr lang="ru-RU"/>
              <a:t>Click to edit Master title style</a:t>
            </a:r>
          </a:p>
        </p:txBody>
      </p:sp>
      <p:sp>
        <p:nvSpPr>
          <p:cNvPr id="5123" name="Rectangle 3"/>
          <p:cNvSpPr>
            <a:spLocks noGrp="1" noChangeArrowheads="1"/>
          </p:cNvSpPr>
          <p:nvPr>
            <p:ph type="subTitle" idx="1"/>
          </p:nvPr>
        </p:nvSpPr>
        <p:spPr>
          <a:xfrm>
            <a:off x="3563938" y="5589588"/>
            <a:ext cx="4537075" cy="503237"/>
          </a:xfrm>
          <a:effectLst>
            <a:outerShdw dist="17961" dir="2700000" algn="ctr" rotWithShape="0">
              <a:schemeClr val="bg2"/>
            </a:outerShdw>
          </a:effectLst>
        </p:spPr>
        <p:txBody>
          <a:bodyPr/>
          <a:lstStyle>
            <a:lvl1pPr marL="0" indent="0">
              <a:buFontTx/>
              <a:buNone/>
              <a:defRPr sz="20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35713" y="1412875"/>
            <a:ext cx="1908175" cy="54451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11188" y="1412875"/>
            <a:ext cx="5572125" cy="5445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11188" y="2133600"/>
            <a:ext cx="3703637"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467225" y="2133600"/>
            <a:ext cx="37052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1412875"/>
            <a:ext cx="7488238" cy="508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611188" y="2133600"/>
            <a:ext cx="7561262"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b="1">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467544" y="188640"/>
            <a:ext cx="8280920" cy="1008831"/>
          </a:xfrm>
          <a:noFill/>
        </p:spPr>
        <p:txBody>
          <a:bodyPr/>
          <a:lstStyle/>
          <a:p>
            <a:pPr algn="ctr"/>
            <a:r>
              <a:rPr lang="en-US" sz="3200" dirty="0">
                <a:solidFill>
                  <a:schemeClr val="bg2">
                    <a:lumMod val="75000"/>
                    <a:lumOff val="25000"/>
                  </a:schemeClr>
                </a:solidFill>
                <a:latin typeface="Tahoma" charset="0"/>
              </a:rPr>
              <a:t>Engineering and Information Sciences</a:t>
            </a:r>
            <a:endParaRPr lang="uk-UA" sz="3200" dirty="0">
              <a:solidFill>
                <a:schemeClr val="bg2">
                  <a:lumMod val="75000"/>
                  <a:lumOff val="25000"/>
                </a:schemeClr>
              </a:solidFill>
              <a:latin typeface="Tahoma" charset="0"/>
            </a:endParaRPr>
          </a:p>
        </p:txBody>
      </p:sp>
      <p:sp>
        <p:nvSpPr>
          <p:cNvPr id="34819" name="Rectangle 3"/>
          <p:cNvSpPr>
            <a:spLocks noGrp="1" noChangeArrowheads="1"/>
          </p:cNvSpPr>
          <p:nvPr>
            <p:ph type="subTitle" idx="1"/>
          </p:nvPr>
        </p:nvSpPr>
        <p:spPr>
          <a:xfrm>
            <a:off x="611560" y="3284985"/>
            <a:ext cx="6374792" cy="1584176"/>
          </a:xfrm>
        </p:spPr>
        <p:txBody>
          <a:bodyPr/>
          <a:lstStyle/>
          <a:p>
            <a:pPr>
              <a:lnSpc>
                <a:spcPct val="90000"/>
              </a:lnSpc>
            </a:pPr>
            <a:r>
              <a:rPr lang="en-US" sz="3200" b="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DeVry University </a:t>
            </a:r>
          </a:p>
          <a:p>
            <a:pPr>
              <a:lnSpc>
                <a:spcPct val="90000"/>
              </a:lnSpc>
            </a:pPr>
            <a:r>
              <a:rPr lang="en-US" sz="3200" b="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Aaron Schaefers</a:t>
            </a:r>
          </a:p>
          <a:p>
            <a:pPr>
              <a:lnSpc>
                <a:spcPct val="90000"/>
              </a:lnSpc>
            </a:pPr>
            <a:r>
              <a:rPr lang="en-US" sz="3200" b="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NETW-310 Dr. Messaoud Laddada</a:t>
            </a:r>
          </a:p>
          <a:p>
            <a:pPr>
              <a:lnSpc>
                <a:spcPct val="90000"/>
              </a:lnSpc>
            </a:pPr>
            <a:r>
              <a:rPr lang="en-US" sz="3200" b="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April 10</a:t>
            </a:r>
            <a:r>
              <a:rPr lang="en-US" sz="3200" b="0" baseline="300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th</a:t>
            </a:r>
            <a:r>
              <a:rPr lang="en-US" sz="3200" b="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2023</a:t>
            </a:r>
            <a:endParaRPr lang="uk-UA" sz="3200" b="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A912809-AB8D-1112-027C-5EA802D1E3A4}"/>
              </a:ext>
            </a:extLst>
          </p:cNvPr>
          <p:cNvSpPr txBox="1">
            <a:spLocks noChangeArrowheads="1"/>
          </p:cNvSpPr>
          <p:nvPr/>
        </p:nvSpPr>
        <p:spPr>
          <a:xfrm>
            <a:off x="323528" y="548680"/>
            <a:ext cx="8424936" cy="723900"/>
          </a:xfrm>
          <a:prstGeom prst="rect">
            <a:avLst/>
          </a:prstGeom>
        </p:spPr>
        <p:txBody>
          <a:bodyPr/>
          <a:lst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algn="ctr"/>
            <a:r>
              <a:rPr lang="en-US" kern="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Cables and Structured Cabling (continued)</a:t>
            </a:r>
            <a:endParaRPr lang="en-US" kern="0" dirty="0">
              <a:solidFill>
                <a:schemeClr val="bg2">
                  <a:lumMod val="75000"/>
                  <a:lumOff val="25000"/>
                </a:schemeClr>
              </a:solidFill>
            </a:endParaRPr>
          </a:p>
        </p:txBody>
      </p:sp>
      <p:sp>
        <p:nvSpPr>
          <p:cNvPr id="4" name="TextBox 3">
            <a:extLst>
              <a:ext uri="{FF2B5EF4-FFF2-40B4-BE49-F238E27FC236}">
                <a16:creationId xmlns:a16="http://schemas.microsoft.com/office/drawing/2014/main" id="{36C708A2-3620-3B9A-346E-29B412DC88A4}"/>
              </a:ext>
            </a:extLst>
          </p:cNvPr>
          <p:cNvSpPr txBox="1"/>
          <p:nvPr/>
        </p:nvSpPr>
        <p:spPr>
          <a:xfrm>
            <a:off x="323528" y="1412776"/>
            <a:ext cx="8640960" cy="5423088"/>
          </a:xfrm>
          <a:prstGeom prst="rect">
            <a:avLst/>
          </a:prstGeom>
          <a:noFill/>
        </p:spPr>
        <p:txBody>
          <a:bodyPr wrap="square">
            <a:spAutoFit/>
          </a:bodyPr>
          <a:lstStyle/>
          <a:p>
            <a:pPr marL="800100" indent="-342900">
              <a:lnSpc>
                <a:spcPct val="107000"/>
              </a:lnSpc>
              <a:spcBef>
                <a:spcPts val="0"/>
              </a:spcBef>
              <a:spcAft>
                <a:spcPts val="800"/>
              </a:spcAft>
              <a:buFont typeface="+mj-lt"/>
              <a:buAutoNum type="arabicPeriod" startAt="4"/>
            </a:pPr>
            <a:r>
              <a:rPr lang="en-US" sz="1800" kern="100" dirty="0">
                <a:solidFill>
                  <a:schemeClr val="bg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Simply put a Plenum Cabe is an Ethernet networking cable this is used in the space between floors and a dropped ceiling of a building. These cable are designed reduce the risk of fire and also designed to not-emit toxic smoke and injurious fumes should a fire occur in the area of the Plenum Cable (Smart Tech Cables, 2023).</a:t>
            </a:r>
          </a:p>
          <a:p>
            <a:pPr marL="800100" indent="-342900">
              <a:lnSpc>
                <a:spcPct val="107000"/>
              </a:lnSpc>
              <a:spcBef>
                <a:spcPts val="0"/>
              </a:spcBef>
              <a:spcAft>
                <a:spcPts val="800"/>
              </a:spcAft>
              <a:buFont typeface="+mj-lt"/>
              <a:buAutoNum type="arabicPeriod" startAt="4"/>
            </a:pPr>
            <a:r>
              <a:rPr lang="en-US" sz="1800" kern="100" dirty="0">
                <a:solidFill>
                  <a:schemeClr val="bg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Are used in between raised floors just like Plenum cable the main difference is that these cable can be the backbone that transmits data, audio, and video signals and are available in multiple categories from Cat5e, Cat6, Cat6A, Cat7A and Cat8</a:t>
            </a:r>
            <a:r>
              <a:rPr lang="en-US" sz="1800" kern="100" dirty="0">
                <a:solidFill>
                  <a:schemeClr val="bg2">
                    <a:lumMod val="75000"/>
                    <a:lumOff val="25000"/>
                  </a:schemeClr>
                </a:solidFill>
                <a:effectLst/>
                <a:latin typeface="Roboto" panose="02000000000000000000" pitchFamily="2" charset="0"/>
                <a:ea typeface="Calibri" panose="020F0502020204030204" pitchFamily="34" charset="0"/>
                <a:cs typeface="Times New Roman" panose="02020603050405020304" pitchFamily="18" charset="0"/>
              </a:rPr>
              <a:t> </a:t>
            </a:r>
            <a:r>
              <a:rPr lang="en-US" sz="1800" kern="100" dirty="0">
                <a:solidFill>
                  <a:schemeClr val="bg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(Niswander, 2019).</a:t>
            </a:r>
            <a:endParaRPr lang="en-US" sz="1800" kern="100" dirty="0">
              <a:solidFill>
                <a:schemeClr val="bg2">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indent="-342900">
              <a:lnSpc>
                <a:spcPct val="107000"/>
              </a:lnSpc>
              <a:spcBef>
                <a:spcPts val="0"/>
              </a:spcBef>
              <a:spcAft>
                <a:spcPts val="800"/>
              </a:spcAft>
              <a:buFont typeface="+mj-lt"/>
              <a:buAutoNum type="arabicPeriod" startAt="4"/>
            </a:pPr>
            <a:r>
              <a:rPr lang="en-US" sz="1800" kern="100" dirty="0">
                <a:solidFill>
                  <a:schemeClr val="bg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The grounding of a facility is mostly for the safety of the equipment, but it also enhances the safety and performance of sensitive electronic equipment (Kleronnomos, 1994).</a:t>
            </a:r>
            <a:r>
              <a:rPr lang="en-US" kern="100" dirty="0">
                <a:solidFill>
                  <a:schemeClr val="bg2">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US" sz="1800" kern="100" dirty="0">
              <a:solidFill>
                <a:schemeClr val="bg2">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indent="-342900">
              <a:lnSpc>
                <a:spcPct val="107000"/>
              </a:lnSpc>
              <a:spcBef>
                <a:spcPts val="0"/>
              </a:spcBef>
              <a:spcAft>
                <a:spcPts val="800"/>
              </a:spcAft>
              <a:buFont typeface="+mj-lt"/>
              <a:buAutoNum type="arabicPeriod"/>
            </a:pPr>
            <a:endParaRPr lang="en-US" sz="1800"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p>
            <a:pPr marL="800100" indent="-342900">
              <a:lnSpc>
                <a:spcPct val="107000"/>
              </a:lnSpc>
              <a:spcBef>
                <a:spcPts val="0"/>
              </a:spcBef>
              <a:spcAft>
                <a:spcPts val="800"/>
              </a:spcAft>
              <a:buFont typeface="+mj-lt"/>
              <a:buAutoNum type="arabicPeriod"/>
            </a:pPr>
            <a:endParaRPr lang="en-US" sz="1800"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p>
            <a:pPr marL="457200" marR="0">
              <a:lnSpc>
                <a:spcPct val="107000"/>
              </a:lnSpc>
              <a:spcBef>
                <a:spcPts val="0"/>
              </a:spcBef>
              <a:spcAft>
                <a:spcPts val="800"/>
              </a:spcAft>
            </a:pPr>
            <a:endParaRPr lang="en-US" kern="1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57200" marR="0">
              <a:lnSpc>
                <a:spcPct val="107000"/>
              </a:lnSpc>
              <a:spcBef>
                <a:spcPts val="0"/>
              </a:spcBef>
              <a:spcAft>
                <a:spcPts val="800"/>
              </a:spcAft>
            </a:pPr>
            <a:endParaRPr lang="en-US" sz="1800" kern="1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9864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9635-A2CF-4BDF-A56F-38FF1B0BF333}"/>
              </a:ext>
            </a:extLst>
          </p:cNvPr>
          <p:cNvSpPr>
            <a:spLocks noGrp="1"/>
          </p:cNvSpPr>
          <p:nvPr>
            <p:ph type="ctrTitle"/>
          </p:nvPr>
        </p:nvSpPr>
        <p:spPr>
          <a:xfrm>
            <a:off x="395536" y="332657"/>
            <a:ext cx="8280920" cy="1008111"/>
          </a:xfrm>
        </p:spPr>
        <p:txBody>
          <a:bodyPr/>
          <a:lstStyle/>
          <a:p>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Antenna Gain &amp; Free Space Path Loss</a:t>
            </a:r>
          </a:p>
        </p:txBody>
      </p:sp>
      <p:pic>
        <p:nvPicPr>
          <p:cNvPr id="5" name="Picture 4" descr="A satellite dish on a pole&#10;&#10;Description automatically generated with medium confidence">
            <a:extLst>
              <a:ext uri="{FF2B5EF4-FFF2-40B4-BE49-F238E27FC236}">
                <a16:creationId xmlns:a16="http://schemas.microsoft.com/office/drawing/2014/main" id="{AF4177D4-F322-634A-BA0F-09457AD10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21" y="1609227"/>
            <a:ext cx="1870239" cy="1401727"/>
          </a:xfrm>
          <a:prstGeom prst="rect">
            <a:avLst/>
          </a:prstGeom>
        </p:spPr>
      </p:pic>
      <p:pic>
        <p:nvPicPr>
          <p:cNvPr id="7" name="Picture 6" descr="A picture containing person, outdoor, weapon&#10;&#10;Description automatically generated">
            <a:extLst>
              <a:ext uri="{FF2B5EF4-FFF2-40B4-BE49-F238E27FC236}">
                <a16:creationId xmlns:a16="http://schemas.microsoft.com/office/drawing/2014/main" id="{61B88023-5A71-1EE6-AFFF-25B519CEE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1" y="1474217"/>
            <a:ext cx="1728194" cy="1671746"/>
          </a:xfrm>
          <a:prstGeom prst="rect">
            <a:avLst/>
          </a:prstGeom>
        </p:spPr>
      </p:pic>
      <p:sp>
        <p:nvSpPr>
          <p:cNvPr id="8" name="TextBox 7">
            <a:extLst>
              <a:ext uri="{FF2B5EF4-FFF2-40B4-BE49-F238E27FC236}">
                <a16:creationId xmlns:a16="http://schemas.microsoft.com/office/drawing/2014/main" id="{EFE5D26D-5E9C-F604-5230-C4D664AE93EA}"/>
              </a:ext>
            </a:extLst>
          </p:cNvPr>
          <p:cNvSpPr txBox="1"/>
          <p:nvPr/>
        </p:nvSpPr>
        <p:spPr>
          <a:xfrm>
            <a:off x="-359564" y="2953280"/>
            <a:ext cx="3672408" cy="369332"/>
          </a:xfrm>
          <a:prstGeom prst="rect">
            <a:avLst/>
          </a:prstGeom>
          <a:noFill/>
        </p:spPr>
        <p:txBody>
          <a:bodyPr wrap="square" rtlCol="0">
            <a:spAutoFit/>
          </a:bodyPr>
          <a:lstStyle/>
          <a:p>
            <a:pPr algn="ct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Parabolic Dish Antenna</a:t>
            </a:r>
          </a:p>
        </p:txBody>
      </p:sp>
      <p:sp>
        <p:nvSpPr>
          <p:cNvPr id="9" name="TextBox 8">
            <a:extLst>
              <a:ext uri="{FF2B5EF4-FFF2-40B4-BE49-F238E27FC236}">
                <a16:creationId xmlns:a16="http://schemas.microsoft.com/office/drawing/2014/main" id="{5D2437BA-7383-4E0B-742F-33C3E7D70000}"/>
              </a:ext>
            </a:extLst>
          </p:cNvPr>
          <p:cNvSpPr txBox="1"/>
          <p:nvPr/>
        </p:nvSpPr>
        <p:spPr>
          <a:xfrm>
            <a:off x="5436096" y="3322612"/>
            <a:ext cx="3456384" cy="646331"/>
          </a:xfrm>
          <a:prstGeom prst="rect">
            <a:avLst/>
          </a:prstGeom>
          <a:noFill/>
        </p:spPr>
        <p:txBody>
          <a:bodyPr wrap="square" rtlCol="0">
            <a:spAutoFit/>
          </a:bodyPr>
          <a:lstStyle/>
          <a:p>
            <a:pPr algn="ct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The man is holding a Yagi antenna </a:t>
            </a:r>
          </a:p>
        </p:txBody>
      </p:sp>
      <p:pic>
        <p:nvPicPr>
          <p:cNvPr id="11" name="Picture 10" descr="A picture containing telescope&#10;&#10;Description automatically generated">
            <a:extLst>
              <a:ext uri="{FF2B5EF4-FFF2-40B4-BE49-F238E27FC236}">
                <a16:creationId xmlns:a16="http://schemas.microsoft.com/office/drawing/2014/main" id="{F4D39FF0-06DD-D3D2-4A7A-30A6CE8E3E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4355007"/>
            <a:ext cx="3285713" cy="2119285"/>
          </a:xfrm>
          <a:prstGeom prst="rect">
            <a:avLst/>
          </a:prstGeom>
        </p:spPr>
      </p:pic>
      <p:sp>
        <p:nvSpPr>
          <p:cNvPr id="12" name="TextBox 11">
            <a:extLst>
              <a:ext uri="{FF2B5EF4-FFF2-40B4-BE49-F238E27FC236}">
                <a16:creationId xmlns:a16="http://schemas.microsoft.com/office/drawing/2014/main" id="{88B2333E-A4AB-2BED-6C1F-A366A63BE91C}"/>
              </a:ext>
            </a:extLst>
          </p:cNvPr>
          <p:cNvSpPr txBox="1"/>
          <p:nvPr/>
        </p:nvSpPr>
        <p:spPr>
          <a:xfrm>
            <a:off x="1835696" y="3968943"/>
            <a:ext cx="4032448" cy="369332"/>
          </a:xfrm>
          <a:prstGeom prst="rect">
            <a:avLst/>
          </a:prstGeom>
          <a:noFill/>
        </p:spPr>
        <p:txBody>
          <a:bodyPr wrap="square" rtlCol="0">
            <a:spAutoFit/>
          </a:bodyPr>
          <a:lstStyle/>
          <a:p>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The VLA in San Agustin , New Mexico</a:t>
            </a:r>
          </a:p>
        </p:txBody>
      </p:sp>
    </p:spTree>
    <p:extLst>
      <p:ext uri="{BB962C8B-B14F-4D97-AF65-F5344CB8AC3E}">
        <p14:creationId xmlns:p14="http://schemas.microsoft.com/office/powerpoint/2010/main" val="243017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7489-66B6-A716-C93F-8FA97C50BA07}"/>
              </a:ext>
            </a:extLst>
          </p:cNvPr>
          <p:cNvSpPr>
            <a:spLocks noGrp="1"/>
          </p:cNvSpPr>
          <p:nvPr>
            <p:ph type="title"/>
          </p:nvPr>
        </p:nvSpPr>
        <p:spPr>
          <a:xfrm>
            <a:off x="467544" y="260648"/>
            <a:ext cx="8424936" cy="508000"/>
          </a:xfrm>
          <a:ln>
            <a:noFill/>
          </a:ln>
        </p:spPr>
        <p:txBody>
          <a:bodyPr/>
          <a:lstStyle/>
          <a:p>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Antenna</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Gain &amp; Free Space Path Loss</a:t>
            </a:r>
            <a:r>
              <a:rPr lang="en-US" sz="14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(Continued)</a:t>
            </a:r>
            <a:endParaRPr lang="en-US" dirty="0">
              <a:solidFill>
                <a:schemeClr val="bg2">
                  <a:lumMod val="75000"/>
                  <a:lumOff val="25000"/>
                </a:schemeClr>
              </a:solidFill>
            </a:endParaRPr>
          </a:p>
        </p:txBody>
      </p:sp>
      <p:sp>
        <p:nvSpPr>
          <p:cNvPr id="4" name="TextBox 3">
            <a:extLst>
              <a:ext uri="{FF2B5EF4-FFF2-40B4-BE49-F238E27FC236}">
                <a16:creationId xmlns:a16="http://schemas.microsoft.com/office/drawing/2014/main" id="{FC234B01-D7EC-6383-D462-497671FEA15E}"/>
              </a:ext>
            </a:extLst>
          </p:cNvPr>
          <p:cNvSpPr txBox="1"/>
          <p:nvPr/>
        </p:nvSpPr>
        <p:spPr>
          <a:xfrm>
            <a:off x="99057" y="1484784"/>
            <a:ext cx="9073008" cy="4770537"/>
          </a:xfrm>
          <a:prstGeom prst="rect">
            <a:avLst/>
          </a:prstGeom>
          <a:noFill/>
        </p:spPr>
        <p:txBody>
          <a:bodyPr wrap="square">
            <a:spAutoFit/>
          </a:bodyPr>
          <a:lstStyle/>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1. What is the maximum theoretical antenna gain of a common dish antenna at the 2.4 GHz band? [4 points]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22.379</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2. What is the maximum theoretical antenna gain of a common dish antenna at the 5 GHz band? [4 points]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29.079 </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3. Given the same sized reflector, which signals, high-frequency, or low-frequency, can be more efficiently focused by a common dish antenna (i.e., result in a higher antenna gain)? [</a:t>
            </a:r>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5 points</a:t>
            </a:r>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The 5 GHz frequency (bandwidth) would result in a higher antenna gain.</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4. What is the maximum theoretical antenna gain of the dish antenna used in the VLA radio telescopes in New Mexico at the 5 GHz band? [4 points]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63.059</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5. Given the same signal frequency, which dish antennas, large-sized or small-sized, are more efficient at focusing the signal (i.e., result in a higher antenna gain)? [</a:t>
            </a:r>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5 points</a:t>
            </a:r>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Larger antennas are more effective at focusing the signal</a:t>
            </a:r>
          </a:p>
        </p:txBody>
      </p:sp>
    </p:spTree>
    <p:extLst>
      <p:ext uri="{BB962C8B-B14F-4D97-AF65-F5344CB8AC3E}">
        <p14:creationId xmlns:p14="http://schemas.microsoft.com/office/powerpoint/2010/main" val="277005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7489-66B6-A716-C93F-8FA97C50BA07}"/>
              </a:ext>
            </a:extLst>
          </p:cNvPr>
          <p:cNvSpPr>
            <a:spLocks noGrp="1"/>
          </p:cNvSpPr>
          <p:nvPr>
            <p:ph type="title"/>
          </p:nvPr>
        </p:nvSpPr>
        <p:spPr>
          <a:xfrm>
            <a:off x="467544" y="260648"/>
            <a:ext cx="8424936" cy="508000"/>
          </a:xfrm>
          <a:ln>
            <a:noFill/>
          </a:ln>
        </p:spPr>
        <p:txBody>
          <a:bodyPr/>
          <a:lstStyle/>
          <a:p>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Antenna</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Gain &amp; Free Space Path Loss</a:t>
            </a:r>
            <a:r>
              <a:rPr lang="en-US" sz="14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(Continued)</a:t>
            </a:r>
            <a:endParaRPr lang="en-US" dirty="0">
              <a:solidFill>
                <a:schemeClr val="bg2">
                  <a:lumMod val="75000"/>
                  <a:lumOff val="25000"/>
                </a:schemeClr>
              </a:solidFill>
            </a:endParaRPr>
          </a:p>
        </p:txBody>
      </p:sp>
      <p:sp>
        <p:nvSpPr>
          <p:cNvPr id="3" name="Title 3">
            <a:extLst>
              <a:ext uri="{FF2B5EF4-FFF2-40B4-BE49-F238E27FC236}">
                <a16:creationId xmlns:a16="http://schemas.microsoft.com/office/drawing/2014/main" id="{B402C1A2-7C2E-64E5-6C51-1C7A2AFB2C6F}"/>
              </a:ext>
            </a:extLst>
          </p:cNvPr>
          <p:cNvSpPr txBox="1">
            <a:spLocks/>
          </p:cNvSpPr>
          <p:nvPr/>
        </p:nvSpPr>
        <p:spPr bwMode="auto">
          <a:xfrm>
            <a:off x="323528" y="836712"/>
            <a:ext cx="5818139" cy="566738"/>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b="0" kern="0" dirty="0"/>
              <a:t>Free Space Path Loss (continued)</a:t>
            </a:r>
          </a:p>
        </p:txBody>
      </p:sp>
      <p:sp>
        <p:nvSpPr>
          <p:cNvPr id="6" name="TextBox 5">
            <a:extLst>
              <a:ext uri="{FF2B5EF4-FFF2-40B4-BE49-F238E27FC236}">
                <a16:creationId xmlns:a16="http://schemas.microsoft.com/office/drawing/2014/main" id="{BF030651-9163-F491-B94B-06C9A5A1CA43}"/>
              </a:ext>
            </a:extLst>
          </p:cNvPr>
          <p:cNvSpPr txBox="1"/>
          <p:nvPr/>
        </p:nvSpPr>
        <p:spPr>
          <a:xfrm>
            <a:off x="179940" y="1412776"/>
            <a:ext cx="8640960" cy="5509200"/>
          </a:xfrm>
          <a:prstGeom prst="rect">
            <a:avLst/>
          </a:prstGeom>
          <a:noFill/>
        </p:spPr>
        <p:txBody>
          <a:bodyPr wrap="square">
            <a:spAutoFit/>
          </a:bodyPr>
          <a:lstStyle/>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1. What is the free space path loss in dB at the 2.4 GHz band? [4 points] </a:t>
            </a:r>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-80.4</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2. What is the free space path loss in dB at the 5 GHz band? [4 points] </a:t>
            </a:r>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-87.2</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3. How does the free space path loss at a higher frequency (e.g., the 5 GHz band) compare with that at a lower frequency (e.g., the 2.4 GHz band)? [</a:t>
            </a:r>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5 points</a:t>
            </a:r>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although there is about a -7.2 difference between the two frequencies that are basically the same</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4. What is the free space path loss in dB over 20 meters at the 2.4 GHz band? [4 points]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-66.421</a:t>
            </a:r>
          </a:p>
          <a:p>
            <a:endPar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5. What is the free space path loss in dB over 40 meters at the 2.4 GHz band? [4 points]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-72.441</a:t>
            </a:r>
          </a:p>
          <a:p>
            <a:endPar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6. What is the free space path loss in dB over 80 meters at the 2.4 GHz band? [4 points]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-78.462</a:t>
            </a:r>
          </a:p>
          <a:p>
            <a:endPar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7. When the distance doubles, how does free space path loss in dB change approximately? [</a:t>
            </a:r>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5 points</a:t>
            </a:r>
            <a:r>
              <a:rPr lang="en-US" sz="16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p>
          <a:p>
            <a:r>
              <a:rPr lang="en-US" sz="16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There is a difference of approximately 1.012 in the path loss at the higher distance.</a:t>
            </a:r>
            <a:endParaRPr lang="en-US" sz="18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725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7489-66B6-A716-C93F-8FA97C50BA07}"/>
              </a:ext>
            </a:extLst>
          </p:cNvPr>
          <p:cNvSpPr>
            <a:spLocks noGrp="1"/>
          </p:cNvSpPr>
          <p:nvPr>
            <p:ph type="title"/>
          </p:nvPr>
        </p:nvSpPr>
        <p:spPr>
          <a:xfrm>
            <a:off x="467544" y="260648"/>
            <a:ext cx="8424936" cy="508000"/>
          </a:xfrm>
          <a:ln>
            <a:noFill/>
          </a:ln>
        </p:spPr>
        <p:txBody>
          <a:bodyPr/>
          <a:lstStyle/>
          <a:p>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Antenna</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Gain &amp; Free Space Path Loss</a:t>
            </a:r>
            <a:r>
              <a:rPr lang="en-US" sz="14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(Continued)</a:t>
            </a:r>
            <a:endParaRPr lang="en-US" dirty="0">
              <a:solidFill>
                <a:schemeClr val="bg2">
                  <a:lumMod val="75000"/>
                  <a:lumOff val="25000"/>
                </a:schemeClr>
              </a:solidFill>
            </a:endParaRPr>
          </a:p>
        </p:txBody>
      </p:sp>
      <p:sp>
        <p:nvSpPr>
          <p:cNvPr id="3" name="Title 3">
            <a:extLst>
              <a:ext uri="{FF2B5EF4-FFF2-40B4-BE49-F238E27FC236}">
                <a16:creationId xmlns:a16="http://schemas.microsoft.com/office/drawing/2014/main" id="{B402C1A2-7C2E-64E5-6C51-1C7A2AFB2C6F}"/>
              </a:ext>
            </a:extLst>
          </p:cNvPr>
          <p:cNvSpPr txBox="1">
            <a:spLocks/>
          </p:cNvSpPr>
          <p:nvPr/>
        </p:nvSpPr>
        <p:spPr bwMode="auto">
          <a:xfrm>
            <a:off x="323528" y="836712"/>
            <a:ext cx="5818139" cy="566738"/>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b="0" kern="0" dirty="0"/>
              <a:t>Free Space Path Loss (</a:t>
            </a:r>
            <a:r>
              <a:rPr lang="en-US" sz="1800" b="0" kern="0" dirty="0">
                <a:latin typeface="Tahoma" panose="020B0604030504040204" pitchFamily="34" charset="0"/>
                <a:ea typeface="Tahoma" panose="020B0604030504040204" pitchFamily="34" charset="0"/>
                <a:cs typeface="Tahoma" panose="020B0604030504040204" pitchFamily="34" charset="0"/>
              </a:rPr>
              <a:t>continued</a:t>
            </a:r>
            <a:r>
              <a:rPr lang="en-US" b="0" kern="0"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F030651-9163-F491-B94B-06C9A5A1CA43}"/>
                  </a:ext>
                </a:extLst>
              </p:cNvPr>
              <p:cNvSpPr txBox="1"/>
              <p:nvPr/>
            </p:nvSpPr>
            <p:spPr>
              <a:xfrm>
                <a:off x="179940" y="1412776"/>
                <a:ext cx="8640960" cy="2525691"/>
              </a:xfrm>
              <a:prstGeom prst="rect">
                <a:avLst/>
              </a:prstGeom>
              <a:noFill/>
            </p:spPr>
            <p:txBody>
              <a:bodyPr wrap="square">
                <a:spAutoFit/>
              </a:bodyPr>
              <a:lstStyle/>
              <a:p>
                <a:pPr>
                  <a:lnSpc>
                    <a:spcPct val="115000"/>
                  </a:lnSpc>
                  <a:spcBef>
                    <a:spcPts val="0"/>
                  </a:spcBef>
                </a:pPr>
                <a:r>
                  <a:rPr lang="en-US" sz="1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8. </a:t>
                </a:r>
                <a:r>
                  <a:rPr lang="en-US" sz="18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Use a scientific calculator to calculate Delta </a:t>
                </a:r>
                <a14:m>
                  <m:oMath xmlns:m="http://schemas.openxmlformats.org/officeDocument/2006/math">
                    <m:sSub>
                      <m:sSubPr>
                        <m:ctrlPr>
                          <a:rPr lang="en-US" sz="1800" i="1">
                            <a:solidFill>
                              <a:schemeClr val="bg2">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bg2">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bg2">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𝑓𝑆</m:t>
                        </m:r>
                      </m:sub>
                    </m:sSub>
                  </m:oMath>
                </a14:m>
                <a:r>
                  <a:rPr lang="en-US" sz="18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for D1 = 20 meters and D2 = 40 meters. </a:t>
                </a:r>
              </a:p>
              <a:p>
                <a:pPr marL="0" marR="0" algn="ctr">
                  <a:lnSpc>
                    <a:spcPct val="115000"/>
                  </a:lnSpc>
                  <a:spcBef>
                    <a:spcPts val="0"/>
                  </a:spcBef>
                  <a:spcAft>
                    <a:spcPts val="0"/>
                  </a:spcAft>
                </a:pPr>
                <a:r>
                  <a:rPr lang="en-US" sz="18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Delta </a:t>
                </a:r>
                <a14:m>
                  <m:oMath xmlns:m="http://schemas.openxmlformats.org/officeDocument/2006/math">
                    <m:sSub>
                      <m:sSubPr>
                        <m:ctrlPr>
                          <a:rPr lang="en-US" sz="1800" i="1">
                            <a:solidFill>
                              <a:schemeClr val="bg2">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bg2">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bg2">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𝑓𝑆</m:t>
                        </m:r>
                        <m:r>
                          <a:rPr lang="en-US" sz="1800" i="1">
                            <a:solidFill>
                              <a:schemeClr val="bg2">
                                <a:lumMod val="75000"/>
                                <a:lumOff val="25000"/>
                              </a:schemeClr>
                            </a:solidFill>
                            <a:effectLst/>
                            <a:latin typeface="Cambria Math" panose="02040503050406030204" pitchFamily="18" charset="0"/>
                            <a:ea typeface="Calibri" panose="020F0502020204030204" pitchFamily="34" charset="0"/>
                            <a:cs typeface="Times New Roman" panose="02020603050405020304" pitchFamily="18" charset="0"/>
                          </a:rPr>
                          <m:t> </m:t>
                        </m:r>
                      </m:sub>
                    </m:sSub>
                  </m:oMath>
                </a14:m>
                <a:r>
                  <a:rPr lang="en-US" sz="18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-.30</a:t>
                </a:r>
                <a:r>
                  <a:rPr lang="en-US" sz="1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-0.30102999566398119521373889472449</a:t>
                </a:r>
                <a:endParaRPr lang="en-US" sz="18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p>
                <a:r>
                  <a:rPr lang="en-US" sz="1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9. </a:t>
                </a:r>
                <a:r>
                  <a:rPr lang="en-US" sz="18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Is your calculation approximately the same as the result from Part 1 Step 2? </a:t>
                </a:r>
                <a:endParaRPr lang="en-US"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p>
                <a:endParaRPr lang="en-US" sz="18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p>
                <a:r>
                  <a:rPr lang="en-US" sz="18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Answer: It would be the same except that it automatically rounds up.</a:t>
                </a:r>
              </a:p>
              <a:p>
                <a:endParaRPr lang="en-US" sz="18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BF030651-9163-F491-B94B-06C9A5A1CA43}"/>
                  </a:ext>
                </a:extLst>
              </p:cNvPr>
              <p:cNvSpPr txBox="1">
                <a:spLocks noRot="1" noChangeAspect="1" noMove="1" noResize="1" noEditPoints="1" noAdjustHandles="1" noChangeArrowheads="1" noChangeShapeType="1" noTextEdit="1"/>
              </p:cNvSpPr>
              <p:nvPr/>
            </p:nvSpPr>
            <p:spPr>
              <a:xfrm>
                <a:off x="179940" y="1412776"/>
                <a:ext cx="8640960" cy="2525691"/>
              </a:xfrm>
              <a:prstGeom prst="rect">
                <a:avLst/>
              </a:prstGeom>
              <a:blipFill>
                <a:blip r:embed="rId2"/>
                <a:stretch>
                  <a:fillRect l="-635" t="-242" r="-635"/>
                </a:stretch>
              </a:blipFill>
            </p:spPr>
            <p:txBody>
              <a:bodyPr/>
              <a:lstStyle/>
              <a:p>
                <a:r>
                  <a:rPr lang="en-US">
                    <a:noFill/>
                  </a:rPr>
                  <a:t> </a:t>
                </a:r>
              </a:p>
            </p:txBody>
          </p:sp>
        </mc:Fallback>
      </mc:AlternateContent>
    </p:spTree>
    <p:extLst>
      <p:ext uri="{BB962C8B-B14F-4D97-AF65-F5344CB8AC3E}">
        <p14:creationId xmlns:p14="http://schemas.microsoft.com/office/powerpoint/2010/main" val="16004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18EB-203B-6EA4-F757-ACAC696C28C2}"/>
              </a:ext>
            </a:extLst>
          </p:cNvPr>
          <p:cNvSpPr>
            <a:spLocks noGrp="1"/>
          </p:cNvSpPr>
          <p:nvPr>
            <p:ph type="title"/>
          </p:nvPr>
        </p:nvSpPr>
        <p:spPr>
          <a:xfrm>
            <a:off x="179512" y="188640"/>
            <a:ext cx="7488238" cy="796131"/>
          </a:xfrm>
          <a:ln>
            <a:noFill/>
          </a:ln>
        </p:spPr>
        <p:txBody>
          <a:bodyPr/>
          <a:lstStyle/>
          <a:p>
            <a:pPr algn="ctr"/>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Bit Error Rate of Fading Channels</a:t>
            </a:r>
            <a:endPar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9273A0FD-E3AC-B202-E27B-D60468864E47}"/>
              </a:ext>
            </a:extLst>
          </p:cNvPr>
          <p:cNvSpPr txBox="1"/>
          <p:nvPr/>
        </p:nvSpPr>
        <p:spPr>
          <a:xfrm>
            <a:off x="612154" y="1556792"/>
            <a:ext cx="7488238" cy="369332"/>
          </a:xfrm>
          <a:prstGeom prst="rect">
            <a:avLst/>
          </a:prstGeom>
          <a:noFill/>
        </p:spPr>
        <p:txBody>
          <a:bodyPr wrap="square">
            <a:spAutoFit/>
          </a:bodyPr>
          <a:lstStyle/>
          <a:p>
            <a:r>
              <a:rPr lang="en-US" sz="18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bit rate error performance of both AWGN and Rician fading channels.</a:t>
            </a:r>
            <a:endParaRPr 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3" descr="Graphical user interface, chart&#10;&#10;Description automatically generated">
            <a:extLst>
              <a:ext uri="{FF2B5EF4-FFF2-40B4-BE49-F238E27FC236}">
                <a16:creationId xmlns:a16="http://schemas.microsoft.com/office/drawing/2014/main" id="{D77B1641-FA85-6D51-EAC1-F2B1C8F06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26124"/>
            <a:ext cx="6912174" cy="4088592"/>
          </a:xfrm>
          <a:prstGeom prst="rect">
            <a:avLst/>
          </a:prstGeom>
        </p:spPr>
      </p:pic>
    </p:spTree>
    <p:extLst>
      <p:ext uri="{BB962C8B-B14F-4D97-AF65-F5344CB8AC3E}">
        <p14:creationId xmlns:p14="http://schemas.microsoft.com/office/powerpoint/2010/main" val="244665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6AB4-5582-501A-7CC9-B54CF6AE17B4}"/>
              </a:ext>
            </a:extLst>
          </p:cNvPr>
          <p:cNvSpPr>
            <a:spLocks noGrp="1"/>
          </p:cNvSpPr>
          <p:nvPr>
            <p:ph type="ctrTitle"/>
          </p:nvPr>
        </p:nvSpPr>
        <p:spPr>
          <a:xfrm>
            <a:off x="755576" y="332656"/>
            <a:ext cx="8064896" cy="894036"/>
          </a:xfrm>
        </p:spPr>
        <p:txBody>
          <a:bodyPr/>
          <a:lstStyle/>
          <a:p>
            <a:pPr algn="ct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Conclusions</a:t>
            </a:r>
          </a:p>
        </p:txBody>
      </p:sp>
      <p:sp>
        <p:nvSpPr>
          <p:cNvPr id="4" name="TextBox 3">
            <a:extLst>
              <a:ext uri="{FF2B5EF4-FFF2-40B4-BE49-F238E27FC236}">
                <a16:creationId xmlns:a16="http://schemas.microsoft.com/office/drawing/2014/main" id="{CED8E2C0-CF13-02E9-E9A2-D7161D588613}"/>
              </a:ext>
            </a:extLst>
          </p:cNvPr>
          <p:cNvSpPr txBox="1"/>
          <p:nvPr/>
        </p:nvSpPr>
        <p:spPr>
          <a:xfrm>
            <a:off x="971600" y="1700808"/>
            <a:ext cx="7704856" cy="4431983"/>
          </a:xfrm>
          <a:prstGeom prst="rect">
            <a:avLst/>
          </a:prstGeom>
          <a:noFill/>
        </p:spPr>
        <p:txBody>
          <a:bodyPr wrap="square" rtlCol="0">
            <a:spAutoFit/>
          </a:bodyPr>
          <a:lstStyle/>
          <a:p>
            <a:r>
              <a:rPr lang="en-US" sz="2400" kern="1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The NETW-310 course at DeVry gave me a greater understanding on a variety of system security vulnerability. Using various types of media commonly used to connect computing and digital devices to networks by using different types of media such as copper, coax cable, fiber optic cable, wireless and microwave media. Both physical and a virtual system are implemented and secured. The use of MATLAB, an Oscilloscope, spectrum analyzer, to analyze time-domain and frequency-domain of a signal and review power measurements in Watts and decibels (dBs).</a:t>
            </a:r>
          </a:p>
          <a:p>
            <a:endParaRPr 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57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pPr algn="ct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References</a:t>
            </a:r>
          </a:p>
        </p:txBody>
      </p:sp>
      <p:sp>
        <p:nvSpPr>
          <p:cNvPr id="2" name="TextBox 1">
            <a:extLst>
              <a:ext uri="{FF2B5EF4-FFF2-40B4-BE49-F238E27FC236}">
                <a16:creationId xmlns:a16="http://schemas.microsoft.com/office/drawing/2014/main" id="{5CC8666D-2F0D-2B55-286F-C44A617FCD2D}"/>
              </a:ext>
            </a:extLst>
          </p:cNvPr>
          <p:cNvSpPr txBox="1"/>
          <p:nvPr/>
        </p:nvSpPr>
        <p:spPr>
          <a:xfrm>
            <a:off x="1908175" y="912813"/>
            <a:ext cx="6696273" cy="6056145"/>
          </a:xfrm>
          <a:prstGeom prst="rect">
            <a:avLst/>
          </a:prstGeom>
          <a:noFill/>
        </p:spPr>
        <p:txBody>
          <a:bodyPr wrap="square" rtlCol="0">
            <a:spAutoFit/>
          </a:bodyPr>
          <a:lstStyle/>
          <a:p>
            <a:pPr marL="457200" marR="0" indent="-457200">
              <a:lnSpc>
                <a:spcPct val="107000"/>
              </a:lnSpc>
              <a:spcBef>
                <a:spcPts val="0"/>
              </a:spcBef>
              <a:spcAft>
                <a:spcPts val="800"/>
              </a:spcAft>
            </a:pP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FIBERPLUS. (2022, April 7). </a:t>
            </a:r>
            <a:r>
              <a:rPr lang="en-US" sz="1400" i="1"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What are the Cables for Horizontal Cabling</a:t>
            </a: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Retrieved from </a:t>
            </a:r>
            <a:r>
              <a:rPr lang="en-US" sz="1400" kern="100" dirty="0" err="1">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Fiberplus</a:t>
            </a: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we connect you to the future: https://www.fiberplusinc.com/services-offered/what-is-horizontal-cabling/#:~:text=Horizontal%20cabling%20expands%20from%20a%20telecommunications%20room%20%28TR%29,connects%20each%20work%20area%20to%20the%20telecommunications%20room.</a:t>
            </a:r>
          </a:p>
          <a:p>
            <a:pPr marL="457200" marR="0" indent="-457200">
              <a:lnSpc>
                <a:spcPct val="107000"/>
              </a:lnSpc>
              <a:spcBef>
                <a:spcPts val="0"/>
              </a:spcBef>
              <a:spcAft>
                <a:spcPts val="800"/>
              </a:spcAft>
            </a:pP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Frenzel, Jr, L. E. (2015). Principles of Electronic Communication Systems. In J. L. Frenzel, </a:t>
            </a:r>
            <a:r>
              <a:rPr lang="en-US" sz="1400" i="1"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Principles of Electronic Communication Systems</a:t>
            </a: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(p. 509). New York, NY: McGraw-Hill Learning Solutions, 2015.</a:t>
            </a:r>
          </a:p>
          <a:p>
            <a:pPr marL="457200" marR="0" indent="-457200">
              <a:lnSpc>
                <a:spcPct val="107000"/>
              </a:lnSpc>
              <a:spcBef>
                <a:spcPts val="0"/>
              </a:spcBef>
              <a:spcAft>
                <a:spcPts val="800"/>
              </a:spcAft>
            </a:pP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Kleronnomos, C. C. (1994, April 15). </a:t>
            </a:r>
            <a:r>
              <a:rPr lang="en-US" sz="1400" i="1"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Effective Equipment Grounding</a:t>
            </a: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Retrieved from ECOS Electronics Corporation: https://www.epgco.com/effective-equipment-grounding/#:~:text=Effective%20grounding%20creates%20an%20electrical%20environment%20that%20results,quality%20must%20be%20viewed%20from%20a%20total-system%20standpoint.</a:t>
            </a:r>
          </a:p>
          <a:p>
            <a:pPr marL="457200" marR="0" indent="-457200">
              <a:lnSpc>
                <a:spcPct val="107000"/>
              </a:lnSpc>
              <a:spcBef>
                <a:spcPts val="0"/>
              </a:spcBef>
              <a:spcAft>
                <a:spcPts val="800"/>
              </a:spcAft>
            </a:pP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Unknown. (2017). </a:t>
            </a:r>
            <a:r>
              <a:rPr lang="en-US" sz="1400" i="1"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satellite dish on building</a:t>
            </a: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Retrieved from Images All Free Download.com: https://images.all-free-download.com/images/graphiclarge/satellite_dish_on_building_210248.jpg</a:t>
            </a:r>
          </a:p>
          <a:p>
            <a:pPr marL="457200" marR="0" indent="-457200">
              <a:lnSpc>
                <a:spcPct val="107000"/>
              </a:lnSpc>
              <a:spcBef>
                <a:spcPts val="0"/>
              </a:spcBef>
              <a:spcAft>
                <a:spcPts val="800"/>
              </a:spcAft>
            </a:pP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Yagi-Uda. (2015). </a:t>
            </a:r>
            <a:r>
              <a:rPr lang="en-US" sz="1400" i="1"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Yagi-Uda Antenna</a:t>
            </a:r>
            <a:r>
              <a:rPr lang="en-US" sz="14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 Retrieved from Antenna Theory: https://www.antenna-theory.com/antennas/travelling/yagi.php</a:t>
            </a:r>
          </a:p>
          <a:p>
            <a:pPr marL="0" marR="0">
              <a:lnSpc>
                <a:spcPct val="107000"/>
              </a:lnSpc>
              <a:spcBef>
                <a:spcPts val="0"/>
              </a:spcBef>
              <a:spcAft>
                <a:spcPts val="800"/>
              </a:spcAft>
            </a:pPr>
            <a:r>
              <a:rPr lang="en-US" sz="1400" b="1" kern="100" dirty="0">
                <a:effectLst/>
                <a:latin typeface="Tahoma" panose="020B0604030504040204" pitchFamily="34" charset="0"/>
                <a:ea typeface="Tahoma" panose="020B0604030504040204" pitchFamily="34" charset="0"/>
                <a:cs typeface="Tahoma" panose="020B0604030504040204" pitchFamily="34" charset="0"/>
              </a:rPr>
              <a:t> </a:t>
            </a:r>
            <a:endParaRPr lang="en-US" sz="1400" kern="100" dirty="0">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426309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6AB4-5582-501A-7CC9-B54CF6AE17B4}"/>
              </a:ext>
            </a:extLst>
          </p:cNvPr>
          <p:cNvSpPr>
            <a:spLocks noGrp="1"/>
          </p:cNvSpPr>
          <p:nvPr>
            <p:ph type="ctrTitle"/>
          </p:nvPr>
        </p:nvSpPr>
        <p:spPr>
          <a:xfrm>
            <a:off x="539552" y="318293"/>
            <a:ext cx="8136904" cy="893763"/>
          </a:xfrm>
        </p:spPr>
        <p:txBody>
          <a:bodyPr/>
          <a:lstStyle/>
          <a:p>
            <a:r>
              <a:rPr lang="en-US" sz="280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Introduction</a:t>
            </a:r>
          </a:p>
        </p:txBody>
      </p:sp>
      <p:sp>
        <p:nvSpPr>
          <p:cNvPr id="4" name="TextBox 3">
            <a:extLst>
              <a:ext uri="{FF2B5EF4-FFF2-40B4-BE49-F238E27FC236}">
                <a16:creationId xmlns:a16="http://schemas.microsoft.com/office/drawing/2014/main" id="{65B33F71-34D7-C853-76D3-EA8604E2C1FC}"/>
              </a:ext>
            </a:extLst>
          </p:cNvPr>
          <p:cNvSpPr txBox="1"/>
          <p:nvPr/>
        </p:nvSpPr>
        <p:spPr>
          <a:xfrm>
            <a:off x="719572" y="2852936"/>
            <a:ext cx="7776864" cy="2308324"/>
          </a:xfrm>
          <a:prstGeom prst="rect">
            <a:avLst/>
          </a:prstGeom>
          <a:noFill/>
        </p:spPr>
        <p:txBody>
          <a:bodyPr wrap="square" rtlCol="0">
            <a:spAutoFit/>
          </a:bodyPr>
          <a:lstStyle/>
          <a:p>
            <a:pPr marL="342900" indent="-342900">
              <a:buFont typeface="+mj-lt"/>
              <a:buAutoNum type="arabicParenR"/>
            </a:pP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Communication System Basics</a:t>
            </a:r>
          </a:p>
          <a:p>
            <a:pPr marL="342900" indent="-342900">
              <a:buFont typeface="+mj-lt"/>
              <a:buAutoNum type="arabicParenR"/>
            </a:pP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Baseband Signals and AM/FM Signals</a:t>
            </a:r>
          </a:p>
          <a:p>
            <a:pPr marL="342900" indent="-342900">
              <a:buFont typeface="+mj-lt"/>
              <a:buAutoNum type="arabicParenR"/>
            </a:pP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Pulse Code Modulation (PCM) and Line Codes</a:t>
            </a:r>
          </a:p>
          <a:p>
            <a:pPr marL="342900" indent="-342900">
              <a:buFont typeface="+mj-lt"/>
              <a:buAutoNum type="arabicParenR"/>
            </a:pP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Cables and Structured Cabling</a:t>
            </a:r>
          </a:p>
          <a:p>
            <a:pPr marL="342900" indent="-342900">
              <a:buFont typeface="+mj-lt"/>
              <a:buAutoNum type="arabicParenR"/>
            </a:pP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Antenna Gain and Free Space Path Loss</a:t>
            </a:r>
          </a:p>
          <a:p>
            <a:pPr marL="342900" indent="-342900">
              <a:buFont typeface="+mj-lt"/>
              <a:buAutoNum type="arabicParenR"/>
            </a:pP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Bit Error Rate of Fading Channels</a:t>
            </a:r>
          </a:p>
          <a:p>
            <a:pPr marL="342900" indent="-342900">
              <a:buFont typeface="+mj-lt"/>
              <a:buAutoNum type="arabicParenR"/>
            </a:pPr>
            <a:r>
              <a:rPr lang="en-US" i="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Technology Careers and Opportunity</a:t>
            </a:r>
          </a:p>
          <a:p>
            <a:pPr marL="342900" indent="-342900">
              <a:buFont typeface="+mj-lt"/>
              <a:buAutoNum type="arabicParenR"/>
            </a:pP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Course Connections and Completion</a:t>
            </a:r>
          </a:p>
        </p:txBody>
      </p:sp>
      <p:sp>
        <p:nvSpPr>
          <p:cNvPr id="5" name="TextBox 4">
            <a:extLst>
              <a:ext uri="{FF2B5EF4-FFF2-40B4-BE49-F238E27FC236}">
                <a16:creationId xmlns:a16="http://schemas.microsoft.com/office/drawing/2014/main" id="{09F92872-9069-1959-467E-C11D825EB86B}"/>
              </a:ext>
            </a:extLst>
          </p:cNvPr>
          <p:cNvSpPr txBox="1"/>
          <p:nvPr/>
        </p:nvSpPr>
        <p:spPr>
          <a:xfrm>
            <a:off x="899592" y="1628800"/>
            <a:ext cx="7056784" cy="677108"/>
          </a:xfrm>
          <a:prstGeom prst="rect">
            <a:avLst/>
          </a:prstGeom>
          <a:noFill/>
        </p:spPr>
        <p:txBody>
          <a:bodyPr wrap="square" rtlCol="0">
            <a:spAutoFit/>
          </a:bodyPr>
          <a:lstStyle/>
          <a:p>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Over an </a:t>
            </a:r>
            <a:r>
              <a:rPr lang="en-US" sz="2000" b="1" i="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8-week</a:t>
            </a: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 course covers the following:</a:t>
            </a:r>
          </a:p>
          <a:p>
            <a:pPr algn="ctr"/>
            <a:endParaRPr lang="en-US" dirty="0">
              <a:solidFill>
                <a:schemeClr val="bg2">
                  <a:lumMod val="75000"/>
                  <a:lumOff val="25000"/>
                </a:schemeClr>
              </a:solidFill>
            </a:endParaRPr>
          </a:p>
        </p:txBody>
      </p:sp>
    </p:spTree>
    <p:extLst>
      <p:ext uri="{BB962C8B-B14F-4D97-AF65-F5344CB8AC3E}">
        <p14:creationId xmlns:p14="http://schemas.microsoft.com/office/powerpoint/2010/main" val="278622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7017BB-0C9C-B540-F123-9D74FCF3ED42}"/>
              </a:ext>
            </a:extLst>
          </p:cNvPr>
          <p:cNvSpPr txBox="1"/>
          <p:nvPr/>
        </p:nvSpPr>
        <p:spPr>
          <a:xfrm>
            <a:off x="539552" y="404664"/>
            <a:ext cx="8136904" cy="584775"/>
          </a:xfrm>
          <a:prstGeom prst="rect">
            <a:avLst/>
          </a:prstGeom>
          <a:noFill/>
        </p:spPr>
        <p:txBody>
          <a:bodyPr wrap="square" rtlCol="0">
            <a:spAutoFit/>
          </a:bodyPr>
          <a:lstStyle/>
          <a:p>
            <a:r>
              <a:rPr lang="en-US" sz="32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Baseband Signals</a:t>
            </a:r>
          </a:p>
        </p:txBody>
      </p:sp>
      <p:graphicFrame>
        <p:nvGraphicFramePr>
          <p:cNvPr id="5" name="Content Placeholder 3">
            <a:extLst>
              <a:ext uri="{FF2B5EF4-FFF2-40B4-BE49-F238E27FC236}">
                <a16:creationId xmlns:a16="http://schemas.microsoft.com/office/drawing/2014/main" id="{300C3C13-1A75-EE4F-9553-EF09EA4B0F8C}"/>
              </a:ext>
            </a:extLst>
          </p:cNvPr>
          <p:cNvGraphicFramePr>
            <a:graphicFrameLocks/>
          </p:cNvGraphicFramePr>
          <p:nvPr>
            <p:extLst>
              <p:ext uri="{D42A27DB-BD31-4B8C-83A1-F6EECF244321}">
                <p14:modId xmlns:p14="http://schemas.microsoft.com/office/powerpoint/2010/main" val="3790109592"/>
              </p:ext>
            </p:extLst>
          </p:nvPr>
        </p:nvGraphicFramePr>
        <p:xfrm>
          <a:off x="1009453" y="4343400"/>
          <a:ext cx="6781800" cy="1828800"/>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val="2283298078"/>
                    </a:ext>
                  </a:extLst>
                </a:gridCol>
                <a:gridCol w="3391318">
                  <a:extLst>
                    <a:ext uri="{9D8B030D-6E8A-4147-A177-3AD203B41FA5}">
                      <a16:colId xmlns:a16="http://schemas.microsoft.com/office/drawing/2014/main" val="2674843448"/>
                    </a:ext>
                  </a:extLst>
                </a:gridCol>
              </a:tblGrid>
              <a:tr h="304800">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6106624"/>
                  </a:ext>
                </a:extLst>
              </a:tr>
              <a:tr h="304800">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1.714v</a:t>
                      </a:r>
                    </a:p>
                  </a:txBody>
                  <a:tcPr marL="68580" marR="68580" marT="0" marB="0" anchor="ctr"/>
                </a:tc>
                <a:extLst>
                  <a:ext uri="{0D108BD9-81ED-4DB2-BD59-A6C34878D82A}">
                    <a16:rowId xmlns:a16="http://schemas.microsoft.com/office/drawing/2014/main" val="1371861742"/>
                  </a:ext>
                </a:extLst>
              </a:tr>
              <a:tr h="304800">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12863469"/>
                  </a:ext>
                </a:extLst>
              </a:tr>
              <a:tr h="304800">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898.903Mw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9425562"/>
                  </a:ext>
                </a:extLst>
              </a:tr>
              <a:tr h="304800">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9174102"/>
                  </a:ext>
                </a:extLst>
              </a:tr>
              <a:tr h="304800">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254.396Mv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5812658"/>
                  </a:ext>
                </a:extLst>
              </a:tr>
            </a:tbl>
          </a:graphicData>
        </a:graphic>
      </p:graphicFrame>
      <p:pic>
        <p:nvPicPr>
          <p:cNvPr id="6" name="Picture 5" descr="Graphical user interface&#10;&#10;Description automatically generated with medium confidence">
            <a:extLst>
              <a:ext uri="{FF2B5EF4-FFF2-40B4-BE49-F238E27FC236}">
                <a16:creationId xmlns:a16="http://schemas.microsoft.com/office/drawing/2014/main" id="{B6DC00A6-0070-C155-A141-6FE404CEF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204" y="1618589"/>
            <a:ext cx="4648201" cy="2540661"/>
          </a:xfrm>
          <a:prstGeom prst="rect">
            <a:avLst/>
          </a:prstGeom>
        </p:spPr>
      </p:pic>
    </p:spTree>
    <p:extLst>
      <p:ext uri="{BB962C8B-B14F-4D97-AF65-F5344CB8AC3E}">
        <p14:creationId xmlns:p14="http://schemas.microsoft.com/office/powerpoint/2010/main" val="246984651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sz="28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AM/FM Signals</a:t>
            </a:r>
            <a:endParaRPr lang="en-US" dirty="0">
              <a:solidFill>
                <a:schemeClr val="bg2">
                  <a:lumMod val="75000"/>
                  <a:lumOff val="25000"/>
                </a:schemeClr>
              </a:solidFill>
            </a:endParaRPr>
          </a:p>
        </p:txBody>
      </p:sp>
      <p:graphicFrame>
        <p:nvGraphicFramePr>
          <p:cNvPr id="6" name="Table 5">
            <a:extLst>
              <a:ext uri="{FF2B5EF4-FFF2-40B4-BE49-F238E27FC236}">
                <a16:creationId xmlns:a16="http://schemas.microsoft.com/office/drawing/2014/main" id="{2463D217-FD31-1DB0-DB69-8F8953703CB0}"/>
              </a:ext>
            </a:extLst>
          </p:cNvPr>
          <p:cNvGraphicFramePr>
            <a:graphicFrameLocks noGrp="1"/>
          </p:cNvGraphicFramePr>
          <p:nvPr>
            <p:extLst>
              <p:ext uri="{D42A27DB-BD31-4B8C-83A1-F6EECF244321}">
                <p14:modId xmlns:p14="http://schemas.microsoft.com/office/powerpoint/2010/main" val="1550353272"/>
              </p:ext>
            </p:extLst>
          </p:nvPr>
        </p:nvGraphicFramePr>
        <p:xfrm>
          <a:off x="1216025" y="3851375"/>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val="3773361267"/>
                    </a:ext>
                  </a:extLst>
                </a:gridCol>
                <a:gridCol w="1808509">
                  <a:extLst>
                    <a:ext uri="{9D8B030D-6E8A-4147-A177-3AD203B41FA5}">
                      <a16:colId xmlns:a16="http://schemas.microsoft.com/office/drawing/2014/main"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Frequency (kHz)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90.035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7195065"/>
                  </a:ext>
                </a:extLst>
              </a:tr>
              <a:tr h="266700">
                <a:tc>
                  <a:txBody>
                    <a:bodyPr/>
                    <a:lstStyle/>
                    <a:p>
                      <a:pPr marL="0" marR="0">
                        <a:lnSpc>
                          <a:spcPct val="115000"/>
                        </a:lnSpc>
                        <a:spcBef>
                          <a:spcPts val="0"/>
                        </a:spcBef>
                        <a:spcAft>
                          <a:spcPts val="0"/>
                        </a:spcAft>
                      </a:pPr>
                      <a:r>
                        <a:rPr lang="en-US" sz="1200">
                          <a:effectLst/>
                        </a:rPr>
                        <a:t>Carrier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99.825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0991836"/>
                  </a:ext>
                </a:extLst>
              </a:tr>
              <a:tr h="266700">
                <a:tc>
                  <a:txBody>
                    <a:bodyPr/>
                    <a:lstStyle/>
                    <a:p>
                      <a:pPr marL="0" marR="0">
                        <a:lnSpc>
                          <a:spcPct val="115000"/>
                        </a:lnSpc>
                        <a:spcBef>
                          <a:spcPts val="0"/>
                        </a:spcBef>
                        <a:spcAft>
                          <a:spcPts val="0"/>
                        </a:spcAft>
                      </a:pPr>
                      <a:r>
                        <a:rPr lang="en-US" sz="1200">
                          <a:effectLst/>
                        </a:rPr>
                        <a:t>Upper side band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109.965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5117150"/>
                  </a:ext>
                </a:extLst>
              </a:tr>
            </a:tbl>
          </a:graphicData>
        </a:graphic>
      </p:graphicFrame>
      <p:sp>
        <p:nvSpPr>
          <p:cNvPr id="8" name="TextBox 7">
            <a:extLst>
              <a:ext uri="{FF2B5EF4-FFF2-40B4-BE49-F238E27FC236}">
                <a16:creationId xmlns:a16="http://schemas.microsoft.com/office/drawing/2014/main" id="{5A9443A3-4F83-62EA-6272-306AB082A0FC}"/>
              </a:ext>
            </a:extLst>
          </p:cNvPr>
          <p:cNvSpPr txBox="1"/>
          <p:nvPr/>
        </p:nvSpPr>
        <p:spPr>
          <a:xfrm>
            <a:off x="4832351" y="1997839"/>
            <a:ext cx="3772294" cy="2862322"/>
          </a:xfrm>
          <a:prstGeom prst="rect">
            <a:avLst/>
          </a:prstGeom>
          <a:noFill/>
        </p:spPr>
        <p:txBody>
          <a:bodyPr wrap="square" rtlCol="0">
            <a:spAutoFit/>
          </a:bodyPr>
          <a:lstStyle/>
          <a:p>
            <a:r>
              <a:rPr lang="en-US" dirty="0">
                <a:solidFill>
                  <a:schemeClr val="bg2">
                    <a:lumMod val="50000"/>
                    <a:lumOff val="50000"/>
                  </a:schemeClr>
                </a:solidFill>
                <a:latin typeface="Tahoma" panose="020B0604030504040204" pitchFamily="34" charset="0"/>
                <a:ea typeface="Tahoma" panose="020B0604030504040204" pitchFamily="34" charset="0"/>
                <a:cs typeface="Tahoma" panose="020B0604030504040204" pitchFamily="34" charset="0"/>
              </a:rPr>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8" descr="Graphical user interface&#10;&#10;Description automatically generated">
            <a:extLst>
              <a:ext uri="{FF2B5EF4-FFF2-40B4-BE49-F238E27FC236}">
                <a16:creationId xmlns:a16="http://schemas.microsoft.com/office/drawing/2014/main" id="{04875F0D-8055-863A-90D1-A1A5D4852C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669" y="1408466"/>
            <a:ext cx="2899662" cy="221761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F875A47D-E61D-DBCA-F125-18D6C457A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2485" y="2517272"/>
            <a:ext cx="3646656" cy="1790177"/>
          </a:xfrm>
          <a:prstGeom prst="rect">
            <a:avLst/>
          </a:prstGeom>
        </p:spPr>
      </p:pic>
      <p:sp>
        <p:nvSpPr>
          <p:cNvPr id="12" name="TextBox 11">
            <a:extLst>
              <a:ext uri="{FF2B5EF4-FFF2-40B4-BE49-F238E27FC236}">
                <a16:creationId xmlns:a16="http://schemas.microsoft.com/office/drawing/2014/main" id="{5483382C-7BB5-6380-998A-316536305278}"/>
              </a:ext>
            </a:extLst>
          </p:cNvPr>
          <p:cNvSpPr txBox="1"/>
          <p:nvPr/>
        </p:nvSpPr>
        <p:spPr>
          <a:xfrm>
            <a:off x="1908175" y="844724"/>
            <a:ext cx="3714553" cy="3970318"/>
          </a:xfrm>
          <a:prstGeom prst="rect">
            <a:avLst/>
          </a:prstGeom>
          <a:noFill/>
        </p:spPr>
        <p:txBody>
          <a:bodyPr wrap="square" rtlCol="0">
            <a:spAutoFit/>
          </a:bodyPr>
          <a:lstStyle/>
          <a:p>
            <a:r>
              <a:rPr lang="en-US" dirty="0">
                <a:solidFill>
                  <a:schemeClr val="bg2">
                    <a:lumMod val="50000"/>
                    <a:lumOff val="50000"/>
                  </a:schemeClr>
                </a:solidFill>
                <a:latin typeface="Tahoma" panose="020B0604030504040204" pitchFamily="34" charset="0"/>
                <a:ea typeface="Tahoma" panose="020B0604030504040204" pitchFamily="34" charset="0"/>
                <a:cs typeface="Tahoma" panose="020B0604030504040204" pitchFamily="34" charset="0"/>
              </a:rPr>
              <a:t>Oscilloscope screenshot here</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401EE0E-B445-204D-42EC-F5F47978505D}"/>
                  </a:ext>
                </a:extLst>
              </p:cNvPr>
              <p:cNvSpPr txBox="1"/>
              <p:nvPr/>
            </p:nvSpPr>
            <p:spPr>
              <a:xfrm>
                <a:off x="1890670" y="5301208"/>
                <a:ext cx="6713975" cy="1200329"/>
              </a:xfrm>
              <a:prstGeom prst="rect">
                <a:avLst/>
              </a:prstGeom>
              <a:noFill/>
            </p:spPr>
            <p:txBody>
              <a:bodyPr wrap="square" rtlCol="0">
                <a:spAutoFit/>
              </a:bodyPr>
              <a:lstStyle/>
              <a:p>
                <a:pPr algn="ctr"/>
                <a:r>
                  <a:rPr lang="en-US" dirty="0">
                    <a:solidFill>
                      <a:schemeClr val="bg2">
                        <a:lumMod val="50000"/>
                        <a:lumOff val="50000"/>
                      </a:schemeClr>
                    </a:solidFill>
                  </a:rPr>
                  <a:t>Equations </a:t>
                </a:r>
              </a:p>
              <a:p>
                <a:pPr algn="ctr"/>
                <a:r>
                  <a:rPr lang="en-US" dirty="0">
                    <a:solidFill>
                      <a:schemeClr val="bg2">
                        <a:lumMod val="50000"/>
                        <a:lumOff val="50000"/>
                      </a:schemeClr>
                    </a:solidFill>
                  </a:rPr>
                  <a:t>Carrier signal is: 10 SIN(2</a:t>
                </a:r>
                <a14:m>
                  <m:oMath xmlns:m="http://schemas.openxmlformats.org/officeDocument/2006/math">
                    <m:r>
                      <a:rPr lang="en-US" i="1" smtClean="0">
                        <a:solidFill>
                          <a:schemeClr val="bg2">
                            <a:lumMod val="50000"/>
                            <a:lumOff val="50000"/>
                          </a:schemeClr>
                        </a:solidFill>
                        <a:latin typeface="Cambria Math" panose="02040503050406030204" pitchFamily="18" charset="0"/>
                        <a:ea typeface="Cambria Math" panose="02040503050406030204" pitchFamily="18" charset="0"/>
                      </a:rPr>
                      <m:t>𝜋</m:t>
                    </m:r>
                    <m:r>
                      <a:rPr lang="en-US" b="0" i="1" smtClean="0">
                        <a:solidFill>
                          <a:schemeClr val="bg2">
                            <a:lumMod val="50000"/>
                            <a:lumOff val="50000"/>
                          </a:schemeClr>
                        </a:solidFill>
                        <a:latin typeface="Cambria Math" panose="02040503050406030204" pitchFamily="18" charset="0"/>
                        <a:ea typeface="Cambria Math" panose="02040503050406030204" pitchFamily="18" charset="0"/>
                      </a:rPr>
                      <m:t>100+0)</m:t>
                    </m:r>
                  </m:oMath>
                </a14:m>
                <a:endParaRPr lang="en-US" b="0" dirty="0">
                  <a:solidFill>
                    <a:schemeClr val="bg2">
                      <a:lumMod val="50000"/>
                      <a:lumOff val="50000"/>
                    </a:schemeClr>
                  </a:solidFill>
                  <a:ea typeface="Cambria Math" panose="02040503050406030204" pitchFamily="18" charset="0"/>
                </a:endParaRPr>
              </a:p>
              <a:p>
                <a:pPr algn="ctr"/>
                <a:r>
                  <a:rPr lang="en-US" dirty="0">
                    <a:solidFill>
                      <a:schemeClr val="bg2">
                        <a:lumMod val="50000"/>
                        <a:lumOff val="50000"/>
                      </a:schemeClr>
                    </a:solidFill>
                  </a:rPr>
                  <a:t>Modulating (information) signal is: 5 SIN(2</a:t>
                </a:r>
                <a:r>
                  <a:rPr lang="en-US" dirty="0">
                    <a:solidFill>
                      <a:schemeClr val="bg2">
                        <a:lumMod val="50000"/>
                        <a:lumOff val="50000"/>
                      </a:schemeClr>
                    </a:solidFill>
                    <a:ea typeface="Cambria Math" panose="02040503050406030204" pitchFamily="18" charset="0"/>
                  </a:rPr>
                  <a:t> </a:t>
                </a:r>
                <a14:m>
                  <m:oMath xmlns:m="http://schemas.openxmlformats.org/officeDocument/2006/math">
                    <m:r>
                      <a:rPr lang="en-US" i="1" smtClean="0">
                        <a:solidFill>
                          <a:schemeClr val="bg2">
                            <a:lumMod val="50000"/>
                            <a:lumOff val="50000"/>
                          </a:schemeClr>
                        </a:solidFill>
                        <a:latin typeface="Cambria Math" panose="02040503050406030204" pitchFamily="18" charset="0"/>
                        <a:ea typeface="Cambria Math" panose="02040503050406030204" pitchFamily="18" charset="0"/>
                      </a:rPr>
                      <m:t>𝜋</m:t>
                    </m:r>
                  </m:oMath>
                </a14:m>
                <a:r>
                  <a:rPr lang="en-US" dirty="0">
                    <a:solidFill>
                      <a:schemeClr val="bg2">
                        <a:lumMod val="50000"/>
                        <a:lumOff val="50000"/>
                      </a:schemeClr>
                    </a:solidFill>
                  </a:rPr>
                  <a:t>10+Oc)</a:t>
                </a:r>
                <a:endParaRPr lang="en-US" dirty="0"/>
              </a:p>
              <a:p>
                <a:endParaRPr lang="en-US" dirty="0"/>
              </a:p>
            </p:txBody>
          </p:sp>
        </mc:Choice>
        <mc:Fallback xmlns="">
          <p:sp>
            <p:nvSpPr>
              <p:cNvPr id="13" name="TextBox 12">
                <a:extLst>
                  <a:ext uri="{FF2B5EF4-FFF2-40B4-BE49-F238E27FC236}">
                    <a16:creationId xmlns:a16="http://schemas.microsoft.com/office/drawing/2014/main" id="{8401EE0E-B445-204D-42EC-F5F47978505D}"/>
                  </a:ext>
                </a:extLst>
              </p:cNvPr>
              <p:cNvSpPr txBox="1">
                <a:spLocks noRot="1" noChangeAspect="1" noMove="1" noResize="1" noEditPoints="1" noAdjustHandles="1" noChangeArrowheads="1" noChangeShapeType="1" noTextEdit="1"/>
              </p:cNvSpPr>
              <p:nvPr/>
            </p:nvSpPr>
            <p:spPr>
              <a:xfrm>
                <a:off x="1890670" y="5301208"/>
                <a:ext cx="6713975" cy="1200329"/>
              </a:xfrm>
              <a:prstGeom prst="rect">
                <a:avLst/>
              </a:prstGeom>
              <a:blipFill>
                <a:blip r:embed="rId6"/>
                <a:stretch>
                  <a:fillRect t="-304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A60ADF-F28F-CD61-08C8-66C14826F14C}"/>
              </a:ext>
            </a:extLst>
          </p:cNvPr>
          <p:cNvSpPr>
            <a:spLocks noGrp="1" noChangeArrowheads="1"/>
          </p:cNvSpPr>
          <p:nvPr>
            <p:ph type="title"/>
          </p:nvPr>
        </p:nvSpPr>
        <p:spPr>
          <a:xfrm>
            <a:off x="684212" y="188640"/>
            <a:ext cx="7488238" cy="1300187"/>
          </a:xfrm>
          <a:ln>
            <a:noFill/>
          </a:ln>
        </p:spPr>
        <p:txBody>
          <a:bodyPr/>
          <a:lstStyle/>
          <a:p>
            <a:r>
              <a:rPr lang="en-US" sz="3200"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AM/FM Signals </a:t>
            </a:r>
            <a:r>
              <a:rPr lang="en-US" b="1"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(continued)</a:t>
            </a:r>
            <a:endParaRPr lang="en-US" sz="3200" dirty="0">
              <a:solidFill>
                <a:schemeClr val="bg2">
                  <a:lumMod val="75000"/>
                  <a:lumOff val="25000"/>
                </a:schemeClr>
              </a:solidFill>
            </a:endParaRPr>
          </a:p>
        </p:txBody>
      </p:sp>
      <p:pic>
        <p:nvPicPr>
          <p:cNvPr id="6" name="Picture 5" descr="Graphical user interface&#10;&#10;Description automatically generated">
            <a:extLst>
              <a:ext uri="{FF2B5EF4-FFF2-40B4-BE49-F238E27FC236}">
                <a16:creationId xmlns:a16="http://schemas.microsoft.com/office/drawing/2014/main" id="{CF32E76D-6EFC-0EBC-7DCD-01E085234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438400"/>
            <a:ext cx="3044581" cy="2484309"/>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D3B48EAE-7BFC-82E9-0764-2449745F7D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929" y="2438400"/>
            <a:ext cx="3847527" cy="2484309"/>
          </a:xfrm>
          <a:prstGeom prst="rect">
            <a:avLst/>
          </a:prstGeom>
        </p:spPr>
      </p:pic>
      <p:sp>
        <p:nvSpPr>
          <p:cNvPr id="8" name="TextBox 7">
            <a:extLst>
              <a:ext uri="{FF2B5EF4-FFF2-40B4-BE49-F238E27FC236}">
                <a16:creationId xmlns:a16="http://schemas.microsoft.com/office/drawing/2014/main" id="{92DF4097-DC54-B971-4262-C9F4FB5AA962}"/>
              </a:ext>
            </a:extLst>
          </p:cNvPr>
          <p:cNvSpPr txBox="1"/>
          <p:nvPr/>
        </p:nvSpPr>
        <p:spPr>
          <a:xfrm>
            <a:off x="467544" y="1700808"/>
            <a:ext cx="2952328" cy="461665"/>
          </a:xfrm>
          <a:prstGeom prst="rect">
            <a:avLst/>
          </a:prstGeom>
          <a:noFill/>
        </p:spPr>
        <p:txBody>
          <a:bodyPr wrap="square" rtlCol="0">
            <a:spAutoFit/>
          </a:bodyPr>
          <a:lstStyle/>
          <a:p>
            <a:pPr algn="ctr"/>
            <a:r>
              <a:rPr lang="en-US" sz="2400" dirty="0">
                <a:solidFill>
                  <a:srgbClr val="FFFF00"/>
                </a:solidFill>
              </a:rPr>
              <a:t>Oscilloscope</a:t>
            </a:r>
            <a:endPar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06406633-DA30-46E1-17E3-CEADE7CE0CBB}"/>
              </a:ext>
            </a:extLst>
          </p:cNvPr>
          <p:cNvSpPr txBox="1"/>
          <p:nvPr/>
        </p:nvSpPr>
        <p:spPr>
          <a:xfrm>
            <a:off x="4972945" y="1700808"/>
            <a:ext cx="3415479" cy="461665"/>
          </a:xfrm>
          <a:prstGeom prst="rect">
            <a:avLst/>
          </a:prstGeom>
          <a:noFill/>
        </p:spPr>
        <p:txBody>
          <a:bodyPr wrap="square" rtlCol="0">
            <a:spAutoFit/>
          </a:bodyPr>
          <a:lstStyle/>
          <a:p>
            <a:pPr algn="ctr"/>
            <a:r>
              <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Spectrum Analyzer</a:t>
            </a:r>
            <a:endParaRPr lang="en-US"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5F2EBC49-FBD9-3EAC-DED4-C4C1AE2B3422}"/>
              </a:ext>
            </a:extLst>
          </p:cNvPr>
          <p:cNvSpPr txBox="1"/>
          <p:nvPr/>
        </p:nvSpPr>
        <p:spPr>
          <a:xfrm>
            <a:off x="1619672" y="5517232"/>
            <a:ext cx="6552778" cy="830997"/>
          </a:xfrm>
          <a:prstGeom prst="rect">
            <a:avLst/>
          </a:prstGeom>
          <a:noFill/>
        </p:spPr>
        <p:txBody>
          <a:bodyPr wrap="square" rtlCol="0">
            <a:spAutoFit/>
          </a:bodyPr>
          <a:lstStyle/>
          <a:p>
            <a:pPr algn="ctr"/>
            <a:r>
              <a:rPr lang="en-US" sz="2400" dirty="0">
                <a:solidFill>
                  <a:srgbClr val="FFFF00"/>
                </a:solidFill>
                <a:effectLst/>
                <a:latin typeface="Calibri" panose="020F0502020204030204" pitchFamily="34" charset="0"/>
                <a:ea typeface="Calibri" panose="020F0502020204030204" pitchFamily="34" charset="0"/>
              </a:rPr>
              <a:t>The carrier frequency is 101.399.</a:t>
            </a:r>
            <a:endParaRPr lang="en-US" sz="2400" dirty="0">
              <a:solidFill>
                <a:srgbClr val="FFFF00"/>
              </a:solidFill>
              <a:latin typeface="Calibri" panose="020F050202020403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332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A746C4-F832-13AC-70D1-393EA27CCBB1}"/>
              </a:ext>
            </a:extLst>
          </p:cNvPr>
          <p:cNvSpPr>
            <a:spLocks noGrp="1"/>
          </p:cNvSpPr>
          <p:nvPr>
            <p:ph type="title"/>
          </p:nvPr>
        </p:nvSpPr>
        <p:spPr>
          <a:xfrm>
            <a:off x="107504" y="-161115"/>
            <a:ext cx="8208912" cy="1660227"/>
          </a:xfrm>
          <a:noFill/>
          <a:ln>
            <a:solidFill>
              <a:schemeClr val="bg2">
                <a:lumMod val="90000"/>
                <a:lumOff val="10000"/>
              </a:schemeClr>
            </a:solidFill>
          </a:ln>
        </p:spPr>
        <p:txBody>
          <a:bodyPr/>
          <a:lstStyle/>
          <a:p>
            <a:r>
              <a:rPr lang="en-US" sz="2400" b="1"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Pulse Code Modulation (PCM) and Line Codes</a:t>
            </a:r>
            <a:br>
              <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br>
            <a:endParaRPr lang="en-US" sz="2400" dirty="0"/>
          </a:p>
        </p:txBody>
      </p:sp>
      <p:pic>
        <p:nvPicPr>
          <p:cNvPr id="6" name="Content Placeholder 5" descr="Chart&#10;&#10;Description automatically generated">
            <a:extLst>
              <a:ext uri="{FF2B5EF4-FFF2-40B4-BE49-F238E27FC236}">
                <a16:creationId xmlns:a16="http://schemas.microsoft.com/office/drawing/2014/main" id="{135FCC0E-2321-FDC4-76E9-055B1E907D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700808"/>
            <a:ext cx="3520851" cy="1958544"/>
          </a:xfrm>
        </p:spPr>
      </p:pic>
      <p:sp>
        <p:nvSpPr>
          <p:cNvPr id="7" name="TextBox 6">
            <a:extLst>
              <a:ext uri="{FF2B5EF4-FFF2-40B4-BE49-F238E27FC236}">
                <a16:creationId xmlns:a16="http://schemas.microsoft.com/office/drawing/2014/main" id="{4CC82BD5-9A79-1142-6502-5DBAB9D5AA8E}"/>
              </a:ext>
            </a:extLst>
          </p:cNvPr>
          <p:cNvSpPr txBox="1"/>
          <p:nvPr/>
        </p:nvSpPr>
        <p:spPr>
          <a:xfrm>
            <a:off x="179512" y="3861048"/>
            <a:ext cx="3448843" cy="2308324"/>
          </a:xfrm>
          <a:prstGeom prst="rect">
            <a:avLst/>
          </a:prstGeom>
          <a:noFill/>
        </p:spPr>
        <p:txBody>
          <a:bodyPr wrap="square" rtlCol="0">
            <a:spAutoFit/>
          </a:bodyPr>
          <a:lstStyle/>
          <a:p>
            <a:r>
              <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Oscilloscope-XSC1 display with analog input signal and sampling clock at the input to the </a:t>
            </a:r>
            <a:r>
              <a:rPr lang="en-US" sz="2400" b="0"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analog-to-digital converter (ADC) </a:t>
            </a:r>
            <a:endPar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DB5DAEE1-3097-3617-D6FB-6CA26498C325}"/>
              </a:ext>
            </a:extLst>
          </p:cNvPr>
          <p:cNvSpPr txBox="1"/>
          <p:nvPr/>
        </p:nvSpPr>
        <p:spPr>
          <a:xfrm>
            <a:off x="4572000" y="3635341"/>
            <a:ext cx="3448843" cy="2677656"/>
          </a:xfrm>
          <a:prstGeom prst="rect">
            <a:avLst/>
          </a:prstGeom>
          <a:noFill/>
        </p:spPr>
        <p:txBody>
          <a:bodyPr wrap="square" rtlCol="0">
            <a:spAutoFit/>
          </a:bodyPr>
          <a:lstStyle/>
          <a:p>
            <a:r>
              <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rPr>
              <a:t>Oscilloscope-XSC2 display with analog input signal and sampling clock at the input to the </a:t>
            </a:r>
            <a:r>
              <a:rPr lang="en-US" sz="2400" b="0" i="0" dirty="0">
                <a:solidFill>
                  <a:srgbClr val="FFFF00"/>
                </a:solidFill>
                <a:effectLst/>
                <a:latin typeface="Tahoma" panose="020B0604030504040204" pitchFamily="34" charset="0"/>
                <a:ea typeface="Tahoma" panose="020B0604030504040204" pitchFamily="34" charset="0"/>
                <a:cs typeface="Tahoma" panose="020B0604030504040204" pitchFamily="34" charset="0"/>
              </a:rPr>
              <a:t>digital to analogue converter (DAC) output.</a:t>
            </a:r>
            <a:endParaRPr lang="en-US" sz="2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screenshot of a computer&#10;&#10;Description automatically generated with medium confidence">
            <a:extLst>
              <a:ext uri="{FF2B5EF4-FFF2-40B4-BE49-F238E27FC236}">
                <a16:creationId xmlns:a16="http://schemas.microsoft.com/office/drawing/2014/main" id="{C47E8DE2-81F9-CAE6-73A2-407B847CB287}"/>
              </a:ext>
            </a:extLst>
          </p:cNvPr>
          <p:cNvPicPr>
            <a:picLocks noChangeAspect="1"/>
          </p:cNvPicPr>
          <p:nvPr/>
        </p:nvPicPr>
        <p:blipFill rotWithShape="1">
          <a:blip r:embed="rId4">
            <a:extLst>
              <a:ext uri="{28A0092B-C50C-407E-A947-70E740481C1C}">
                <a14:useLocalDpi xmlns:a14="http://schemas.microsoft.com/office/drawing/2010/main" val="0"/>
              </a:ext>
            </a:extLst>
          </a:blip>
          <a:srcRect l="3759" t="6410"/>
          <a:stretch/>
        </p:blipFill>
        <p:spPr>
          <a:xfrm>
            <a:off x="4571999" y="1556792"/>
            <a:ext cx="3289305" cy="212483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479BAB4-07CE-4CCD-7140-87DDC76D7711}"/>
              </a:ext>
            </a:extLst>
          </p:cNvPr>
          <p:cNvSpPr txBox="1">
            <a:spLocks/>
          </p:cNvSpPr>
          <p:nvPr/>
        </p:nvSpPr>
        <p:spPr bwMode="auto">
          <a:xfrm>
            <a:off x="467544" y="260648"/>
            <a:ext cx="8208912" cy="1660227"/>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r>
              <a:rPr lang="en-US" sz="2800" kern="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Pulse Code Modulation (PCM) and Line Codes </a:t>
            </a:r>
            <a:r>
              <a:rPr lang="en-US" kern="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(continued)</a:t>
            </a:r>
            <a:br>
              <a:rPr lang="en-US" kern="0" dirty="0">
                <a:solidFill>
                  <a:srgbClr val="FFFF00"/>
                </a:solidFill>
                <a:latin typeface="Tahoma" panose="020B0604030504040204" pitchFamily="34" charset="0"/>
                <a:ea typeface="Tahoma" panose="020B0604030504040204" pitchFamily="34" charset="0"/>
                <a:cs typeface="Tahoma" panose="020B0604030504040204" pitchFamily="34" charset="0"/>
              </a:rPr>
            </a:br>
            <a:endParaRPr lang="en-US" kern="0" dirty="0"/>
          </a:p>
        </p:txBody>
      </p:sp>
      <p:pic>
        <p:nvPicPr>
          <p:cNvPr id="3" name="Picture 2">
            <a:extLst>
              <a:ext uri="{FF2B5EF4-FFF2-40B4-BE49-F238E27FC236}">
                <a16:creationId xmlns:a16="http://schemas.microsoft.com/office/drawing/2014/main" id="{86D39D49-78A6-D920-0DE2-D58266F18158}"/>
              </a:ext>
            </a:extLst>
          </p:cNvPr>
          <p:cNvPicPr>
            <a:picLocks noChangeAspect="1"/>
          </p:cNvPicPr>
          <p:nvPr/>
        </p:nvPicPr>
        <p:blipFill>
          <a:blip r:embed="rId3"/>
          <a:stretch>
            <a:fillRect/>
          </a:stretch>
        </p:blipFill>
        <p:spPr>
          <a:xfrm>
            <a:off x="274933" y="1783515"/>
            <a:ext cx="3789621" cy="2712286"/>
          </a:xfrm>
          <a:prstGeom prst="rect">
            <a:avLst/>
          </a:prstGeom>
        </p:spPr>
      </p:pic>
      <p:pic>
        <p:nvPicPr>
          <p:cNvPr id="4" name="Picture 3" descr="Graphical user interface, chart&#10;&#10;Description automatically generated">
            <a:extLst>
              <a:ext uri="{FF2B5EF4-FFF2-40B4-BE49-F238E27FC236}">
                <a16:creationId xmlns:a16="http://schemas.microsoft.com/office/drawing/2014/main" id="{F8F54EE5-20C0-A9FE-3795-FE6A9C9DD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853" y="1783514"/>
            <a:ext cx="4372619" cy="2712287"/>
          </a:xfrm>
          <a:prstGeom prst="rect">
            <a:avLst/>
          </a:prstGeom>
        </p:spPr>
      </p:pic>
      <p:sp>
        <p:nvSpPr>
          <p:cNvPr id="5" name="TextBox 4">
            <a:extLst>
              <a:ext uri="{FF2B5EF4-FFF2-40B4-BE49-F238E27FC236}">
                <a16:creationId xmlns:a16="http://schemas.microsoft.com/office/drawing/2014/main" id="{F7FB3B31-93E8-C59C-9D2A-1B5635A30FEA}"/>
              </a:ext>
            </a:extLst>
          </p:cNvPr>
          <p:cNvSpPr txBox="1"/>
          <p:nvPr/>
        </p:nvSpPr>
        <p:spPr>
          <a:xfrm>
            <a:off x="274933" y="4725144"/>
            <a:ext cx="3789621" cy="584775"/>
          </a:xfrm>
          <a:prstGeom prst="rect">
            <a:avLst/>
          </a:prstGeom>
          <a:noFill/>
        </p:spPr>
        <p:txBody>
          <a:bodyPr wrap="square" rtlCol="0">
            <a:spAutoFit/>
          </a:bodyPr>
          <a:lstStyle/>
          <a:p>
            <a:pPr algn="ctr"/>
            <a:r>
              <a:rPr lang="en-US" sz="1600" dirty="0">
                <a:solidFill>
                  <a:srgbClr val="FFFF00"/>
                </a:solidFill>
                <a:latin typeface="Tahoma" panose="020B0604030504040204" pitchFamily="34" charset="0"/>
                <a:ea typeface="Tahoma" panose="020B0604030504040204" pitchFamily="34" charset="0"/>
                <a:cs typeface="Tahoma" panose="020B0604030504040204" pitchFamily="34" charset="0"/>
              </a:rPr>
              <a:t>Oscilloscope-XSC1</a:t>
            </a:r>
          </a:p>
          <a:p>
            <a:r>
              <a:rPr lang="en-US" sz="1600" dirty="0">
                <a:solidFill>
                  <a:srgbClr val="FFFF00"/>
                </a:solidFill>
                <a:latin typeface="Tahoma" panose="020B0604030504040204" pitchFamily="34" charset="0"/>
                <a:ea typeface="Tahoma" panose="020B0604030504040204" pitchFamily="34" charset="0"/>
                <a:cs typeface="Tahoma" panose="020B0604030504040204" pitchFamily="34" charset="0"/>
              </a:rPr>
              <a:t>Analog input signal with sampling clock</a:t>
            </a:r>
          </a:p>
        </p:txBody>
      </p:sp>
      <p:sp>
        <p:nvSpPr>
          <p:cNvPr id="7" name="TextBox 6">
            <a:extLst>
              <a:ext uri="{FF2B5EF4-FFF2-40B4-BE49-F238E27FC236}">
                <a16:creationId xmlns:a16="http://schemas.microsoft.com/office/drawing/2014/main" id="{3FFF87E1-14A2-7012-F2BD-ECC841EE4051}"/>
              </a:ext>
            </a:extLst>
          </p:cNvPr>
          <p:cNvSpPr txBox="1"/>
          <p:nvPr/>
        </p:nvSpPr>
        <p:spPr>
          <a:xfrm>
            <a:off x="4572000" y="4575362"/>
            <a:ext cx="3789621" cy="584775"/>
          </a:xfrm>
          <a:prstGeom prst="rect">
            <a:avLst/>
          </a:prstGeom>
          <a:noFill/>
        </p:spPr>
        <p:txBody>
          <a:bodyPr wrap="square" rtlCol="0">
            <a:spAutoFit/>
          </a:bodyPr>
          <a:lstStyle/>
          <a:p>
            <a:pPr algn="ctr"/>
            <a:r>
              <a:rPr lang="en-US" sz="1600" dirty="0">
                <a:solidFill>
                  <a:srgbClr val="FFFF00"/>
                </a:solidFill>
                <a:latin typeface="Tahoma" panose="020B0604030504040204" pitchFamily="34" charset="0"/>
                <a:ea typeface="Tahoma" panose="020B0604030504040204" pitchFamily="34" charset="0"/>
                <a:cs typeface="Tahoma" panose="020B0604030504040204" pitchFamily="34" charset="0"/>
              </a:rPr>
              <a:t>Oscilloscope-XSC2 display</a:t>
            </a:r>
          </a:p>
          <a:p>
            <a:pPr algn="ctr"/>
            <a:r>
              <a:rPr lang="en-US" sz="1600" dirty="0">
                <a:solidFill>
                  <a:srgbClr val="FFFF00"/>
                </a:solidFill>
                <a:latin typeface="Tahoma" panose="020B0604030504040204" pitchFamily="34" charset="0"/>
                <a:ea typeface="Tahoma" panose="020B0604030504040204" pitchFamily="34" charset="0"/>
                <a:cs typeface="Tahoma" panose="020B0604030504040204" pitchFamily="34" charset="0"/>
              </a:rPr>
              <a:t>Output of the DAC</a:t>
            </a:r>
          </a:p>
        </p:txBody>
      </p:sp>
    </p:spTree>
    <p:extLst>
      <p:ext uri="{BB962C8B-B14F-4D97-AF65-F5344CB8AC3E}">
        <p14:creationId xmlns:p14="http://schemas.microsoft.com/office/powerpoint/2010/main" val="401703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A9A21922-8B63-B607-09C4-E13B880A2317}"/>
              </a:ext>
            </a:extLst>
          </p:cNvPr>
          <p:cNvSpPr txBox="1">
            <a:spLocks/>
          </p:cNvSpPr>
          <p:nvPr/>
        </p:nvSpPr>
        <p:spPr bwMode="auto">
          <a:xfrm>
            <a:off x="467544" y="116632"/>
            <a:ext cx="8208912" cy="129614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algn="ctr"/>
            <a:r>
              <a:rPr lang="en-US" sz="2800" kern="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Pulse Code Modulation (PCM) and Line Codes </a:t>
            </a:r>
            <a:r>
              <a:rPr lang="en-US" kern="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(continued)</a:t>
            </a:r>
            <a:br>
              <a:rPr lang="en-US" kern="0"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br>
            <a:endParaRPr lang="en-US" kern="0" dirty="0">
              <a:solidFill>
                <a:schemeClr val="bg2">
                  <a:lumMod val="75000"/>
                  <a:lumOff val="25000"/>
                </a:schemeClr>
              </a:solidFill>
            </a:endParaRPr>
          </a:p>
        </p:txBody>
      </p:sp>
      <p:pic>
        <p:nvPicPr>
          <p:cNvPr id="3" name="Picture 2" descr="Graphical user interface, chart&#10;&#10;Description automatically generated">
            <a:extLst>
              <a:ext uri="{FF2B5EF4-FFF2-40B4-BE49-F238E27FC236}">
                <a16:creationId xmlns:a16="http://schemas.microsoft.com/office/drawing/2014/main" id="{FA5BB84A-846E-4F9E-ACC5-274A6E46A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204864"/>
            <a:ext cx="4214819" cy="3689350"/>
          </a:xfrm>
          <a:prstGeom prst="rect">
            <a:avLst/>
          </a:prstGeom>
        </p:spPr>
      </p:pic>
      <p:sp>
        <p:nvSpPr>
          <p:cNvPr id="4" name="TextBox 3">
            <a:extLst>
              <a:ext uri="{FF2B5EF4-FFF2-40B4-BE49-F238E27FC236}">
                <a16:creationId xmlns:a16="http://schemas.microsoft.com/office/drawing/2014/main" id="{2A603271-D37B-227D-AEBE-1A7D6064FA94}"/>
              </a:ext>
            </a:extLst>
          </p:cNvPr>
          <p:cNvSpPr txBox="1"/>
          <p:nvPr/>
        </p:nvSpPr>
        <p:spPr>
          <a:xfrm>
            <a:off x="316278" y="1703146"/>
            <a:ext cx="8504193" cy="369332"/>
          </a:xfrm>
          <a:prstGeom prst="rect">
            <a:avLst/>
          </a:prstGeom>
          <a:noFill/>
        </p:spPr>
        <p:txBody>
          <a:bodyPr wrap="square" rtlCol="0">
            <a:spAutoFit/>
          </a:bodyPr>
          <a:lstStyle/>
          <a:p>
            <a:pPr algn="ctr"/>
            <a:r>
              <a:rPr lang="en-US" dirty="0">
                <a:solidFill>
                  <a:srgbClr val="FFFF00"/>
                </a:solidFill>
                <a:latin typeface="Tahoma" panose="020B0604030504040204" pitchFamily="34" charset="0"/>
                <a:ea typeface="Tahoma" panose="020B0604030504040204" pitchFamily="34" charset="0"/>
                <a:cs typeface="Tahoma" panose="020B0604030504040204" pitchFamily="34" charset="0"/>
              </a:rPr>
              <a:t>MATLAB Diagram</a:t>
            </a:r>
          </a:p>
        </p:txBody>
      </p:sp>
    </p:spTree>
    <p:extLst>
      <p:ext uri="{BB962C8B-B14F-4D97-AF65-F5344CB8AC3E}">
        <p14:creationId xmlns:p14="http://schemas.microsoft.com/office/powerpoint/2010/main" val="4542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pPr algn="ctr"/>
            <a:r>
              <a:rPr lang="en-US" dirty="0">
                <a:solidFill>
                  <a:schemeClr val="bg2">
                    <a:lumMod val="75000"/>
                    <a:lumOff val="25000"/>
                  </a:schemeClr>
                </a:solidFill>
                <a:latin typeface="Tahoma" panose="020B0604030504040204" pitchFamily="34" charset="0"/>
                <a:ea typeface="Tahoma" panose="020B0604030504040204" pitchFamily="34" charset="0"/>
                <a:cs typeface="Tahoma" panose="020B0604030504040204" pitchFamily="34" charset="0"/>
              </a:rPr>
              <a:t>Cables and Structured Cabling</a:t>
            </a:r>
            <a:endParaRPr lang="en-US" dirty="0">
              <a:solidFill>
                <a:schemeClr val="bg2">
                  <a:lumMod val="75000"/>
                  <a:lumOff val="25000"/>
                </a:schemeClr>
              </a:solidFill>
            </a:endParaRPr>
          </a:p>
        </p:txBody>
      </p:sp>
      <p:pic>
        <p:nvPicPr>
          <p:cNvPr id="5" name="Picture 4" descr="Table&#10;&#10;Description automatically generated">
            <a:extLst>
              <a:ext uri="{FF2B5EF4-FFF2-40B4-BE49-F238E27FC236}">
                <a16:creationId xmlns:a16="http://schemas.microsoft.com/office/drawing/2014/main" id="{7CABE8F2-ABF1-07D7-7497-F8D91964F7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900878"/>
            <a:ext cx="3631977" cy="1844364"/>
          </a:xfrm>
          <a:prstGeom prst="rect">
            <a:avLst/>
          </a:prstGeom>
        </p:spPr>
      </p:pic>
      <p:sp>
        <p:nvSpPr>
          <p:cNvPr id="3" name="TextBox 2">
            <a:extLst>
              <a:ext uri="{FF2B5EF4-FFF2-40B4-BE49-F238E27FC236}">
                <a16:creationId xmlns:a16="http://schemas.microsoft.com/office/drawing/2014/main" id="{B138413F-A5C5-3333-C09B-E120D02C2AB4}"/>
              </a:ext>
            </a:extLst>
          </p:cNvPr>
          <p:cNvSpPr txBox="1"/>
          <p:nvPr/>
        </p:nvSpPr>
        <p:spPr>
          <a:xfrm>
            <a:off x="1619672" y="2996952"/>
            <a:ext cx="7200799" cy="4328814"/>
          </a:xfrm>
          <a:prstGeom prst="rect">
            <a:avLst/>
          </a:prstGeom>
          <a:noFill/>
        </p:spPr>
        <p:txBody>
          <a:bodyPr wrap="square">
            <a:spAutoFit/>
          </a:bodyPr>
          <a:lstStyle/>
          <a:p>
            <a:pPr marL="800100" marR="0" indent="-342900">
              <a:lnSpc>
                <a:spcPct val="107000"/>
              </a:lnSpc>
              <a:spcBef>
                <a:spcPts val="0"/>
              </a:spcBef>
              <a:spcAft>
                <a:spcPts val="800"/>
              </a:spcAft>
              <a:buFont typeface="+mj-lt"/>
              <a:buAutoNum type="arabicPeriod"/>
            </a:pPr>
            <a:r>
              <a:rPr lang="en-US"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The individual wires are twisted individual wires in a UTP cable to help reduce crosstalk and interference which is important to ensure that the transmission of the data is uncorrupted (Frenzel, Jr, 2015).</a:t>
            </a:r>
          </a:p>
          <a:p>
            <a:pPr marL="800100" indent="-342900">
              <a:lnSpc>
                <a:spcPct val="107000"/>
              </a:lnSpc>
              <a:spcBef>
                <a:spcPts val="0"/>
              </a:spcBef>
              <a:spcAft>
                <a:spcPts val="800"/>
              </a:spcAft>
              <a:buFont typeface="+mj-lt"/>
              <a:buAutoNum type="arabicPeriod"/>
            </a:pPr>
            <a:r>
              <a:rPr lang="en-US"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The UTP cable must be a minimum distance from 110 volts electrical cable of 3 feet (Frenzel, Jr, 2015).</a:t>
            </a:r>
          </a:p>
          <a:p>
            <a:pPr marL="800100" indent="-342900">
              <a:lnSpc>
                <a:spcPct val="107000"/>
              </a:lnSpc>
              <a:spcBef>
                <a:spcPts val="0"/>
              </a:spcBef>
              <a:spcAft>
                <a:spcPts val="800"/>
              </a:spcAft>
              <a:buFont typeface="+mj-lt"/>
              <a:buAutoNum type="arabicPeriod"/>
            </a:pPr>
            <a:r>
              <a:rPr lang="en-US"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rPr>
              <a:t>Horizontal cabling goes from the telecommunication room (TR) to the Work Area Outlet (WAO) to individual outlets on the ground or to the workstation, in addition the horizontal cabling must adapt to specific fire-rating specification which differ from project to project (FIBERPLUS, 2022).</a:t>
            </a:r>
          </a:p>
          <a:p>
            <a:pPr marL="800100" indent="-342900">
              <a:lnSpc>
                <a:spcPct val="107000"/>
              </a:lnSpc>
              <a:spcBef>
                <a:spcPts val="0"/>
              </a:spcBef>
              <a:spcAft>
                <a:spcPts val="800"/>
              </a:spcAft>
              <a:buFont typeface="+mj-lt"/>
              <a:buAutoNum type="arabicPeriod"/>
            </a:pPr>
            <a:endParaRPr lang="en-US" sz="18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a:p>
            <a:pPr marL="800100" indent="-342900">
              <a:lnSpc>
                <a:spcPct val="107000"/>
              </a:lnSpc>
              <a:spcBef>
                <a:spcPts val="0"/>
              </a:spcBef>
              <a:spcAft>
                <a:spcPts val="800"/>
              </a:spcAft>
              <a:buFont typeface="+mj-lt"/>
              <a:buAutoNum type="arabicPeriod"/>
            </a:pPr>
            <a:endParaRPr lang="en-US" sz="1800" kern="100" dirty="0">
              <a:solidFill>
                <a:schemeClr val="bg2">
                  <a:lumMod val="75000"/>
                  <a:lumOff val="25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8038483"/>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1254</TotalTime>
  <Words>2188</Words>
  <Application>Microsoft Office PowerPoint</Application>
  <PresentationFormat>On-screen Show (4:3)</PresentationFormat>
  <Paragraphs>169</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 Math</vt:lpstr>
      <vt:lpstr>Roboto</vt:lpstr>
      <vt:lpstr>Tahoma</vt:lpstr>
      <vt:lpstr>Times New Roman</vt:lpstr>
      <vt:lpstr>template</vt:lpstr>
      <vt:lpstr>Engineering and Information Sciences</vt:lpstr>
      <vt:lpstr>Introduction</vt:lpstr>
      <vt:lpstr>PowerPoint Presentation</vt:lpstr>
      <vt:lpstr>AM/FM Signals</vt:lpstr>
      <vt:lpstr>AM/FM Signals (continued)</vt:lpstr>
      <vt:lpstr>Pulse Code Modulation (PCM) and Line Codes </vt:lpstr>
      <vt:lpstr>PowerPoint Presentation</vt:lpstr>
      <vt:lpstr>PowerPoint Presentation</vt:lpstr>
      <vt:lpstr>Cables and Structured Cabling</vt:lpstr>
      <vt:lpstr>PowerPoint Presentation</vt:lpstr>
      <vt:lpstr>Antenna Gain &amp; Free Space Path Loss</vt:lpstr>
      <vt:lpstr>Antenna Gain &amp; Free Space Path Loss(Continued)</vt:lpstr>
      <vt:lpstr>Antenna Gain &amp; Free Space Path Loss(Continued)</vt:lpstr>
      <vt:lpstr>Antenna Gain &amp; Free Space Path Loss(Continued)</vt:lpstr>
      <vt:lpstr>Bit Error Rate of Fading Channels</vt:lpstr>
      <vt:lpstr>Conclusions</vt:lpstr>
      <vt:lpstr>References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Teresa Barrows</cp:lastModifiedBy>
  <cp:revision>96</cp:revision>
  <dcterms:created xsi:type="dcterms:W3CDTF">2006-06-13T13:03:30Z</dcterms:created>
  <dcterms:modified xsi:type="dcterms:W3CDTF">2023-04-17T03:05:22Z</dcterms:modified>
</cp:coreProperties>
</file>