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18"/>
  </p:notesMasterIdLst>
  <p:handoutMasterIdLst>
    <p:handoutMasterId r:id="rId19"/>
  </p:handoutMasterIdLst>
  <p:sldIdLst>
    <p:sldId id="275" r:id="rId5"/>
    <p:sldId id="256" r:id="rId6"/>
    <p:sldId id="258" r:id="rId7"/>
    <p:sldId id="260" r:id="rId8"/>
    <p:sldId id="264" r:id="rId9"/>
    <p:sldId id="276" r:id="rId10"/>
    <p:sldId id="282" r:id="rId11"/>
    <p:sldId id="277" r:id="rId12"/>
    <p:sldId id="278" r:id="rId13"/>
    <p:sldId id="280" r:id="rId14"/>
    <p:sldId id="279" r:id="rId15"/>
    <p:sldId id="281"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CB933C-39BB-4B26-9253-1D80A149AD21}" v="3" dt="2022-10-18T21:11:13.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0816" autoAdjust="0"/>
  </p:normalViewPr>
  <p:slideViewPr>
    <p:cSldViewPr snapToGrid="0" snapToObjects="1">
      <p:cViewPr varScale="1">
        <p:scale>
          <a:sx n="29" d="100"/>
          <a:sy n="29" d="100"/>
        </p:scale>
        <p:origin x="84"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Barrows" userId="a6f32a6c9d19fc49" providerId="LiveId" clId="{4FCB933C-39BB-4B26-9253-1D80A149AD21}"/>
    <pc:docChg chg="undo custSel addSld delSld modSld">
      <pc:chgData name="Teresa Barrows" userId="a6f32a6c9d19fc49" providerId="LiveId" clId="{4FCB933C-39BB-4B26-9253-1D80A149AD21}" dt="2022-10-18T21:11:18.905" v="477" actId="1076"/>
      <pc:docMkLst>
        <pc:docMk/>
      </pc:docMkLst>
      <pc:sldChg chg="modSp mod">
        <pc:chgData name="Teresa Barrows" userId="a6f32a6c9d19fc49" providerId="LiveId" clId="{4FCB933C-39BB-4B26-9253-1D80A149AD21}" dt="2022-10-18T19:46:05.204" v="24" actId="404"/>
        <pc:sldMkLst>
          <pc:docMk/>
          <pc:sldMk cId="2939930866" sldId="274"/>
        </pc:sldMkLst>
        <pc:spChg chg="mod">
          <ac:chgData name="Teresa Barrows" userId="a6f32a6c9d19fc49" providerId="LiveId" clId="{4FCB933C-39BB-4B26-9253-1D80A149AD21}" dt="2022-10-18T19:46:05.204" v="24" actId="404"/>
          <ac:spMkLst>
            <pc:docMk/>
            <pc:sldMk cId="2939930866" sldId="274"/>
            <ac:spMk id="10" creationId="{EEECCE66-ABFA-7965-01F9-EC41C44C4735}"/>
          </ac:spMkLst>
        </pc:spChg>
      </pc:sldChg>
      <pc:sldChg chg="modSp mod modNotesTx">
        <pc:chgData name="Teresa Barrows" userId="a6f32a6c9d19fc49" providerId="LiveId" clId="{4FCB933C-39BB-4B26-9253-1D80A149AD21}" dt="2022-10-18T20:13:38.471" v="52" actId="255"/>
        <pc:sldMkLst>
          <pc:docMk/>
          <pc:sldMk cId="4056043986" sldId="276"/>
        </pc:sldMkLst>
        <pc:spChg chg="mod">
          <ac:chgData name="Teresa Barrows" userId="a6f32a6c9d19fc49" providerId="LiveId" clId="{4FCB933C-39BB-4B26-9253-1D80A149AD21}" dt="2022-10-18T20:13:38.471" v="52" actId="255"/>
          <ac:spMkLst>
            <pc:docMk/>
            <pc:sldMk cId="4056043986" sldId="276"/>
            <ac:spMk id="3" creationId="{78657FA0-46FD-3396-2790-760710FE8755}"/>
          </ac:spMkLst>
        </pc:spChg>
      </pc:sldChg>
      <pc:sldChg chg="new del">
        <pc:chgData name="Teresa Barrows" userId="a6f32a6c9d19fc49" providerId="LiveId" clId="{4FCB933C-39BB-4B26-9253-1D80A149AD21}" dt="2022-10-18T20:09:26.014" v="26" actId="680"/>
        <pc:sldMkLst>
          <pc:docMk/>
          <pc:sldMk cId="567641599" sldId="282"/>
        </pc:sldMkLst>
      </pc:sldChg>
      <pc:sldChg chg="addSp delSp modSp new mod modNotesTx">
        <pc:chgData name="Teresa Barrows" userId="a6f32a6c9d19fc49" providerId="LiveId" clId="{4FCB933C-39BB-4B26-9253-1D80A149AD21}" dt="2022-10-18T21:11:18.905" v="477" actId="1076"/>
        <pc:sldMkLst>
          <pc:docMk/>
          <pc:sldMk cId="2200779884" sldId="282"/>
        </pc:sldMkLst>
        <pc:spChg chg="del">
          <ac:chgData name="Teresa Barrows" userId="a6f32a6c9d19fc49" providerId="LiveId" clId="{4FCB933C-39BB-4B26-9253-1D80A149AD21}" dt="2022-10-18T20:11:45.721" v="28" actId="21"/>
          <ac:spMkLst>
            <pc:docMk/>
            <pc:sldMk cId="2200779884" sldId="282"/>
            <ac:spMk id="2" creationId="{8EA2C302-F56F-CA28-63C7-DFCA305F7C5A}"/>
          </ac:spMkLst>
        </pc:spChg>
        <pc:spChg chg="del">
          <ac:chgData name="Teresa Barrows" userId="a6f32a6c9d19fc49" providerId="LiveId" clId="{4FCB933C-39BB-4B26-9253-1D80A149AD21}" dt="2022-10-18T20:11:51.510" v="29" actId="21"/>
          <ac:spMkLst>
            <pc:docMk/>
            <pc:sldMk cId="2200779884" sldId="282"/>
            <ac:spMk id="3" creationId="{C2AAC054-A4EF-E91F-FE70-4891ADDE8721}"/>
          </ac:spMkLst>
        </pc:spChg>
        <pc:spChg chg="add mod">
          <ac:chgData name="Teresa Barrows" userId="a6f32a6c9d19fc49" providerId="LiveId" clId="{4FCB933C-39BB-4B26-9253-1D80A149AD21}" dt="2022-10-18T20:12:53.963" v="48" actId="255"/>
          <ac:spMkLst>
            <pc:docMk/>
            <pc:sldMk cId="2200779884" sldId="282"/>
            <ac:spMk id="4" creationId="{F09E8413-90CA-9987-EED1-47FE528BC424}"/>
          </ac:spMkLst>
        </pc:spChg>
        <pc:picChg chg="add mod">
          <ac:chgData name="Teresa Barrows" userId="a6f32a6c9d19fc49" providerId="LiveId" clId="{4FCB933C-39BB-4B26-9253-1D80A149AD21}" dt="2022-10-18T21:10:54.246" v="473" actId="962"/>
          <ac:picMkLst>
            <pc:docMk/>
            <pc:sldMk cId="2200779884" sldId="282"/>
            <ac:picMk id="6" creationId="{62868C65-C2C9-23BF-F871-99504E543A8A}"/>
          </ac:picMkLst>
        </pc:picChg>
        <pc:picChg chg="add mod">
          <ac:chgData name="Teresa Barrows" userId="a6f32a6c9d19fc49" providerId="LiveId" clId="{4FCB933C-39BB-4B26-9253-1D80A149AD21}" dt="2022-10-18T21:11:18.905" v="477" actId="1076"/>
          <ac:picMkLst>
            <pc:docMk/>
            <pc:sldMk cId="2200779884" sldId="282"/>
            <ac:picMk id="8" creationId="{70F6B3BB-1E28-340A-7228-B620CE91298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10/18/2022</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10/18/2022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SHA_hash_funct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227955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baseline="0" dirty="0"/>
              <a:t>The Universal Plug and Play (UPnP) has one basic protocol but has many methods and device description, Digital Living Network Alliance (DLNA) use the UPnP and other standards to develop profiles for connected devices, The Home Gateway Initiative (HGI) publicized recommendations for home network gateways, I3A was responsible for defining standards of exchanging pictures. They developed the Picture Transfer Protocol (PTP) between cameras, computers, and other devices. However, the standard is now maintained by ISO (Barz &amp; Bassett, 2016).</a:t>
            </a:r>
          </a:p>
        </p:txBody>
      </p:sp>
      <p:sp>
        <p:nvSpPr>
          <p:cNvPr id="4" name="Slide Number Placeholder 3"/>
          <p:cNvSpPr>
            <a:spLocks noGrp="1"/>
          </p:cNvSpPr>
          <p:nvPr>
            <p:ph type="sldNum" sz="quarter" idx="5"/>
          </p:nvPr>
        </p:nvSpPr>
        <p:spPr/>
        <p:txBody>
          <a:bodyPr/>
          <a:lstStyle/>
          <a:p>
            <a:fld id="{F3544625-0ADF-4414-89A2-9E135F0C849F}" type="slidenum">
              <a:rPr lang="en-US" smtClean="0"/>
              <a:t>10</a:t>
            </a:fld>
            <a:endParaRPr lang="en-US" dirty="0"/>
          </a:p>
        </p:txBody>
      </p:sp>
    </p:spTree>
    <p:extLst>
      <p:ext uri="{BB962C8B-B14F-4D97-AF65-F5344CB8AC3E}">
        <p14:creationId xmlns:p14="http://schemas.microsoft.com/office/powerpoint/2010/main" val="180730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CCNP practice exams </a:t>
            </a:r>
            <a:r>
              <a:rPr lang="en-US" sz="1200" dirty="0">
                <a:effectLst/>
                <a:latin typeface="Calibri" panose="020F0502020204030204" pitchFamily="34" charset="0"/>
                <a:ea typeface="Calibri" panose="020F0502020204030204" pitchFamily="34" charset="0"/>
                <a:cs typeface="Times New Roman" panose="02020603050405020304" pitchFamily="18" charset="0"/>
              </a:rPr>
              <a:t>practice exam has five levels of network certification as follows: 1.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Ent</a:t>
            </a:r>
            <a:r>
              <a:rPr lang="en-US" sz="1200" dirty="0">
                <a:effectLst/>
                <a:latin typeface="Calibri" panose="020F0502020204030204" pitchFamily="34" charset="0"/>
                <a:ea typeface="Calibri" panose="020F0502020204030204" pitchFamily="34" charset="0"/>
                <a:cs typeface="Times New Roman" panose="02020603050405020304" pitchFamily="18" charset="0"/>
              </a:rPr>
              <a:t>ry, 2. Associate, 3. Professional, 4. Expert and 5. Architect. This exam had 25 questions that consisted of multiply choice, true/false, and order of sequence. To pass this test it was necessary to score of 70% or higher. In preparation for the practice test the students were awarded a series of badges for each area as shown above.</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11</a:t>
            </a:fld>
            <a:endParaRPr lang="en-US" dirty="0"/>
          </a:p>
        </p:txBody>
      </p:sp>
    </p:spTree>
    <p:extLst>
      <p:ext uri="{BB962C8B-B14F-4D97-AF65-F5344CB8AC3E}">
        <p14:creationId xmlns:p14="http://schemas.microsoft.com/office/powerpoint/2010/main" val="337462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final practice exam had 25 questions which required a passing grade of 70% or more(Barz &amp; Bassett, 2016). However, the actual CCNP Collaboration exam has 90 – 110 questions, testing time is 120 minutes, and to passing the exam requires a score of 750-850 out of 1000 (Ciufo, 2022).</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12</a:t>
            </a:fld>
            <a:endParaRPr lang="en-US" dirty="0"/>
          </a:p>
        </p:txBody>
      </p:sp>
    </p:spTree>
    <p:extLst>
      <p:ext uri="{BB962C8B-B14F-4D97-AF65-F5344CB8AC3E}">
        <p14:creationId xmlns:p14="http://schemas.microsoft.com/office/powerpoint/2010/main" val="31795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13</a:t>
            </a:fld>
            <a:endParaRPr lang="en-US" dirty="0"/>
          </a:p>
        </p:txBody>
      </p:sp>
    </p:spTree>
    <p:extLst>
      <p:ext uri="{BB962C8B-B14F-4D97-AF65-F5344CB8AC3E}">
        <p14:creationId xmlns:p14="http://schemas.microsoft.com/office/powerpoint/2010/main" val="20483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this module, I learned how multimedia applications fit into existing network types, as well as standard organizations, market segments related to such applications, and the various requirements. After examining the audio and video coding basics, we will review video compression standards, error handling at the application layer, and trans-coding techniques. There are several types of multimedia however certain ones only work in certain network types, throughout this course we will gain a better understanding of the best application and network is best (Barz &amp; Bassett , 2016)</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163665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Comprehension of the capabilities and protocols is critical to understanding multimedia network services. The participants gain a better understanding of the protocols at both transport and application levels such as real-time protocol (RTP} session description protocol (SDP), real-time streaming protocol (RTSP), and the handling of characteristics of packet loss, delay, queuing, and jitter treatment (Barz &amp; Bassett, 2016).</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dirty="0"/>
          </a:p>
        </p:txBody>
      </p:sp>
    </p:spTree>
    <p:extLst>
      <p:ext uri="{BB962C8B-B14F-4D97-AF65-F5344CB8AC3E}">
        <p14:creationId xmlns:p14="http://schemas.microsoft.com/office/powerpoint/2010/main" val="72403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above screenshot is the tree view section of 2 RTP packets, with a difference of 1 between their sequence numbers, respectfully. When one unit of the time stamp clock represents 1/8,000 of a second, it would take .02 seconds/milliseconds of conversation are carried in each RTP pack (Barz and Bassett,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6.711 codec bit rate of 64,000 bits per second would have a payload of 1280 bits Using the previous stated length I subtract the following 20bytes for IP header, 8 bits for UPD header, and 12 bytes for the RTP header.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requires the most bandwidth, of at least 96Kbps per line, however if you reduce the compression your get a slightly better audio quality but will need to increase the bandwidth per line to either 112Kbps or 128Kbps (Weichhand, 2016). </a:t>
            </a:r>
            <a:r>
              <a:rPr lang="en-US" sz="1200" dirty="0">
                <a:solidFill>
                  <a:srgbClr val="16191F"/>
                </a:solidFill>
                <a:latin typeface="Times New Roman" panose="02020603050405020304" pitchFamily="18" charset="0"/>
                <a:cs typeface="Times New Roman" panose="02020603050405020304" pitchFamily="18" charset="0"/>
              </a:rPr>
              <a:t>Linphone uses H.264, h.265 and VP8 and a one-hour video call would (depending on the quality of the call stream) is generally between 540MB (the default SD) and 1.62 GB (full HD) (Xplornet Communications Inc., 2022).</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dirty="0"/>
          </a:p>
        </p:txBody>
      </p:sp>
    </p:spTree>
    <p:extLst>
      <p:ext uri="{BB962C8B-B14F-4D97-AF65-F5344CB8AC3E}">
        <p14:creationId xmlns:p14="http://schemas.microsoft.com/office/powerpoint/2010/main" val="17301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4595D"/>
                </a:solidFill>
                <a:effectLst/>
                <a:latin typeface="Arial" panose="020B0604020202020204" pitchFamily="34" charset="0"/>
              </a:rPr>
              <a:t>Image on the left is the Session Initiation Protocol (VoIP) that allows voice calls, video conferencing, messaging, and media distribution (Barz &amp; Bassett, 2016). The top right is  a sample of the </a:t>
            </a:r>
            <a:r>
              <a:rPr lang="en-US" b="0" i="0" u="none" strike="noStrike" dirty="0">
                <a:solidFill>
                  <a:srgbClr val="0645AD"/>
                </a:solidFill>
                <a:effectLst/>
                <a:latin typeface="Arial" panose="020B0604020202020204" pitchFamily="34" charset="0"/>
                <a:hlinkClick r:id="rId3" tooltip="w:SHA hash functions"/>
              </a:rPr>
              <a:t>SHA1</a:t>
            </a:r>
            <a:r>
              <a:rPr lang="en-US" b="0" i="0" dirty="0">
                <a:solidFill>
                  <a:srgbClr val="54595D"/>
                </a:solidFill>
                <a:effectLst/>
                <a:latin typeface="Arial" panose="020B0604020202020204" pitchFamily="34" charset="0"/>
              </a:rPr>
              <a:t> hash algorithm which has an avalanche effect. Making it harder for hackers to decrypt the message because when a single bit is changed the hash sum becomes totally different (Barz &amp; Bassett, 2016). </a:t>
            </a:r>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6</a:t>
            </a:fld>
            <a:endParaRPr lang="en-US" dirty="0"/>
          </a:p>
        </p:txBody>
      </p:sp>
    </p:spTree>
    <p:extLst>
      <p:ext uri="{BB962C8B-B14F-4D97-AF65-F5344CB8AC3E}">
        <p14:creationId xmlns:p14="http://schemas.microsoft.com/office/powerpoint/2010/main" val="55286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an understanding SIP and how it works has become as vital to a Unified Communication Engineer as it was for Telephony Experts to read signaling trace in Q.931/Q.921/DS1/QSIG generated by T1/E1 PRI-BRI ISDN lines. The image on the left is a screen shot of Wireshark’s </a:t>
            </a:r>
            <a:r>
              <a:rPr lang="en-US" b="0" i="0" dirty="0">
                <a:solidFill>
                  <a:schemeClr val="bg1"/>
                </a:solidFill>
                <a:effectLst/>
                <a:latin typeface="Libre Franklin" panose="020B0604020202020204" pitchFamily="2" charset="0"/>
              </a:rPr>
              <a:t>Network Protocol Analyzer  and the image on the right is a Graph Analysis done also using Wireshark </a:t>
            </a:r>
            <a:r>
              <a:rPr lang="en-US" sz="1800" dirty="0">
                <a:effectLst/>
                <a:latin typeface="Calibri" panose="020F0502020204030204" pitchFamily="34" charset="0"/>
                <a:ea typeface="Calibri" panose="020F0502020204030204" pitchFamily="34" charset="0"/>
                <a:cs typeface="Times New Roman" panose="02020603050405020304" pitchFamily="18" charset="0"/>
              </a:rPr>
              <a:t>(Osler, 2018).</a:t>
            </a:r>
            <a:r>
              <a:rPr lang="en-US" b="0" i="0" dirty="0">
                <a:solidFill>
                  <a:schemeClr val="bg1"/>
                </a:solidFill>
                <a:effectLst/>
                <a:latin typeface="Libre Franklin" panose="020B0604020202020204" pitchFamily="2" charset="0"/>
              </a:rPr>
              <a:t> </a:t>
            </a:r>
            <a:endParaRPr lang="en-US" b="0" dirty="0">
              <a:solidFill>
                <a:schemeClr val="bg1"/>
              </a:solidFill>
            </a:endParaRPr>
          </a:p>
        </p:txBody>
      </p:sp>
      <p:sp>
        <p:nvSpPr>
          <p:cNvPr id="4" name="Slide Number Placeholder 3"/>
          <p:cNvSpPr>
            <a:spLocks noGrp="1"/>
          </p:cNvSpPr>
          <p:nvPr>
            <p:ph type="sldNum" sz="quarter" idx="5"/>
          </p:nvPr>
        </p:nvSpPr>
        <p:spPr/>
        <p:txBody>
          <a:bodyPr/>
          <a:lstStyle/>
          <a:p>
            <a:fld id="{F3544625-0ADF-4414-89A2-9E135F0C849F}" type="slidenum">
              <a:rPr lang="en-US" smtClean="0"/>
              <a:t>7</a:t>
            </a:fld>
            <a:endParaRPr lang="en-US" dirty="0"/>
          </a:p>
        </p:txBody>
      </p:sp>
    </p:spTree>
    <p:extLst>
      <p:ext uri="{BB962C8B-B14F-4D97-AF65-F5344CB8AC3E}">
        <p14:creationId xmlns:p14="http://schemas.microsoft.com/office/powerpoint/2010/main" val="232631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image is an overview of various protocols that the H.323. was originally independent of SIP but today it and others are used as part of the SIP protocol (Barz &amp; Bassett, 2016).</a:t>
            </a:r>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dirty="0"/>
          </a:p>
        </p:txBody>
      </p:sp>
    </p:spTree>
    <p:extLst>
      <p:ext uri="{BB962C8B-B14F-4D97-AF65-F5344CB8AC3E}">
        <p14:creationId xmlns:p14="http://schemas.microsoft.com/office/powerpoint/2010/main" val="297437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Image on left is figure 12.1 Webcast browser, middle figure (12.2) is a  Webcast streaming and figure 12.3 is of a Unicast splitters (Barz &amp; Bassett, 2016). </a:t>
            </a:r>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9</a:t>
            </a:fld>
            <a:endParaRPr lang="en-US" dirty="0"/>
          </a:p>
        </p:txBody>
      </p:sp>
    </p:spTree>
    <p:extLst>
      <p:ext uri="{BB962C8B-B14F-4D97-AF65-F5344CB8AC3E}">
        <p14:creationId xmlns:p14="http://schemas.microsoft.com/office/powerpoint/2010/main" val="3791770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10/18/2022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10/18/2022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10/18/2022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jpg"/><Relationship Id="rId11" Type="http://schemas.openxmlformats.org/officeDocument/2006/relationships/image" Target="../media/image5.jpg"/><Relationship Id="rId5" Type="http://schemas.openxmlformats.org/officeDocument/2006/relationships/image" Target="../media/image25.jpg"/><Relationship Id="rId10" Type="http://schemas.openxmlformats.org/officeDocument/2006/relationships/image" Target="../media/image29.jpg"/><Relationship Id="rId4" Type="http://schemas.openxmlformats.org/officeDocument/2006/relationships/image" Target="../media/image24.jpg"/><Relationship Id="rId9"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xplornet.com/support/internet/managing-data-using-skyp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444-FCBD-B140-9C05-E443FA0805C4}"/>
              </a:ext>
            </a:extLst>
          </p:cNvPr>
          <p:cNvSpPr>
            <a:spLocks noGrp="1"/>
          </p:cNvSpPr>
          <p:nvPr>
            <p:ph type="title"/>
          </p:nvPr>
        </p:nvSpPr>
        <p:spPr>
          <a:xfrm>
            <a:off x="685801" y="609601"/>
            <a:ext cx="10820398" cy="914400"/>
          </a:xfrm>
        </p:spPr>
        <p:txBody>
          <a:bodyPr>
            <a:normAutofit/>
          </a:bodyPr>
          <a:lstStyle/>
          <a:p>
            <a:r>
              <a:rPr lang="en-US" sz="2800" dirty="0">
                <a:latin typeface="Times New Roman" panose="02020603050405020304" pitchFamily="18" charset="0"/>
                <a:cs typeface="Times New Roman" panose="02020603050405020304" pitchFamily="18" charset="0"/>
              </a:rPr>
              <a:t>M</a:t>
            </a:r>
            <a:r>
              <a:rPr lang="en-US" sz="2800" cap="small" dirty="0">
                <a:latin typeface="Times New Roman" panose="02020603050405020304" pitchFamily="18" charset="0"/>
                <a:cs typeface="Times New Roman" panose="02020603050405020304" pitchFamily="18" charset="0"/>
              </a:rPr>
              <a:t>ultimedia</a:t>
            </a:r>
            <a:r>
              <a:rPr lang="en-US" sz="2800" dirty="0">
                <a:latin typeface="Times New Roman" panose="02020603050405020304" pitchFamily="18" charset="0"/>
                <a:cs typeface="Times New Roman" panose="02020603050405020304" pitchFamily="18" charset="0"/>
              </a:rPr>
              <a:t> N</a:t>
            </a:r>
            <a:r>
              <a:rPr lang="en-US" sz="2800" cap="small" dirty="0">
                <a:latin typeface="Times New Roman" panose="02020603050405020304" pitchFamily="18" charset="0"/>
                <a:cs typeface="Times New Roman" panose="02020603050405020304" pitchFamily="18" charset="0"/>
              </a:rPr>
              <a:t>etworks</a:t>
            </a:r>
            <a:r>
              <a:rPr lang="en-US" sz="2800" dirty="0">
                <a:latin typeface="Times New Roman" panose="02020603050405020304" pitchFamily="18" charset="0"/>
                <a:cs typeface="Times New Roman" panose="02020603050405020304" pitchFamily="18" charset="0"/>
              </a:rPr>
              <a:t>: P</a:t>
            </a:r>
            <a:r>
              <a:rPr lang="en-US" sz="2800" cap="small" dirty="0">
                <a:latin typeface="Times New Roman" panose="02020603050405020304" pitchFamily="18" charset="0"/>
                <a:cs typeface="Times New Roman" panose="02020603050405020304" pitchFamily="18" charset="0"/>
              </a:rPr>
              <a:t>rotocols</a:t>
            </a:r>
            <a:r>
              <a:rPr lang="en-US" sz="2800" dirty="0">
                <a:latin typeface="Times New Roman" panose="02020603050405020304" pitchFamily="18" charset="0"/>
                <a:cs typeface="Times New Roman" panose="02020603050405020304" pitchFamily="18" charset="0"/>
              </a:rPr>
              <a:t>, D</a:t>
            </a:r>
            <a:r>
              <a:rPr lang="en-US" sz="2800" cap="small" dirty="0">
                <a:latin typeface="Times New Roman" panose="02020603050405020304" pitchFamily="18" charset="0"/>
                <a:cs typeface="Times New Roman" panose="02020603050405020304" pitchFamily="18" charset="0"/>
              </a:rPr>
              <a:t>esigns</a:t>
            </a:r>
            <a:r>
              <a:rPr lang="en-US" sz="2800" dirty="0">
                <a:latin typeface="Times New Roman" panose="02020603050405020304" pitchFamily="18" charset="0"/>
                <a:cs typeface="Times New Roman" panose="02020603050405020304" pitchFamily="18" charset="0"/>
              </a:rPr>
              <a:t> </a:t>
            </a:r>
            <a:r>
              <a:rPr lang="en-US" sz="2800" cap="small" dirty="0">
                <a:latin typeface="Times New Roman" panose="02020603050405020304" pitchFamily="18" charset="0"/>
                <a:cs typeface="Times New Roman" panose="02020603050405020304" pitchFamily="18" charset="0"/>
              </a:rPr>
              <a:t>and</a:t>
            </a:r>
            <a:r>
              <a:rPr lang="en-US" sz="2800" dirty="0">
                <a:latin typeface="Times New Roman" panose="02020603050405020304" pitchFamily="18" charset="0"/>
                <a:cs typeface="Times New Roman" panose="02020603050405020304" pitchFamily="18" charset="0"/>
              </a:rPr>
              <a:t> a</a:t>
            </a:r>
            <a:r>
              <a:rPr lang="en-US" sz="2800" cap="small" dirty="0">
                <a:latin typeface="Times New Roman" panose="02020603050405020304" pitchFamily="18" charset="0"/>
                <a:cs typeface="Times New Roman" panose="02020603050405020304" pitchFamily="18" charset="0"/>
              </a:rPr>
              <a:t>pplications</a:t>
            </a:r>
            <a:endParaRPr lang="ru-RU" sz="2800" cap="small"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79727D4-8341-5CB2-4B65-891D93591101}"/>
              </a:ext>
            </a:extLst>
          </p:cNvPr>
          <p:cNvSpPr txBox="1"/>
          <p:nvPr/>
        </p:nvSpPr>
        <p:spPr>
          <a:xfrm>
            <a:off x="955624" y="4432517"/>
            <a:ext cx="5410199"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DeVry University</a:t>
            </a:r>
          </a:p>
          <a:p>
            <a:r>
              <a:rPr lang="en-US" sz="2800" dirty="0">
                <a:latin typeface="Times New Roman" panose="02020603050405020304" pitchFamily="18" charset="0"/>
                <a:cs typeface="Times New Roman" panose="02020603050405020304" pitchFamily="18" charset="0"/>
              </a:rPr>
              <a:t>NETW-320 Professor Noel Broman</a:t>
            </a:r>
          </a:p>
          <a:p>
            <a:r>
              <a:rPr lang="en-US" sz="2800" dirty="0">
                <a:latin typeface="Times New Roman" panose="02020603050405020304" pitchFamily="18" charset="0"/>
                <a:cs typeface="Times New Roman" panose="02020603050405020304" pitchFamily="18" charset="0"/>
              </a:rPr>
              <a:t>Aaron Schaefers</a:t>
            </a:r>
          </a:p>
          <a:p>
            <a:r>
              <a:rPr lang="en-US" sz="2800" dirty="0">
                <a:latin typeface="Times New Roman" panose="02020603050405020304" pitchFamily="18" charset="0"/>
                <a:cs typeface="Times New Roman" panose="02020603050405020304" pitchFamily="18" charset="0"/>
              </a:rPr>
              <a:t>October 21</a:t>
            </a:r>
            <a:r>
              <a:rPr lang="en-US" sz="2800" baseline="30000" dirty="0">
                <a:latin typeface="Times New Roman" panose="02020603050405020304" pitchFamily="18" charset="0"/>
                <a:cs typeface="Times New Roman" panose="02020603050405020304" pitchFamily="18" charset="0"/>
              </a:rPr>
              <a:t>st</a:t>
            </a:r>
            <a:r>
              <a:rPr lang="en-US" sz="2800" dirty="0">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317626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4555" b="4555"/>
          <a:stretch/>
        </p:blipFill>
        <p:spPr>
          <a:xfrm>
            <a:off x="-600"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375138" y="0"/>
            <a:ext cx="11629293" cy="820615"/>
          </a:xfrm>
        </p:spPr>
        <p:txBody>
          <a:bodyPr vert="horz" lIns="91440" tIns="45720" rIns="91440" bIns="45720" rtlCol="0" anchor="ctr">
            <a:normAutofit/>
          </a:bodyPr>
          <a:lstStyle/>
          <a:p>
            <a:pPr algn="ctr"/>
            <a:r>
              <a:rPr lang="en-US" sz="2800" cap="small" dirty="0">
                <a:latin typeface="Times New Roman" panose="02020603050405020304" pitchFamily="18" charset="0"/>
                <a:cs typeface="Times New Roman" panose="02020603050405020304" pitchFamily="18" charset="0"/>
              </a:rPr>
              <a:t>Home Networks, High-End IPTV</a:t>
            </a:r>
          </a:p>
        </p:txBody>
      </p:sp>
      <p:pic>
        <p:nvPicPr>
          <p:cNvPr id="5" name="Picture 4" descr="Table&#10;&#10;Description automatically generated">
            <a:extLst>
              <a:ext uri="{FF2B5EF4-FFF2-40B4-BE49-F238E27FC236}">
                <a16:creationId xmlns:a16="http://schemas.microsoft.com/office/drawing/2014/main" id="{3C946464-1B09-1FB7-FA80-B4EF8D763A35}"/>
              </a:ext>
            </a:extLst>
          </p:cNvPr>
          <p:cNvPicPr>
            <a:picLocks noChangeAspect="1"/>
          </p:cNvPicPr>
          <p:nvPr/>
        </p:nvPicPr>
        <p:blipFill>
          <a:blip r:embed="rId4"/>
          <a:stretch>
            <a:fillRect/>
          </a:stretch>
        </p:blipFill>
        <p:spPr>
          <a:xfrm>
            <a:off x="1238250" y="1114425"/>
            <a:ext cx="9715500" cy="4629150"/>
          </a:xfrm>
          <a:prstGeom prst="rect">
            <a:avLst/>
          </a:prstGeom>
        </p:spPr>
      </p:pic>
    </p:spTree>
    <p:extLst>
      <p:ext uri="{BB962C8B-B14F-4D97-AF65-F5344CB8AC3E}">
        <p14:creationId xmlns:p14="http://schemas.microsoft.com/office/powerpoint/2010/main" val="163602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B20E-594F-8B8A-052B-E24B2FD52395}"/>
              </a:ext>
            </a:extLst>
          </p:cNvPr>
          <p:cNvSpPr txBox="1">
            <a:spLocks/>
          </p:cNvSpPr>
          <p:nvPr/>
        </p:nvSpPr>
        <p:spPr>
          <a:xfrm>
            <a:off x="375138" y="0"/>
            <a:ext cx="11629293" cy="82061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cap="small" dirty="0">
                <a:latin typeface="Times New Roman" panose="02020603050405020304" pitchFamily="18" charset="0"/>
                <a:cs typeface="Times New Roman" panose="02020603050405020304" pitchFamily="18" charset="0"/>
              </a:rPr>
              <a:t>Solutions and Summary</a:t>
            </a:r>
          </a:p>
        </p:txBody>
      </p:sp>
      <p:pic>
        <p:nvPicPr>
          <p:cNvPr id="4" name="Picture 3" descr="Diagram, venn diagram&#10;&#10;Description automatically generated">
            <a:extLst>
              <a:ext uri="{FF2B5EF4-FFF2-40B4-BE49-F238E27FC236}">
                <a16:creationId xmlns:a16="http://schemas.microsoft.com/office/drawing/2014/main" id="{397BEFAF-DEA9-F3E3-F783-C6121D32D99A}"/>
              </a:ext>
            </a:extLst>
          </p:cNvPr>
          <p:cNvPicPr>
            <a:picLocks noChangeAspect="1"/>
          </p:cNvPicPr>
          <p:nvPr/>
        </p:nvPicPr>
        <p:blipFill>
          <a:blip r:embed="rId3"/>
          <a:stretch>
            <a:fillRect/>
          </a:stretch>
        </p:blipFill>
        <p:spPr>
          <a:xfrm>
            <a:off x="3374694" y="1558603"/>
            <a:ext cx="1899139" cy="1899139"/>
          </a:xfrm>
          <a:prstGeom prst="rect">
            <a:avLst/>
          </a:prstGeom>
        </p:spPr>
      </p:pic>
      <p:pic>
        <p:nvPicPr>
          <p:cNvPr id="5" name="Picture 4" descr="Diagram, venn diagram&#10;&#10;Description automatically generated">
            <a:extLst>
              <a:ext uri="{FF2B5EF4-FFF2-40B4-BE49-F238E27FC236}">
                <a16:creationId xmlns:a16="http://schemas.microsoft.com/office/drawing/2014/main" id="{FDEC3563-5E97-9BC7-5D6A-8FAFD48A12B2}"/>
              </a:ext>
            </a:extLst>
          </p:cNvPr>
          <p:cNvPicPr>
            <a:picLocks noChangeAspect="1"/>
          </p:cNvPicPr>
          <p:nvPr/>
        </p:nvPicPr>
        <p:blipFill>
          <a:blip r:embed="rId4"/>
          <a:stretch>
            <a:fillRect/>
          </a:stretch>
        </p:blipFill>
        <p:spPr>
          <a:xfrm>
            <a:off x="5709112" y="1566670"/>
            <a:ext cx="1899139" cy="1938432"/>
          </a:xfrm>
          <a:prstGeom prst="rect">
            <a:avLst/>
          </a:prstGeom>
        </p:spPr>
      </p:pic>
      <p:pic>
        <p:nvPicPr>
          <p:cNvPr id="6" name="Picture 5" descr="Diagram, venn diagram&#10;&#10;Description automatically generated">
            <a:extLst>
              <a:ext uri="{FF2B5EF4-FFF2-40B4-BE49-F238E27FC236}">
                <a16:creationId xmlns:a16="http://schemas.microsoft.com/office/drawing/2014/main" id="{078076DA-B149-7972-599C-20A77C0B0E59}"/>
              </a:ext>
            </a:extLst>
          </p:cNvPr>
          <p:cNvPicPr>
            <a:picLocks noChangeAspect="1"/>
          </p:cNvPicPr>
          <p:nvPr/>
        </p:nvPicPr>
        <p:blipFill>
          <a:blip r:embed="rId5"/>
          <a:stretch>
            <a:fillRect/>
          </a:stretch>
        </p:blipFill>
        <p:spPr>
          <a:xfrm>
            <a:off x="8043530" y="1593886"/>
            <a:ext cx="1962302" cy="1916052"/>
          </a:xfrm>
          <a:prstGeom prst="rect">
            <a:avLst/>
          </a:prstGeom>
        </p:spPr>
      </p:pic>
      <p:pic>
        <p:nvPicPr>
          <p:cNvPr id="8" name="Picture 7" descr="Diagram, venn diagram&#10;&#10;Description automatically generated">
            <a:extLst>
              <a:ext uri="{FF2B5EF4-FFF2-40B4-BE49-F238E27FC236}">
                <a16:creationId xmlns:a16="http://schemas.microsoft.com/office/drawing/2014/main" id="{E20D5C75-F3B7-B879-1941-0F4815C61845}"/>
              </a:ext>
            </a:extLst>
          </p:cNvPr>
          <p:cNvPicPr>
            <a:picLocks noChangeAspect="1"/>
          </p:cNvPicPr>
          <p:nvPr/>
        </p:nvPicPr>
        <p:blipFill>
          <a:blip r:embed="rId6"/>
          <a:stretch>
            <a:fillRect/>
          </a:stretch>
        </p:blipFill>
        <p:spPr>
          <a:xfrm>
            <a:off x="4825521" y="3774551"/>
            <a:ext cx="1842001" cy="1930015"/>
          </a:xfrm>
          <a:prstGeom prst="rect">
            <a:avLst/>
          </a:prstGeom>
        </p:spPr>
      </p:pic>
      <p:pic>
        <p:nvPicPr>
          <p:cNvPr id="9" name="Picture 8" descr="Diagram, venn diagram&#10;&#10;Description automatically generated">
            <a:extLst>
              <a:ext uri="{FF2B5EF4-FFF2-40B4-BE49-F238E27FC236}">
                <a16:creationId xmlns:a16="http://schemas.microsoft.com/office/drawing/2014/main" id="{EC64C4B7-10D3-B24D-15A2-C7258B4F619D}"/>
              </a:ext>
            </a:extLst>
          </p:cNvPr>
          <p:cNvPicPr>
            <a:picLocks noChangeAspect="1"/>
          </p:cNvPicPr>
          <p:nvPr/>
        </p:nvPicPr>
        <p:blipFill>
          <a:blip r:embed="rId7"/>
          <a:stretch>
            <a:fillRect/>
          </a:stretch>
        </p:blipFill>
        <p:spPr>
          <a:xfrm>
            <a:off x="7007402" y="3733239"/>
            <a:ext cx="1967663" cy="1916052"/>
          </a:xfrm>
          <a:prstGeom prst="rect">
            <a:avLst/>
          </a:prstGeom>
        </p:spPr>
      </p:pic>
      <p:pic>
        <p:nvPicPr>
          <p:cNvPr id="10" name="Picture 9" descr="Diagram, venn diagram&#10;&#10;Description automatically generated">
            <a:extLst>
              <a:ext uri="{FF2B5EF4-FFF2-40B4-BE49-F238E27FC236}">
                <a16:creationId xmlns:a16="http://schemas.microsoft.com/office/drawing/2014/main" id="{C6965530-6AEF-DE7B-BE3A-3DE8D8AE25C9}"/>
              </a:ext>
            </a:extLst>
          </p:cNvPr>
          <p:cNvPicPr>
            <a:picLocks noChangeAspect="1"/>
          </p:cNvPicPr>
          <p:nvPr/>
        </p:nvPicPr>
        <p:blipFill>
          <a:blip r:embed="rId8"/>
          <a:stretch>
            <a:fillRect/>
          </a:stretch>
        </p:blipFill>
        <p:spPr>
          <a:xfrm>
            <a:off x="9340592" y="3733239"/>
            <a:ext cx="2094321" cy="1938433"/>
          </a:xfrm>
          <a:prstGeom prst="rect">
            <a:avLst/>
          </a:prstGeom>
        </p:spPr>
      </p:pic>
      <p:pic>
        <p:nvPicPr>
          <p:cNvPr id="11" name="Picture 10" descr="abstract image of light dots">
            <a:extLst>
              <a:ext uri="{FF2B5EF4-FFF2-40B4-BE49-F238E27FC236}">
                <a16:creationId xmlns:a16="http://schemas.microsoft.com/office/drawing/2014/main" id="{33ED5F1C-DD48-40FE-C55C-E6B7C3F9A27A}"/>
              </a:ext>
            </a:extLst>
          </p:cNvPr>
          <p:cNvPicPr>
            <a:picLocks noChangeAspect="1"/>
          </p:cNvPicPr>
          <p:nvPr/>
        </p:nvPicPr>
        <p:blipFill rotWithShape="1">
          <a:blip r:embed="rId9"/>
          <a:srcRect l="23268" r="4773" b="-1"/>
          <a:stretch/>
        </p:blipFill>
        <p:spPr>
          <a:xfrm>
            <a:off x="9495692" y="-3863"/>
            <a:ext cx="2692650" cy="2245168"/>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7" name="Picture 6" descr="Diagram, venn diagram&#10;&#10;Description automatically generated">
            <a:extLst>
              <a:ext uri="{FF2B5EF4-FFF2-40B4-BE49-F238E27FC236}">
                <a16:creationId xmlns:a16="http://schemas.microsoft.com/office/drawing/2014/main" id="{22655C09-602F-66B1-EF9B-7B35A6D0BDD6}"/>
              </a:ext>
            </a:extLst>
          </p:cNvPr>
          <p:cNvPicPr>
            <a:picLocks noChangeAspect="1"/>
          </p:cNvPicPr>
          <p:nvPr/>
        </p:nvPicPr>
        <p:blipFill>
          <a:blip r:embed="rId10"/>
          <a:stretch>
            <a:fillRect/>
          </a:stretch>
        </p:blipFill>
        <p:spPr>
          <a:xfrm>
            <a:off x="2459027" y="3781532"/>
            <a:ext cx="2059919" cy="1916052"/>
          </a:xfrm>
          <a:prstGeom prst="rect">
            <a:avLst/>
          </a:prstGeom>
        </p:spPr>
      </p:pic>
      <p:pic>
        <p:nvPicPr>
          <p:cNvPr id="12" name="Picture 11" descr="satellite against the night sky">
            <a:extLst>
              <a:ext uri="{FF2B5EF4-FFF2-40B4-BE49-F238E27FC236}">
                <a16:creationId xmlns:a16="http://schemas.microsoft.com/office/drawing/2014/main" id="{ED15A541-99EC-5641-0EBC-4972833030B9}"/>
              </a:ext>
            </a:extLst>
          </p:cNvPr>
          <p:cNvPicPr>
            <a:picLocks noChangeAspect="1"/>
          </p:cNvPicPr>
          <p:nvPr/>
        </p:nvPicPr>
        <p:blipFill rotWithShape="1">
          <a:blip r:embed="rId11"/>
          <a:srcRect l="8611" r="16027" b="1"/>
          <a:stretch/>
        </p:blipFill>
        <p:spPr>
          <a:xfrm flipH="1">
            <a:off x="-11352" y="4251158"/>
            <a:ext cx="2781034" cy="2586754"/>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Tree>
    <p:extLst>
      <p:ext uri="{BB962C8B-B14F-4D97-AF65-F5344CB8AC3E}">
        <p14:creationId xmlns:p14="http://schemas.microsoft.com/office/powerpoint/2010/main" val="393043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image of light dots">
            <a:extLst>
              <a:ext uri="{FF2B5EF4-FFF2-40B4-BE49-F238E27FC236}">
                <a16:creationId xmlns:a16="http://schemas.microsoft.com/office/drawing/2014/main" id="{DDA7D868-C517-1798-DFAD-331AE3D85CC8}"/>
              </a:ext>
            </a:extLst>
          </p:cNvPr>
          <p:cNvPicPr>
            <a:picLocks noChangeAspect="1"/>
          </p:cNvPicPr>
          <p:nvPr/>
        </p:nvPicPr>
        <p:blipFill rotWithShape="1">
          <a:blip r:embed="rId3"/>
          <a:srcRect l="23268" r="4773" b="-1"/>
          <a:stretch/>
        </p:blipFill>
        <p:spPr>
          <a:xfrm>
            <a:off x="9495692" y="-3863"/>
            <a:ext cx="2692650" cy="2245168"/>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4" name="Title 1">
            <a:extLst>
              <a:ext uri="{FF2B5EF4-FFF2-40B4-BE49-F238E27FC236}">
                <a16:creationId xmlns:a16="http://schemas.microsoft.com/office/drawing/2014/main" id="{9B6AF12D-253E-D514-DCE4-DEFBE68EF0BF}"/>
              </a:ext>
            </a:extLst>
          </p:cNvPr>
          <p:cNvSpPr txBox="1">
            <a:spLocks/>
          </p:cNvSpPr>
          <p:nvPr/>
        </p:nvSpPr>
        <p:spPr>
          <a:xfrm>
            <a:off x="375138" y="0"/>
            <a:ext cx="11629293" cy="820615"/>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cap="small" dirty="0">
                <a:latin typeface="Times New Roman" panose="02020603050405020304" pitchFamily="18" charset="0"/>
                <a:cs typeface="Times New Roman" panose="02020603050405020304" pitchFamily="18" charset="0"/>
              </a:rPr>
              <a:t>Cisco Certified Network Professional Collaboration Certification </a:t>
            </a:r>
          </a:p>
          <a:p>
            <a:pPr algn="ctr"/>
            <a:r>
              <a:rPr lang="en-US" sz="2800" cap="small" dirty="0">
                <a:latin typeface="Times New Roman" panose="02020603050405020304" pitchFamily="18" charset="0"/>
                <a:cs typeface="Times New Roman" panose="02020603050405020304" pitchFamily="18" charset="0"/>
              </a:rPr>
              <a:t>(CCNP) Practice Exam</a:t>
            </a:r>
          </a:p>
        </p:txBody>
      </p:sp>
      <p:pic>
        <p:nvPicPr>
          <p:cNvPr id="1026" name="Picture 2">
            <a:extLst>
              <a:ext uri="{FF2B5EF4-FFF2-40B4-BE49-F238E27FC236}">
                <a16:creationId xmlns:a16="http://schemas.microsoft.com/office/drawing/2014/main" id="{4A3C9CA4-C70A-5D64-7BEF-9E3BE8652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430" y="1353735"/>
            <a:ext cx="6835140" cy="358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FC4907-2187-9FE6-6A95-F61A6409651F}"/>
              </a:ext>
            </a:extLst>
          </p:cNvPr>
          <p:cNvSpPr>
            <a:spLocks noGrp="1"/>
          </p:cNvSpPr>
          <p:nvPr>
            <p:ph type="ctrTitle"/>
          </p:nvPr>
        </p:nvSpPr>
        <p:spPr>
          <a:xfrm>
            <a:off x="252248" y="409904"/>
            <a:ext cx="10907877" cy="504496"/>
          </a:xfrm>
        </p:spPr>
        <p:txBody>
          <a:bodyPr>
            <a:normAutofit fontScale="90000"/>
          </a:bodyPr>
          <a:lstStyle/>
          <a:p>
            <a:pPr algn="ctr"/>
            <a:r>
              <a:rPr lang="en-US" sz="2800" dirty="0">
                <a:latin typeface="Times New Roman" panose="02020603050405020304" pitchFamily="18" charset="0"/>
                <a:cs typeface="Times New Roman" panose="02020603050405020304" pitchFamily="18" charset="0"/>
              </a:rPr>
              <a:t>R</a:t>
            </a:r>
            <a:r>
              <a:rPr lang="en-US" sz="2800" cap="small" dirty="0">
                <a:latin typeface="Times New Roman" panose="02020603050405020304" pitchFamily="18" charset="0"/>
                <a:cs typeface="Times New Roman" panose="02020603050405020304" pitchFamily="18" charset="0"/>
              </a:rPr>
              <a:t>eferences</a:t>
            </a:r>
          </a:p>
        </p:txBody>
      </p:sp>
      <p:sp>
        <p:nvSpPr>
          <p:cNvPr id="10" name="TextBox 9">
            <a:extLst>
              <a:ext uri="{FF2B5EF4-FFF2-40B4-BE49-F238E27FC236}">
                <a16:creationId xmlns:a16="http://schemas.microsoft.com/office/drawing/2014/main" id="{EEECCE66-ABFA-7965-01F9-EC41C44C4735}"/>
              </a:ext>
            </a:extLst>
          </p:cNvPr>
          <p:cNvSpPr txBox="1"/>
          <p:nvPr/>
        </p:nvSpPr>
        <p:spPr>
          <a:xfrm>
            <a:off x="609600" y="978715"/>
            <a:ext cx="11389894" cy="4756559"/>
          </a:xfrm>
          <a:prstGeom prst="rect">
            <a:avLst/>
          </a:prstGeom>
          <a:noFill/>
        </p:spPr>
        <p:txBody>
          <a:bodyPr wrap="square">
            <a:spAutoFit/>
          </a:bodyPr>
          <a:lstStyle/>
          <a:p>
            <a:pPr marL="457200" marR="0" indent="-45720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Barz, H., &amp; Bassett, G. A. (2016).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Multimedia Networks: Protocols, Designs, and Applications.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John Wiley &amp; Sons, Ltd.</a:t>
            </a:r>
          </a:p>
          <a:p>
            <a:pPr>
              <a:lnSpc>
                <a:spcPct val="107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Ciufo, B. (2022, March 3).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Everything you Need to Know About Cisco’s New CCNP Collaboration Certification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Retrieved from Netcom Learning: https://www.netcomlearning.com/blogs/454/everything-you-need-to-know-about-cisco%E2%80%99s-new-ccnp-collaboration-certification.html</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https://blog.jscrambler.com/hashing-algorithmsWestbay Engineers, Ltd. (2022).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Erlangs to VoIP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bandwith</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Calculator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Retrieved from Erlang: https://www.erlang.com/calculator/eipb/</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https://www.google.com/url?sa=i&amp;url=https%3A%2F%2Fwww.nwexam.com%2Fcisco%2Fcisco-300-101-certification-exam-sample-questions-and-answers&amp;psig=AOvVaw1Ojs4WRiB6omEuXg1jup6d&amp;ust=1665980174568000&amp;source=images&amp;cd=vfe&amp;ved=0CAwQjRxqFwoTCNCn1vTx4_oCFQAAAAAdAAAAABAE</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https://www.netcomlearning.com/blogs/454/everything-you-need-to-know-about-cisco%E2%80%99s-new-ccnp-collaboration-certification.html</a:t>
            </a:r>
          </a:p>
          <a:p>
            <a:pPr>
              <a:lnSpc>
                <a:spcPct val="107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Osler, D. (2018, July 19).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Analyzing SIP and SIP calls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Retrieved from WILDIX BLOG: https://blog.wildix.com/analyzing-sip-calls/</a:t>
            </a: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Weichhand, S. (2016, August 4).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How VoIP Codecs Affect Call Audio Quality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Telxyx</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https://telnyx.com/resources/codecs-affect-voip-sound-quality</a:t>
            </a: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Xplornet Communications Inc. (2022).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Monitor and Manage Your Data When Video Calling: Video Calls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Retrieved from Xplornet Communications Inc.: </a:t>
            </a:r>
            <a:r>
              <a:rPr lang="en-US" sz="14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https://www.xplornet.com/support/internet/managing-data-using-skype/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93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69631"/>
            <a:ext cx="12191980" cy="6857990"/>
          </a:xfrm>
          <a:prstGeom prst="rect">
            <a:avLst/>
          </a:prstGeom>
        </p:spPr>
      </p:pic>
      <p:sp>
        <p:nvSpPr>
          <p:cNvPr id="4" name="Title 1">
            <a:extLst>
              <a:ext uri="{FF2B5EF4-FFF2-40B4-BE49-F238E27FC236}">
                <a16:creationId xmlns:a16="http://schemas.microsoft.com/office/drawing/2014/main" id="{A90AEF03-647E-D96A-7563-017870036CB9}"/>
              </a:ext>
            </a:extLst>
          </p:cNvPr>
          <p:cNvSpPr txBox="1">
            <a:spLocks/>
          </p:cNvSpPr>
          <p:nvPr/>
        </p:nvSpPr>
        <p:spPr>
          <a:xfrm>
            <a:off x="791819" y="-13251"/>
            <a:ext cx="10820398" cy="596347"/>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Times New Roman" panose="02020603050405020304" pitchFamily="18" charset="0"/>
                <a:cs typeface="Times New Roman" panose="02020603050405020304" pitchFamily="18" charset="0"/>
              </a:rPr>
              <a:t>W</a:t>
            </a:r>
            <a:r>
              <a:rPr lang="en-US" sz="2800" cap="small" dirty="0">
                <a:latin typeface="Times New Roman" panose="02020603050405020304" pitchFamily="18" charset="0"/>
                <a:cs typeface="Times New Roman" panose="02020603050405020304" pitchFamily="18" charset="0"/>
              </a:rPr>
              <a:t>elcome</a:t>
            </a:r>
            <a:endParaRPr lang="ru-RU" sz="2800" cap="small"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4BA4C2F-A7AD-D832-87DA-ED3632FD5F36}"/>
              </a:ext>
            </a:extLst>
          </p:cNvPr>
          <p:cNvSpPr txBox="1"/>
          <p:nvPr/>
        </p:nvSpPr>
        <p:spPr>
          <a:xfrm>
            <a:off x="553280" y="1401472"/>
            <a:ext cx="10820397" cy="4247317"/>
          </a:xfrm>
          <a:prstGeom prst="rect">
            <a:avLst/>
          </a:prstGeom>
          <a:noFill/>
        </p:spPr>
        <p:txBody>
          <a:bodyPr wrap="square" rtlCol="0">
            <a:spAutoFit/>
          </a:bodyPr>
          <a:lstStyle/>
          <a:p>
            <a:r>
              <a:rPr lang="en-US" dirty="0"/>
              <a:t>This divided into 8 section (modules)</a:t>
            </a:r>
          </a:p>
          <a:p>
            <a:pPr marL="342900" indent="-342900">
              <a:buFont typeface="+mj-lt"/>
              <a:buAutoNum type="arabicPeriod"/>
            </a:pPr>
            <a:r>
              <a:rPr lang="en-US" dirty="0"/>
              <a:t>Introduction, Requirements, Audio, Image, Video Coding, and Transmission</a:t>
            </a:r>
          </a:p>
          <a:p>
            <a:pPr marL="342900" indent="-342900">
              <a:buFont typeface="+mj-lt"/>
              <a:buAutoNum type="arabicPeriod"/>
            </a:pPr>
            <a:r>
              <a:rPr lang="en-US" dirty="0"/>
              <a:t>Underlying Network Functions, Synchronization and Adaptation</a:t>
            </a:r>
          </a:p>
          <a:p>
            <a:pPr marL="342900" indent="-342900">
              <a:buFont typeface="+mj-lt"/>
              <a:buAutoNum type="arabicPeriod"/>
            </a:pPr>
            <a:r>
              <a:rPr lang="en-US" dirty="0"/>
              <a:t>Session Initiation Protocol</a:t>
            </a:r>
          </a:p>
          <a:p>
            <a:pPr marL="342900" indent="-342900">
              <a:buFont typeface="+mj-lt"/>
              <a:buAutoNum type="arabicPeriod"/>
            </a:pPr>
            <a:r>
              <a:rPr lang="en-US" dirty="0"/>
              <a:t>Other Standard VoIP Protocols</a:t>
            </a:r>
          </a:p>
          <a:p>
            <a:pPr marL="342900" indent="-342900">
              <a:buFont typeface="+mj-lt"/>
              <a:buAutoNum type="arabicPeriod"/>
            </a:pPr>
            <a:r>
              <a:rPr lang="en-US" dirty="0"/>
              <a:t>WebRTC Streaming and Over-the-Top TV</a:t>
            </a:r>
          </a:p>
          <a:p>
            <a:pPr marL="342900" indent="-342900">
              <a:buFont typeface="+mj-lt"/>
              <a:buAutoNum type="arabicPeriod"/>
            </a:pPr>
            <a:r>
              <a:rPr lang="en-US" dirty="0"/>
              <a:t>Home Networks, High-End TV, Solutions and Summary</a:t>
            </a:r>
          </a:p>
          <a:p>
            <a:pPr marL="342900" indent="-342900">
              <a:buFont typeface="+mj-lt"/>
              <a:buAutoNum type="arabicPeriod"/>
            </a:pPr>
            <a:r>
              <a:rPr lang="en-US" dirty="0"/>
              <a:t>CCNP certification practice exam</a:t>
            </a:r>
          </a:p>
          <a:p>
            <a:pPr marL="742950" lvl="1" indent="-285750">
              <a:buFont typeface="Wingdings" panose="05000000000000000000" pitchFamily="2" charset="2"/>
              <a:buChar char="Ø"/>
            </a:pPr>
            <a:r>
              <a:rPr lang="en-US" dirty="0"/>
              <a:t>Entry		</a:t>
            </a:r>
          </a:p>
          <a:p>
            <a:pPr marL="800100" lvl="1" indent="-342900">
              <a:buFont typeface="Wingdings" panose="05000000000000000000" pitchFamily="2" charset="2"/>
              <a:buChar char="Ø"/>
            </a:pPr>
            <a:r>
              <a:rPr lang="en-US" dirty="0"/>
              <a:t>Associate</a:t>
            </a:r>
          </a:p>
          <a:p>
            <a:pPr marL="800100" lvl="1" indent="-342900">
              <a:buFont typeface="Wingdings" panose="05000000000000000000" pitchFamily="2" charset="2"/>
              <a:buChar char="Ø"/>
            </a:pPr>
            <a:r>
              <a:rPr lang="en-US" dirty="0"/>
              <a:t>Professional</a:t>
            </a:r>
          </a:p>
          <a:p>
            <a:pPr marL="800100" lvl="1" indent="-342900">
              <a:buFont typeface="Wingdings" panose="05000000000000000000" pitchFamily="2" charset="2"/>
              <a:buChar char="Ø"/>
            </a:pPr>
            <a:r>
              <a:rPr lang="en-US" dirty="0"/>
              <a:t>Expert</a:t>
            </a:r>
          </a:p>
          <a:p>
            <a:pPr marL="800100" lvl="1" indent="-342900">
              <a:buFont typeface="Wingdings" panose="05000000000000000000" pitchFamily="2" charset="2"/>
              <a:buChar char="Ø"/>
            </a:pPr>
            <a:r>
              <a:rPr lang="en-US" dirty="0"/>
              <a:t>Architect</a:t>
            </a:r>
          </a:p>
          <a:p>
            <a:pPr marL="342900" indent="-342900">
              <a:buFont typeface="+mj-lt"/>
              <a:buAutoNum type="arabicPeriod"/>
            </a:pPr>
            <a:r>
              <a:rPr lang="en-US" dirty="0"/>
              <a:t>Final Project – PowerPoint presentation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1772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 name="Picture 3" descr="satellite against the night sky">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10" name="Title 1">
            <a:extLst>
              <a:ext uri="{FF2B5EF4-FFF2-40B4-BE49-F238E27FC236}">
                <a16:creationId xmlns:a16="http://schemas.microsoft.com/office/drawing/2014/main" id="{452599EE-A41F-B3D2-0426-429D741D55E9}"/>
              </a:ext>
            </a:extLst>
          </p:cNvPr>
          <p:cNvSpPr>
            <a:spLocks noGrp="1"/>
          </p:cNvSpPr>
          <p:nvPr>
            <p:ph type="title"/>
          </p:nvPr>
        </p:nvSpPr>
        <p:spPr>
          <a:xfrm>
            <a:off x="685800" y="609600"/>
            <a:ext cx="10131425" cy="489324"/>
          </a:xfrm>
        </p:spPr>
        <p:txBody>
          <a:bodyPr>
            <a:normAutofit fontScale="90000"/>
          </a:bodyPr>
          <a:lstStyle/>
          <a:p>
            <a:pPr algn="ctr"/>
            <a:r>
              <a:rPr lang="en-US" sz="3100" dirty="0">
                <a:latin typeface="Times New Roman" panose="02020603050405020304" pitchFamily="18" charset="0"/>
                <a:cs typeface="Times New Roman" panose="02020603050405020304" pitchFamily="18" charset="0"/>
              </a:rPr>
              <a:t>I</a:t>
            </a:r>
            <a:r>
              <a:rPr lang="en-US" sz="3100" cap="small" dirty="0">
                <a:latin typeface="Times New Roman" panose="02020603050405020304" pitchFamily="18" charset="0"/>
                <a:cs typeface="Times New Roman" panose="02020603050405020304" pitchFamily="18" charset="0"/>
              </a:rPr>
              <a:t>ntroduction</a:t>
            </a:r>
            <a:endParaRPr lang="ru-RU" sz="2800" cap="small" dirty="0">
              <a:latin typeface="Times New Roman" panose="02020603050405020304" pitchFamily="18" charset="0"/>
              <a:cs typeface="Times New Roman" panose="02020603050405020304" pitchFamily="18" charset="0"/>
            </a:endParaRPr>
          </a:p>
        </p:txBody>
      </p:sp>
      <p:pic>
        <p:nvPicPr>
          <p:cNvPr id="13" name="Picture 12" descr="Table&#10;&#10;Description automatically generated">
            <a:extLst>
              <a:ext uri="{FF2B5EF4-FFF2-40B4-BE49-F238E27FC236}">
                <a16:creationId xmlns:a16="http://schemas.microsoft.com/office/drawing/2014/main" id="{4295F54A-4816-D6A5-F7DC-8ECBA6E377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890" y="1341786"/>
            <a:ext cx="7650113" cy="1699208"/>
          </a:xfrm>
          <a:prstGeom prst="rect">
            <a:avLst/>
          </a:prstGeom>
        </p:spPr>
      </p:pic>
      <p:pic>
        <p:nvPicPr>
          <p:cNvPr id="14" name="Picture 13" descr="Graphical user interface, text, application, email&#10;&#10;Description automatically generated">
            <a:extLst>
              <a:ext uri="{FF2B5EF4-FFF2-40B4-BE49-F238E27FC236}">
                <a16:creationId xmlns:a16="http://schemas.microsoft.com/office/drawing/2014/main" id="{8F1DE8A9-75A6-D2E8-5B12-E7F041592F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960" y="3628436"/>
            <a:ext cx="7954552" cy="2795141"/>
          </a:xfrm>
          <a:prstGeom prst="rect">
            <a:avLst/>
          </a:prstGeom>
        </p:spPr>
      </p:pic>
    </p:spTree>
    <p:extLst>
      <p:ext uri="{BB962C8B-B14F-4D97-AF65-F5344CB8AC3E}">
        <p14:creationId xmlns:p14="http://schemas.microsoft.com/office/powerpoint/2010/main" val="291382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0" y="200026"/>
            <a:ext cx="12004431" cy="742950"/>
          </a:xfrm>
        </p:spPr>
        <p:txBody>
          <a:bodyPr>
            <a:normAutofit fontScale="90000"/>
          </a:bodyPr>
          <a:lstStyle/>
          <a:p>
            <a:pPr algn="ctr"/>
            <a:br>
              <a:rPr lang="en-US" sz="3100" cap="small" dirty="0"/>
            </a:br>
            <a:r>
              <a:rPr lang="en-US" sz="2700" cap="small" dirty="0">
                <a:latin typeface="Times New Roman" panose="02020603050405020304" pitchFamily="18" charset="0"/>
                <a:cs typeface="Times New Roman" panose="02020603050405020304" pitchFamily="18" charset="0"/>
              </a:rPr>
              <a:t>Underlying Network Functions, Synchronization and Adaptation </a:t>
            </a:r>
            <a:r>
              <a:rPr lang="en-US" sz="2700" cap="none" dirty="0">
                <a:latin typeface="Times New Roman" panose="02020603050405020304" pitchFamily="18" charset="0"/>
                <a:cs typeface="Times New Roman" panose="02020603050405020304" pitchFamily="18" charset="0"/>
              </a:rPr>
              <a:t>(1 of 2)</a:t>
            </a:r>
            <a:r>
              <a:rPr lang="en-US" sz="4000" cap="small" dirty="0">
                <a:latin typeface="Times New Roman" panose="02020603050405020304" pitchFamily="18" charset="0"/>
                <a:cs typeface="Times New Roman" panose="02020603050405020304" pitchFamily="18" charset="0"/>
              </a:rPr>
              <a:t> </a:t>
            </a:r>
            <a:br>
              <a:rPr lang="en-US" dirty="0"/>
            </a:br>
            <a:endParaRPr lang="en-US" cap="small" dirty="0"/>
          </a:p>
        </p:txBody>
      </p:sp>
      <p:pic>
        <p:nvPicPr>
          <p:cNvPr id="5" name="Picture 4" descr="Graphical user interface, application, table&#10;&#10;Description automatically generated">
            <a:extLst>
              <a:ext uri="{FF2B5EF4-FFF2-40B4-BE49-F238E27FC236}">
                <a16:creationId xmlns:a16="http://schemas.microsoft.com/office/drawing/2014/main" id="{795C7FAA-9570-0DD2-9D22-2D042B210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882" y="1128713"/>
            <a:ext cx="6962776" cy="1885950"/>
          </a:xfrm>
          <a:prstGeom prst="rect">
            <a:avLst/>
          </a:prstGeom>
        </p:spPr>
      </p:pic>
      <p:pic>
        <p:nvPicPr>
          <p:cNvPr id="10" name="Picture 9" descr="Text&#10;&#10;Description automatically generated">
            <a:extLst>
              <a:ext uri="{FF2B5EF4-FFF2-40B4-BE49-F238E27FC236}">
                <a16:creationId xmlns:a16="http://schemas.microsoft.com/office/drawing/2014/main" id="{7F28192D-D7DF-FE26-AFAF-EED9B83164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4882" y="3200400"/>
            <a:ext cx="6962776" cy="3128963"/>
          </a:xfrm>
          <a:prstGeom prst="rect">
            <a:avLst/>
          </a:prstGeom>
        </p:spPr>
      </p:pic>
    </p:spTree>
    <p:extLst>
      <p:ext uri="{BB962C8B-B14F-4D97-AF65-F5344CB8AC3E}">
        <p14:creationId xmlns:p14="http://schemas.microsoft.com/office/powerpoint/2010/main" val="142939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4555" b="4555"/>
          <a:stretch/>
        </p:blipFill>
        <p:spPr>
          <a:xfrm>
            <a:off x="-600"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375138" y="0"/>
            <a:ext cx="11629293" cy="820615"/>
          </a:xfrm>
        </p:spPr>
        <p:txBody>
          <a:bodyPr vert="horz" lIns="91440" tIns="45720" rIns="91440" bIns="45720" rtlCol="0" anchor="ctr">
            <a:normAutofit/>
          </a:bodyPr>
          <a:lstStyle/>
          <a:p>
            <a:pPr algn="ctr"/>
            <a:r>
              <a:rPr lang="en-US" sz="2400" cap="small" dirty="0">
                <a:latin typeface="Times New Roman" panose="02020603050405020304" pitchFamily="18" charset="0"/>
                <a:cs typeface="Times New Roman" panose="02020603050405020304" pitchFamily="18" charset="0"/>
              </a:rPr>
              <a:t>Underlying Network Functions, Synchronization and Adaptation </a:t>
            </a:r>
            <a:r>
              <a:rPr lang="en-US" sz="2400" cap="none" dirty="0">
                <a:latin typeface="Times New Roman" panose="02020603050405020304" pitchFamily="18" charset="0"/>
                <a:cs typeface="Times New Roman" panose="02020603050405020304" pitchFamily="18" charset="0"/>
              </a:rPr>
              <a:t>(2 of 2)</a:t>
            </a:r>
            <a:endParaRPr lang="en-US" sz="27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542C54B-F450-B407-6218-F326B58AE0C8}"/>
              </a:ext>
            </a:extLst>
          </p:cNvPr>
          <p:cNvPicPr>
            <a:picLocks noChangeAspect="1"/>
          </p:cNvPicPr>
          <p:nvPr/>
        </p:nvPicPr>
        <p:blipFill>
          <a:blip r:embed="rId4"/>
          <a:stretch>
            <a:fillRect/>
          </a:stretch>
        </p:blipFill>
        <p:spPr>
          <a:xfrm>
            <a:off x="844062" y="1039570"/>
            <a:ext cx="4323305" cy="4338060"/>
          </a:xfrm>
          <a:prstGeom prst="rect">
            <a:avLst/>
          </a:prstGeom>
        </p:spPr>
      </p:pic>
      <p:pic>
        <p:nvPicPr>
          <p:cNvPr id="13" name="Picture 12">
            <a:extLst>
              <a:ext uri="{FF2B5EF4-FFF2-40B4-BE49-F238E27FC236}">
                <a16:creationId xmlns:a16="http://schemas.microsoft.com/office/drawing/2014/main" id="{D3A956DB-0A3E-9BE5-E642-7045B86AA3D0}"/>
              </a:ext>
            </a:extLst>
          </p:cNvPr>
          <p:cNvPicPr>
            <a:picLocks noChangeAspect="1"/>
          </p:cNvPicPr>
          <p:nvPr/>
        </p:nvPicPr>
        <p:blipFill>
          <a:blip r:embed="rId5"/>
          <a:stretch>
            <a:fillRect/>
          </a:stretch>
        </p:blipFill>
        <p:spPr>
          <a:xfrm>
            <a:off x="6336645" y="2368061"/>
            <a:ext cx="5011293" cy="4066443"/>
          </a:xfrm>
          <a:prstGeom prst="rect">
            <a:avLst/>
          </a:prstGeom>
        </p:spPr>
      </p:pic>
    </p:spTree>
    <p:extLst>
      <p:ext uri="{BB962C8B-B14F-4D97-AF65-F5344CB8AC3E}">
        <p14:creationId xmlns:p14="http://schemas.microsoft.com/office/powerpoint/2010/main" val="197482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657FA0-46FD-3396-2790-760710FE8755}"/>
              </a:ext>
            </a:extLst>
          </p:cNvPr>
          <p:cNvSpPr txBox="1"/>
          <p:nvPr/>
        </p:nvSpPr>
        <p:spPr>
          <a:xfrm>
            <a:off x="492369" y="202195"/>
            <a:ext cx="11371385"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Session Initiation Protocol </a:t>
            </a:r>
            <a:r>
              <a:rPr lang="en-US" dirty="0">
                <a:latin typeface="Times New Roman" panose="02020603050405020304" pitchFamily="18" charset="0"/>
                <a:cs typeface="Times New Roman" panose="02020603050405020304" pitchFamily="18" charset="0"/>
              </a:rPr>
              <a:t>(1 of 2)</a:t>
            </a:r>
          </a:p>
        </p:txBody>
      </p:sp>
      <p:pic>
        <p:nvPicPr>
          <p:cNvPr id="4" name="Picture 3" descr="Diagram&#10;&#10;Description automatically generated">
            <a:extLst>
              <a:ext uri="{FF2B5EF4-FFF2-40B4-BE49-F238E27FC236}">
                <a16:creationId xmlns:a16="http://schemas.microsoft.com/office/drawing/2014/main" id="{F8BA4734-D86B-E4C4-1EE8-7A6B4B550983}"/>
              </a:ext>
            </a:extLst>
          </p:cNvPr>
          <p:cNvPicPr>
            <a:picLocks noChangeAspect="1"/>
          </p:cNvPicPr>
          <p:nvPr/>
        </p:nvPicPr>
        <p:blipFill>
          <a:blip r:embed="rId3"/>
          <a:stretch>
            <a:fillRect/>
          </a:stretch>
        </p:blipFill>
        <p:spPr>
          <a:xfrm>
            <a:off x="7457574" y="4431016"/>
            <a:ext cx="3162300" cy="1838325"/>
          </a:xfrm>
          <a:prstGeom prst="rect">
            <a:avLst/>
          </a:prstGeom>
        </p:spPr>
      </p:pic>
      <p:pic>
        <p:nvPicPr>
          <p:cNvPr id="8" name="Picture 7" descr="Table&#10;&#10;Description automatically generated">
            <a:extLst>
              <a:ext uri="{FF2B5EF4-FFF2-40B4-BE49-F238E27FC236}">
                <a16:creationId xmlns:a16="http://schemas.microsoft.com/office/drawing/2014/main" id="{2CEF373F-553C-F1C5-C138-4C867EDB8AD9}"/>
              </a:ext>
            </a:extLst>
          </p:cNvPr>
          <p:cNvPicPr>
            <a:picLocks noChangeAspect="1"/>
          </p:cNvPicPr>
          <p:nvPr/>
        </p:nvPicPr>
        <p:blipFill>
          <a:blip r:embed="rId4"/>
          <a:stretch>
            <a:fillRect/>
          </a:stretch>
        </p:blipFill>
        <p:spPr>
          <a:xfrm>
            <a:off x="492369" y="1077324"/>
            <a:ext cx="6572250" cy="4552950"/>
          </a:xfrm>
          <a:prstGeom prst="rect">
            <a:avLst/>
          </a:prstGeom>
        </p:spPr>
      </p:pic>
      <p:pic>
        <p:nvPicPr>
          <p:cNvPr id="10" name="Picture 9">
            <a:extLst>
              <a:ext uri="{FF2B5EF4-FFF2-40B4-BE49-F238E27FC236}">
                <a16:creationId xmlns:a16="http://schemas.microsoft.com/office/drawing/2014/main" id="{F5D12EF3-579F-D432-674B-8ED57B9E197C}"/>
              </a:ext>
            </a:extLst>
          </p:cNvPr>
          <p:cNvPicPr>
            <a:picLocks noChangeAspect="1"/>
          </p:cNvPicPr>
          <p:nvPr/>
        </p:nvPicPr>
        <p:blipFill>
          <a:blip r:embed="rId5"/>
          <a:stretch>
            <a:fillRect/>
          </a:stretch>
        </p:blipFill>
        <p:spPr>
          <a:xfrm>
            <a:off x="7305588" y="976009"/>
            <a:ext cx="3314286" cy="3142857"/>
          </a:xfrm>
          <a:prstGeom prst="rect">
            <a:avLst/>
          </a:prstGeom>
        </p:spPr>
      </p:pic>
    </p:spTree>
    <p:extLst>
      <p:ext uri="{BB962C8B-B14F-4D97-AF65-F5344CB8AC3E}">
        <p14:creationId xmlns:p14="http://schemas.microsoft.com/office/powerpoint/2010/main" val="405604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9E8413-90CA-9987-EED1-47FE528BC424}"/>
              </a:ext>
            </a:extLst>
          </p:cNvPr>
          <p:cNvSpPr txBox="1"/>
          <p:nvPr/>
        </p:nvSpPr>
        <p:spPr>
          <a:xfrm>
            <a:off x="492369" y="202195"/>
            <a:ext cx="11371385"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Session Initiation Protocol </a:t>
            </a:r>
            <a:r>
              <a:rPr lang="en-US" dirty="0">
                <a:latin typeface="Times New Roman" panose="02020603050405020304" pitchFamily="18" charset="0"/>
                <a:cs typeface="Times New Roman" panose="02020603050405020304" pitchFamily="18" charset="0"/>
              </a:rPr>
              <a:t>(2 of 2)</a:t>
            </a:r>
          </a:p>
        </p:txBody>
      </p:sp>
      <p:pic>
        <p:nvPicPr>
          <p:cNvPr id="6" name="Picture 5" descr="Graphical user interface, text, email&#10;&#10;Description automatically generated">
            <a:extLst>
              <a:ext uri="{FF2B5EF4-FFF2-40B4-BE49-F238E27FC236}">
                <a16:creationId xmlns:a16="http://schemas.microsoft.com/office/drawing/2014/main" id="{62868C65-C2C9-23BF-F871-99504E543A8A}"/>
              </a:ext>
            </a:extLst>
          </p:cNvPr>
          <p:cNvPicPr>
            <a:picLocks noChangeAspect="1"/>
          </p:cNvPicPr>
          <p:nvPr/>
        </p:nvPicPr>
        <p:blipFill>
          <a:blip r:embed="rId3"/>
          <a:stretch>
            <a:fillRect/>
          </a:stretch>
        </p:blipFill>
        <p:spPr>
          <a:xfrm>
            <a:off x="492369" y="1395412"/>
            <a:ext cx="4733925" cy="254317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70F6B3BB-1E28-340A-7228-B620CE912986}"/>
              </a:ext>
            </a:extLst>
          </p:cNvPr>
          <p:cNvPicPr>
            <a:picLocks noChangeAspect="1"/>
          </p:cNvPicPr>
          <p:nvPr/>
        </p:nvPicPr>
        <p:blipFill>
          <a:blip r:embed="rId4"/>
          <a:stretch>
            <a:fillRect/>
          </a:stretch>
        </p:blipFill>
        <p:spPr>
          <a:xfrm>
            <a:off x="5503334" y="2276474"/>
            <a:ext cx="4572000" cy="3324225"/>
          </a:xfrm>
          <a:prstGeom prst="rect">
            <a:avLst/>
          </a:prstGeom>
        </p:spPr>
      </p:pic>
    </p:spTree>
    <p:extLst>
      <p:ext uri="{BB962C8B-B14F-4D97-AF65-F5344CB8AC3E}">
        <p14:creationId xmlns:p14="http://schemas.microsoft.com/office/powerpoint/2010/main" val="220077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 name="Picture 3" descr="satellite against the night sky">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flipH="1">
            <a:off x="-11352" y="4120613"/>
            <a:ext cx="2921384"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sp>
        <p:nvSpPr>
          <p:cNvPr id="10" name="Title 1">
            <a:extLst>
              <a:ext uri="{FF2B5EF4-FFF2-40B4-BE49-F238E27FC236}">
                <a16:creationId xmlns:a16="http://schemas.microsoft.com/office/drawing/2014/main" id="{452599EE-A41F-B3D2-0426-429D741D55E9}"/>
              </a:ext>
            </a:extLst>
          </p:cNvPr>
          <p:cNvSpPr>
            <a:spLocks noGrp="1"/>
          </p:cNvSpPr>
          <p:nvPr>
            <p:ph type="title"/>
          </p:nvPr>
        </p:nvSpPr>
        <p:spPr>
          <a:xfrm>
            <a:off x="685800" y="-15240"/>
            <a:ext cx="10131425" cy="489324"/>
          </a:xfrm>
        </p:spPr>
        <p:txBody>
          <a:bodyPr>
            <a:normAutofit/>
          </a:bodyPr>
          <a:lstStyle/>
          <a:p>
            <a:pPr algn="ctr"/>
            <a:r>
              <a:rPr lang="en-US" sz="2400" cap="small" dirty="0">
                <a:latin typeface="Times New Roman" panose="02020603050405020304" pitchFamily="18" charset="0"/>
                <a:cs typeface="Times New Roman" panose="02020603050405020304" pitchFamily="18" charset="0"/>
              </a:rPr>
              <a:t>Other Standard VoIP Protocols</a:t>
            </a:r>
          </a:p>
        </p:txBody>
      </p:sp>
      <p:pic>
        <p:nvPicPr>
          <p:cNvPr id="2" name="Picture 1" descr="abstract image of light dots">
            <a:extLst>
              <a:ext uri="{FF2B5EF4-FFF2-40B4-BE49-F238E27FC236}">
                <a16:creationId xmlns:a16="http://schemas.microsoft.com/office/drawing/2014/main" id="{B5A84A0B-D5B4-FE0C-8811-9BA772571280}"/>
              </a:ext>
            </a:extLst>
          </p:cNvPr>
          <p:cNvPicPr>
            <a:picLocks noChangeAspect="1"/>
          </p:cNvPicPr>
          <p:nvPr/>
        </p:nvPicPr>
        <p:blipFill rotWithShape="1">
          <a:blip r:embed="rId5"/>
          <a:srcRect l="23268" r="4773" b="-1"/>
          <a:stretch/>
        </p:blipFill>
        <p:spPr>
          <a:xfrm flipH="1">
            <a:off x="-9790" y="28106"/>
            <a:ext cx="2921384" cy="2435889"/>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5" name="Picture 4" descr="Diagram&#10;&#10;Description automatically generated">
            <a:extLst>
              <a:ext uri="{FF2B5EF4-FFF2-40B4-BE49-F238E27FC236}">
                <a16:creationId xmlns:a16="http://schemas.microsoft.com/office/drawing/2014/main" id="{0B5515F9-5E9C-645A-6A47-980150ADA20D}"/>
              </a:ext>
            </a:extLst>
          </p:cNvPr>
          <p:cNvPicPr>
            <a:picLocks noChangeAspect="1"/>
          </p:cNvPicPr>
          <p:nvPr/>
        </p:nvPicPr>
        <p:blipFill>
          <a:blip r:embed="rId6"/>
          <a:stretch>
            <a:fillRect/>
          </a:stretch>
        </p:blipFill>
        <p:spPr>
          <a:xfrm>
            <a:off x="1914525" y="985837"/>
            <a:ext cx="8362950" cy="4886325"/>
          </a:xfrm>
          <a:prstGeom prst="rect">
            <a:avLst/>
          </a:prstGeom>
        </p:spPr>
      </p:pic>
    </p:spTree>
    <p:extLst>
      <p:ext uri="{BB962C8B-B14F-4D97-AF65-F5344CB8AC3E}">
        <p14:creationId xmlns:p14="http://schemas.microsoft.com/office/powerpoint/2010/main" val="132185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0A5C-A723-121A-A428-9251BD4196A1}"/>
              </a:ext>
            </a:extLst>
          </p:cNvPr>
          <p:cNvSpPr>
            <a:spLocks noGrp="1"/>
          </p:cNvSpPr>
          <p:nvPr>
            <p:ph type="title"/>
          </p:nvPr>
        </p:nvSpPr>
        <p:spPr>
          <a:xfrm>
            <a:off x="685801" y="192506"/>
            <a:ext cx="10131425" cy="545432"/>
          </a:xfrm>
        </p:spPr>
        <p:txBody>
          <a:bodyPr>
            <a:normAutofit/>
          </a:bodyPr>
          <a:lstStyle/>
          <a:p>
            <a:pPr algn="ctr"/>
            <a:r>
              <a:rPr lang="en-US" sz="2400" cap="small" dirty="0">
                <a:latin typeface="Times New Roman" panose="02020603050405020304" pitchFamily="18" charset="0"/>
                <a:cs typeface="Times New Roman" panose="02020603050405020304" pitchFamily="18" charset="0"/>
              </a:rPr>
              <a:t>WebRTC , Streaming and Over-the-Top TV</a:t>
            </a:r>
          </a:p>
        </p:txBody>
      </p:sp>
      <p:pic>
        <p:nvPicPr>
          <p:cNvPr id="4" name="Picture 3">
            <a:extLst>
              <a:ext uri="{FF2B5EF4-FFF2-40B4-BE49-F238E27FC236}">
                <a16:creationId xmlns:a16="http://schemas.microsoft.com/office/drawing/2014/main" id="{AED4A1BC-C10A-669C-B966-227676F5E566}"/>
              </a:ext>
            </a:extLst>
          </p:cNvPr>
          <p:cNvPicPr>
            <a:picLocks noChangeAspect="1"/>
          </p:cNvPicPr>
          <p:nvPr/>
        </p:nvPicPr>
        <p:blipFill>
          <a:blip r:embed="rId3"/>
          <a:stretch>
            <a:fillRect/>
          </a:stretch>
        </p:blipFill>
        <p:spPr>
          <a:xfrm>
            <a:off x="2064584" y="1248096"/>
            <a:ext cx="2652337" cy="1635542"/>
          </a:xfrm>
          <a:prstGeom prst="rect">
            <a:avLst/>
          </a:prstGeom>
        </p:spPr>
      </p:pic>
      <p:graphicFrame>
        <p:nvGraphicFramePr>
          <p:cNvPr id="5" name="Object 4">
            <a:extLst>
              <a:ext uri="{FF2B5EF4-FFF2-40B4-BE49-F238E27FC236}">
                <a16:creationId xmlns:a16="http://schemas.microsoft.com/office/drawing/2014/main" id="{9A4FE96E-A848-A024-8BA9-044E506A9A4F}"/>
              </a:ext>
            </a:extLst>
          </p:cNvPr>
          <p:cNvGraphicFramePr>
            <a:graphicFrameLocks noChangeAspect="1"/>
          </p:cNvGraphicFramePr>
          <p:nvPr>
            <p:extLst>
              <p:ext uri="{D42A27DB-BD31-4B8C-83A1-F6EECF244321}">
                <p14:modId xmlns:p14="http://schemas.microsoft.com/office/powerpoint/2010/main" val="1811631481"/>
              </p:ext>
            </p:extLst>
          </p:nvPr>
        </p:nvGraphicFramePr>
        <p:xfrm>
          <a:off x="5534561" y="927816"/>
          <a:ext cx="5260659" cy="2276102"/>
        </p:xfrm>
        <a:graphic>
          <a:graphicData uri="http://schemas.openxmlformats.org/presentationml/2006/ole">
            <mc:AlternateContent xmlns:mc="http://schemas.openxmlformats.org/markup-compatibility/2006">
              <mc:Choice xmlns:v="urn:schemas-microsoft-com:vml" Requires="v">
                <p:oleObj name="Bitmap Image" r:id="rId4" imgW="6648480" imgH="2876400" progId="Paint.Picture">
                  <p:embed/>
                </p:oleObj>
              </mc:Choice>
              <mc:Fallback>
                <p:oleObj name="Bitmap Image" r:id="rId4" imgW="6648480" imgH="2876400" progId="Paint.Picture">
                  <p:embed/>
                  <p:pic>
                    <p:nvPicPr>
                      <p:cNvPr id="5" name="Object 4">
                        <a:extLst>
                          <a:ext uri="{FF2B5EF4-FFF2-40B4-BE49-F238E27FC236}">
                            <a16:creationId xmlns:a16="http://schemas.microsoft.com/office/drawing/2014/main" id="{9A4FE96E-A848-A024-8BA9-044E506A9A4F}"/>
                          </a:ext>
                        </a:extLst>
                      </p:cNvPr>
                      <p:cNvPicPr/>
                      <p:nvPr/>
                    </p:nvPicPr>
                    <p:blipFill>
                      <a:blip r:embed="rId5"/>
                      <a:stretch>
                        <a:fillRect/>
                      </a:stretch>
                    </p:blipFill>
                    <p:spPr>
                      <a:xfrm>
                        <a:off x="5534561" y="927816"/>
                        <a:ext cx="5260659" cy="2276102"/>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B171A639-EF0B-2F47-A4D1-395EC64BA822}"/>
              </a:ext>
            </a:extLst>
          </p:cNvPr>
          <p:cNvPicPr>
            <a:picLocks noChangeAspect="1"/>
          </p:cNvPicPr>
          <p:nvPr/>
        </p:nvPicPr>
        <p:blipFill>
          <a:blip r:embed="rId6"/>
          <a:stretch>
            <a:fillRect/>
          </a:stretch>
        </p:blipFill>
        <p:spPr>
          <a:xfrm>
            <a:off x="3390752" y="3429000"/>
            <a:ext cx="3930544" cy="2702599"/>
          </a:xfrm>
          <a:prstGeom prst="rect">
            <a:avLst/>
          </a:prstGeom>
        </p:spPr>
      </p:pic>
    </p:spTree>
    <p:extLst>
      <p:ext uri="{BB962C8B-B14F-4D97-AF65-F5344CB8AC3E}">
        <p14:creationId xmlns:p14="http://schemas.microsoft.com/office/powerpoint/2010/main" val="1737933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2.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Future design</Template>
  <TotalTime>1268</TotalTime>
  <Words>1311</Words>
  <Application>Microsoft Office PowerPoint</Application>
  <PresentationFormat>Widescreen</PresentationFormat>
  <Paragraphs>66</Paragraphs>
  <Slides>13</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Calibri Light</vt:lpstr>
      <vt:lpstr>Libre Franklin</vt:lpstr>
      <vt:lpstr>Times New Roman</vt:lpstr>
      <vt:lpstr>Wingdings</vt:lpstr>
      <vt:lpstr>Celestial</vt:lpstr>
      <vt:lpstr>Bitmap Image</vt:lpstr>
      <vt:lpstr>Multimedia Networks: Protocols, Designs and applications</vt:lpstr>
      <vt:lpstr>PowerPoint Presentation</vt:lpstr>
      <vt:lpstr>Introduction</vt:lpstr>
      <vt:lpstr> Underlying Network Functions, Synchronization and Adaptation (1 of 2)  </vt:lpstr>
      <vt:lpstr>Underlying Network Functions, Synchronization and Adaptation (2 of 2)</vt:lpstr>
      <vt:lpstr>PowerPoint Presentation</vt:lpstr>
      <vt:lpstr>PowerPoint Presentation</vt:lpstr>
      <vt:lpstr>Other Standard VoIP Protocols</vt:lpstr>
      <vt:lpstr>WebRTC , Streaming and Over-the-Top TV</vt:lpstr>
      <vt:lpstr>Home Networks, High-End IPTV</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Design</dc:title>
  <dc:creator>Teresa Barrows</dc:creator>
  <cp:lastModifiedBy>Teresa Barrows</cp:lastModifiedBy>
  <cp:revision>2</cp:revision>
  <dcterms:created xsi:type="dcterms:W3CDTF">2022-10-15T17:02:41Z</dcterms:created>
  <dcterms:modified xsi:type="dcterms:W3CDTF">2022-10-18T21:11:22Z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