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5"/>
  </p:notesMasterIdLst>
  <p:sldIdLst>
    <p:sldId id="322" r:id="rId2"/>
    <p:sldId id="323" r:id="rId3"/>
    <p:sldId id="265" r:id="rId4"/>
    <p:sldId id="291" r:id="rId5"/>
    <p:sldId id="293" r:id="rId6"/>
    <p:sldId id="294" r:id="rId7"/>
    <p:sldId id="295" r:id="rId8"/>
    <p:sldId id="296" r:id="rId9"/>
    <p:sldId id="297" r:id="rId10"/>
    <p:sldId id="267" r:id="rId11"/>
    <p:sldId id="269" r:id="rId12"/>
    <p:sldId id="268" r:id="rId13"/>
    <p:sldId id="300" r:id="rId14"/>
    <p:sldId id="301" r:id="rId15"/>
    <p:sldId id="261" r:id="rId16"/>
    <p:sldId id="302" r:id="rId17"/>
    <p:sldId id="304" r:id="rId18"/>
    <p:sldId id="305" r:id="rId19"/>
    <p:sldId id="306" r:id="rId20"/>
    <p:sldId id="307" r:id="rId21"/>
    <p:sldId id="309" r:id="rId22"/>
    <p:sldId id="310" r:id="rId23"/>
    <p:sldId id="311" r:id="rId24"/>
    <p:sldId id="312" r:id="rId25"/>
    <p:sldId id="313" r:id="rId26"/>
    <p:sldId id="328" r:id="rId27"/>
    <p:sldId id="315" r:id="rId28"/>
    <p:sldId id="324" r:id="rId29"/>
    <p:sldId id="325" r:id="rId30"/>
    <p:sldId id="326" r:id="rId31"/>
    <p:sldId id="327" r:id="rId32"/>
    <p:sldId id="329" r:id="rId33"/>
    <p:sldId id="330"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3" autoAdjust="0"/>
    <p:restoredTop sz="82526" autoAdjust="0"/>
  </p:normalViewPr>
  <p:slideViewPr>
    <p:cSldViewPr snapToGrid="0">
      <p:cViewPr varScale="1">
        <p:scale>
          <a:sx n="63" d="100"/>
          <a:sy n="63" d="100"/>
        </p:scale>
        <p:origin x="10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aseline="0" dirty="0">
                <a:solidFill>
                  <a:schemeClr val="tx1"/>
                </a:solidFill>
              </a:rPr>
              <a:t>'Percent difference  %' by 'Number of pulses  N'</a:t>
            </a:r>
          </a:p>
        </c:rich>
      </c:tx>
      <c:layout>
        <c:manualLayout>
          <c:xMode val="edge"/>
          <c:yMode val="edge"/>
          <c:x val="0.25496574871137723"/>
          <c:y val="2.977457852027378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93727034120735"/>
          <c:y val="0.16245370370370371"/>
          <c:w val="0.82846762904636917"/>
          <c:h val="0.62271617089530473"/>
        </c:manualLayout>
      </c:layout>
      <c:lineChart>
        <c:grouping val="standard"/>
        <c:varyColors val="0"/>
        <c:ser>
          <c:idx val="0"/>
          <c:order val="0"/>
          <c:tx>
            <c:v>Percent difference  %</c:v>
          </c:tx>
          <c:spPr>
            <a:ln w="28575" cap="rnd">
              <a:solidFill>
                <a:schemeClr val="accent5"/>
              </a:solidFill>
              <a:round/>
            </a:ln>
            <a:effectLst/>
          </c:spPr>
          <c:marker>
            <c:symbol val="none"/>
          </c:marker>
          <c:cat>
            <c:strRef>
              <c:f>Sheet1!$C$4:$C$8</c:f>
              <c:strCache>
                <c:ptCount val="5"/>
                <c:pt idx="0">
                  <c:v>38 </c:v>
                </c:pt>
                <c:pt idx="1">
                  <c:v> 100</c:v>
                </c:pt>
                <c:pt idx="2">
                  <c:v> 34</c:v>
                </c:pt>
                <c:pt idx="3">
                  <c:v>64 </c:v>
                </c:pt>
                <c:pt idx="4">
                  <c:v>22 </c:v>
                </c:pt>
              </c:strCache>
            </c:strRef>
          </c:cat>
          <c:val>
            <c:numRef>
              <c:f>Sheet1!$F$4:$F$8</c:f>
              <c:numCache>
                <c:formatCode>General</c:formatCode>
                <c:ptCount val="5"/>
                <c:pt idx="0">
                  <c:v>40</c:v>
                </c:pt>
                <c:pt idx="1">
                  <c:v>82</c:v>
                </c:pt>
                <c:pt idx="2">
                  <c:v>0</c:v>
                </c:pt>
                <c:pt idx="3">
                  <c:v>0</c:v>
                </c:pt>
                <c:pt idx="4">
                  <c:v>0</c:v>
                </c:pt>
              </c:numCache>
            </c:numRef>
          </c:val>
          <c:smooth val="0"/>
          <c:extLst>
            <c:ext xmlns:c16="http://schemas.microsoft.com/office/drawing/2014/chart" uri="{C3380CC4-5D6E-409C-BE32-E72D297353CC}">
              <c16:uniqueId val="{00000000-9335-40FD-B802-766070669D36}"/>
            </c:ext>
          </c:extLst>
        </c:ser>
        <c:dLbls>
          <c:showLegendKey val="0"/>
          <c:showVal val="0"/>
          <c:showCatName val="0"/>
          <c:showSerName val="0"/>
          <c:showPercent val="0"/>
          <c:showBubbleSize val="0"/>
        </c:dLbls>
        <c:smooth val="0"/>
        <c:axId val="730498664"/>
        <c:axId val="730498336"/>
      </c:lineChart>
      <c:catAx>
        <c:axId val="730498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aseline="0" dirty="0">
                    <a:solidFill>
                      <a:schemeClr val="tx1"/>
                    </a:solidFill>
                  </a:rPr>
                  <a:t>Number of pulses  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30498336"/>
        <c:crosses val="autoZero"/>
        <c:auto val="1"/>
        <c:lblAlgn val="ctr"/>
        <c:lblOffset val="100"/>
        <c:noMultiLvlLbl val="0"/>
      </c:catAx>
      <c:valAx>
        <c:axId val="73049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aseline="0">
                    <a:solidFill>
                      <a:schemeClr val="tx1"/>
                    </a:solidFill>
                  </a:rPr>
                  <a:t>Percent difference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04986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Hall</a:t>
            </a:r>
            <a:r>
              <a:rPr lang="en-US" baseline="0"/>
              <a:t> Effect Aaron Schaefers</a:t>
            </a:r>
            <a:endParaRPr lang="en-US"/>
          </a:p>
        </c:rich>
      </c:tx>
      <c:layout>
        <c:manualLayout>
          <c:xMode val="edge"/>
          <c:yMode val="edge"/>
          <c:x val="0.51388188976377958"/>
          <c:y val="6.93541395752058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c:f>
              <c:strCache>
                <c:ptCount val="1"/>
              </c:strCache>
            </c:strRef>
          </c:tx>
          <c:spPr>
            <a:ln w="28575" cap="rnd">
              <a:solidFill>
                <a:schemeClr val="accent1"/>
              </a:solidFill>
              <a:round/>
            </a:ln>
            <a:effectLst/>
          </c:spPr>
          <c:marker>
            <c:symbol val="none"/>
          </c:marker>
          <c:val>
            <c:numRef>
              <c:f>Sheet1!$A$2:$A$63</c:f>
              <c:numCache>
                <c:formatCode>General</c:formatCode>
                <c:ptCount val="62"/>
                <c:pt idx="0">
                  <c:v>0</c:v>
                </c:pt>
                <c:pt idx="1">
                  <c:v>0</c:v>
                </c:pt>
                <c:pt idx="2">
                  <c:v>0</c:v>
                </c:pt>
                <c:pt idx="3">
                  <c:v>0</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2</c:v>
                </c:pt>
                <c:pt idx="21">
                  <c:v>2</c:v>
                </c:pt>
                <c:pt idx="22">
                  <c:v>3</c:v>
                </c:pt>
                <c:pt idx="23">
                  <c:v>3</c:v>
                </c:pt>
                <c:pt idx="24">
                  <c:v>3</c:v>
                </c:pt>
                <c:pt idx="25">
                  <c:v>2</c:v>
                </c:pt>
                <c:pt idx="26">
                  <c:v>2</c:v>
                </c:pt>
                <c:pt idx="27">
                  <c:v>3</c:v>
                </c:pt>
                <c:pt idx="28">
                  <c:v>3</c:v>
                </c:pt>
                <c:pt idx="29">
                  <c:v>3</c:v>
                </c:pt>
                <c:pt idx="30">
                  <c:v>3</c:v>
                </c:pt>
                <c:pt idx="31">
                  <c:v>3</c:v>
                </c:pt>
                <c:pt idx="32">
                  <c:v>3</c:v>
                </c:pt>
                <c:pt idx="33">
                  <c:v>1</c:v>
                </c:pt>
                <c:pt idx="34">
                  <c:v>1</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-2</c:v>
                </c:pt>
                <c:pt idx="53">
                  <c:v>-2</c:v>
                </c:pt>
                <c:pt idx="54">
                  <c:v>-2</c:v>
                </c:pt>
                <c:pt idx="55">
                  <c:v>-2</c:v>
                </c:pt>
                <c:pt idx="56">
                  <c:v>-2</c:v>
                </c:pt>
                <c:pt idx="57">
                  <c:v>-2</c:v>
                </c:pt>
                <c:pt idx="58">
                  <c:v>-2</c:v>
                </c:pt>
                <c:pt idx="59">
                  <c:v>-2</c:v>
                </c:pt>
                <c:pt idx="60">
                  <c:v>-1</c:v>
                </c:pt>
                <c:pt idx="61">
                  <c:v>1</c:v>
                </c:pt>
              </c:numCache>
            </c:numRef>
          </c:val>
          <c:smooth val="0"/>
          <c:extLst>
            <c:ext xmlns:c16="http://schemas.microsoft.com/office/drawing/2014/chart" uri="{C3380CC4-5D6E-409C-BE32-E72D297353CC}">
              <c16:uniqueId val="{00000000-3683-4B1D-8D16-448D34A1B833}"/>
            </c:ext>
          </c:extLst>
        </c:ser>
        <c:dLbls>
          <c:showLegendKey val="0"/>
          <c:showVal val="0"/>
          <c:showCatName val="0"/>
          <c:showSerName val="0"/>
          <c:showPercent val="0"/>
          <c:showBubbleSize val="0"/>
        </c:dLbls>
        <c:smooth val="0"/>
        <c:axId val="1689678047"/>
        <c:axId val="1689678463"/>
      </c:lineChart>
      <c:catAx>
        <c:axId val="16896780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678463"/>
        <c:crosses val="autoZero"/>
        <c:auto val="1"/>
        <c:lblAlgn val="ctr"/>
        <c:lblOffset val="100"/>
        <c:noMultiLvlLbl val="0"/>
      </c:catAx>
      <c:valAx>
        <c:axId val="1689678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Hall Effect Measurments</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678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CA6627D-BCAA-4134-A0B5-8CB249419978}" type="datetimeFigureOut">
              <a:rPr lang="en-US" smtClean="0"/>
              <a:t>8/22/2021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7C0D3A6-6AFF-4625-BC57-1DF590723D59}" type="slidenum">
              <a:rPr lang="en-US" smtClean="0"/>
              <a:t>‹#›</a:t>
            </a:fld>
            <a:endParaRPr lang="en-US"/>
          </a:p>
        </p:txBody>
      </p:sp>
    </p:spTree>
    <p:extLst>
      <p:ext uri="{BB962C8B-B14F-4D97-AF65-F5344CB8AC3E}">
        <p14:creationId xmlns:p14="http://schemas.microsoft.com/office/powerpoint/2010/main" val="198513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 the last eight weeks of applied physics, time was devoted to developing a basic understanding of the role of physics in our lives.  Through the setup of experiments, gathering data and the analysis of that data, an individual gains a better understanding of how physic works in the universe and in our daily lives.</a:t>
            </a:r>
          </a:p>
        </p:txBody>
      </p:sp>
      <p:sp>
        <p:nvSpPr>
          <p:cNvPr id="4" name="Slide Number Placeholder 3"/>
          <p:cNvSpPr>
            <a:spLocks noGrp="1"/>
          </p:cNvSpPr>
          <p:nvPr>
            <p:ph type="sldNum" sz="quarter" idx="5"/>
          </p:nvPr>
        </p:nvSpPr>
        <p:spPr/>
        <p:txBody>
          <a:bodyPr/>
          <a:lstStyle/>
          <a:p>
            <a:fld id="{77C0D3A6-6AFF-4625-BC57-1DF590723D59}" type="slidenum">
              <a:rPr lang="en-US" smtClean="0"/>
              <a:t>2</a:t>
            </a:fld>
            <a:endParaRPr lang="en-US"/>
          </a:p>
        </p:txBody>
      </p:sp>
    </p:spTree>
    <p:extLst>
      <p:ext uri="{BB962C8B-B14F-4D97-AF65-F5344CB8AC3E}">
        <p14:creationId xmlns:p14="http://schemas.microsoft.com/office/powerpoint/2010/main" val="185797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choose a storage box as the falling object to determine the results of this free-fall gravity experiment. Ideally a book would be heavy and flat enough for the ultrasonic sound wave </a:t>
            </a:r>
            <a:r>
              <a:rPr lang="en-US"/>
              <a:t>to </a:t>
            </a:r>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11</a:t>
            </a:fld>
            <a:endParaRPr lang="en-US"/>
          </a:p>
        </p:txBody>
      </p:sp>
    </p:spTree>
    <p:extLst>
      <p:ext uri="{BB962C8B-B14F-4D97-AF65-F5344CB8AC3E}">
        <p14:creationId xmlns:p14="http://schemas.microsoft.com/office/powerpoint/2010/main" val="255481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free-fall experiment the sensor was 73.62 cm from the ground and took 52 readings during the experiment from the time the box started falling to when it landed on the ground (floor). This raw data was then imported into excel for the completion of graphical analysis.</a:t>
            </a:r>
          </a:p>
        </p:txBody>
      </p:sp>
      <p:sp>
        <p:nvSpPr>
          <p:cNvPr id="4" name="Slide Number Placeholder 3"/>
          <p:cNvSpPr>
            <a:spLocks noGrp="1"/>
          </p:cNvSpPr>
          <p:nvPr>
            <p:ph type="sldNum" sz="quarter" idx="5"/>
          </p:nvPr>
        </p:nvSpPr>
        <p:spPr/>
        <p:txBody>
          <a:bodyPr/>
          <a:lstStyle/>
          <a:p>
            <a:fld id="{77C0D3A6-6AFF-4625-BC57-1DF590723D59}" type="slidenum">
              <a:rPr lang="en-US" smtClean="0"/>
              <a:t>12</a:t>
            </a:fld>
            <a:endParaRPr lang="en-US"/>
          </a:p>
        </p:txBody>
      </p:sp>
    </p:spTree>
    <p:extLst>
      <p:ext uri="{BB962C8B-B14F-4D97-AF65-F5344CB8AC3E}">
        <p14:creationId xmlns:p14="http://schemas.microsoft.com/office/powerpoint/2010/main" val="190919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single trail of the free-fall experiment, showing the raw data collected for time (s), Distance (cm), and Distance in (m)</a:t>
            </a:r>
          </a:p>
        </p:txBody>
      </p:sp>
      <p:sp>
        <p:nvSpPr>
          <p:cNvPr id="4" name="Slide Number Placeholder 3"/>
          <p:cNvSpPr>
            <a:spLocks noGrp="1"/>
          </p:cNvSpPr>
          <p:nvPr>
            <p:ph type="sldNum" sz="quarter" idx="5"/>
          </p:nvPr>
        </p:nvSpPr>
        <p:spPr/>
        <p:txBody>
          <a:bodyPr/>
          <a:lstStyle/>
          <a:p>
            <a:fld id="{77C0D3A6-6AFF-4625-BC57-1DF590723D59}" type="slidenum">
              <a:rPr lang="en-US" smtClean="0"/>
              <a:t>13</a:t>
            </a:fld>
            <a:endParaRPr lang="en-US"/>
          </a:p>
        </p:txBody>
      </p:sp>
    </p:spTree>
    <p:extLst>
      <p:ext uri="{BB962C8B-B14F-4D97-AF65-F5344CB8AC3E}">
        <p14:creationId xmlns:p14="http://schemas.microsoft.com/office/powerpoint/2010/main" val="378772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14</a:t>
            </a:fld>
            <a:endParaRPr lang="en-US"/>
          </a:p>
        </p:txBody>
      </p:sp>
    </p:spTree>
    <p:extLst>
      <p:ext uri="{BB962C8B-B14F-4D97-AF65-F5344CB8AC3E}">
        <p14:creationId xmlns:p14="http://schemas.microsoft.com/office/powerpoint/2010/main" val="14659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this experiment I initially had trouble getting the programing code to upload to Arduino, after carefully reviewing the code, I was able to locate the typo make the necessary change, which resulted in the successful uploading of the code to the Mega2650 board. After performing the experiment, I found the trails were affected by the distance of the shoebox was dropped, and if there were large (loud) noises in the background during the actual testing. At this point I have a better comprehension of how to use forces to compute quantities of motion, and that motion is a change in position and that there are two ways to describe motion, one is acceleration and the other is velocity which show the transformation of energy from one type to another.</a:t>
            </a:r>
          </a:p>
        </p:txBody>
      </p:sp>
      <p:sp>
        <p:nvSpPr>
          <p:cNvPr id="4" name="Slide Number Placeholder 3"/>
          <p:cNvSpPr>
            <a:spLocks noGrp="1"/>
          </p:cNvSpPr>
          <p:nvPr>
            <p:ph type="sldNum" sz="quarter" idx="5"/>
          </p:nvPr>
        </p:nvSpPr>
        <p:spPr/>
        <p:txBody>
          <a:bodyPr/>
          <a:lstStyle/>
          <a:p>
            <a:fld id="{77C0D3A6-6AFF-4625-BC57-1DF590723D59}" type="slidenum">
              <a:rPr lang="en-US" smtClean="0"/>
              <a:t>16</a:t>
            </a:fld>
            <a:endParaRPr lang="en-US"/>
          </a:p>
        </p:txBody>
      </p:sp>
    </p:spTree>
    <p:extLst>
      <p:ext uri="{BB962C8B-B14F-4D97-AF65-F5344CB8AC3E}">
        <p14:creationId xmlns:p14="http://schemas.microsoft.com/office/powerpoint/2010/main" val="257159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is the mathematical notation for each type of energy: Mechanical Energy = E, Kinetic energy = K, and Potential Energy = U. In a non-friction and zero air (like a vacuum) the mechanical energy remains the same or constant. The mathematical equation for this is E = K + U = Constant.</a:t>
            </a:r>
          </a:p>
        </p:txBody>
      </p:sp>
      <p:sp>
        <p:nvSpPr>
          <p:cNvPr id="4" name="Slide Number Placeholder 3"/>
          <p:cNvSpPr>
            <a:spLocks noGrp="1"/>
          </p:cNvSpPr>
          <p:nvPr>
            <p:ph type="sldNum" sz="quarter" idx="5"/>
          </p:nvPr>
        </p:nvSpPr>
        <p:spPr/>
        <p:txBody>
          <a:bodyPr/>
          <a:lstStyle/>
          <a:p>
            <a:fld id="{77C0D3A6-6AFF-4625-BC57-1DF590723D59}" type="slidenum">
              <a:rPr lang="en-US" smtClean="0"/>
              <a:t>17</a:t>
            </a:fld>
            <a:endParaRPr lang="en-US"/>
          </a:p>
        </p:txBody>
      </p:sp>
    </p:spTree>
    <p:extLst>
      <p:ext uri="{BB962C8B-B14F-4D97-AF65-F5344CB8AC3E}">
        <p14:creationId xmlns:p14="http://schemas.microsoft.com/office/powerpoint/2010/main" val="37751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 raw data of one fall trail into the spreadsheet template, in centimeters and meters. Considering these values of time, I then able to calculate the values for kinetic (K), potential (U) energies and then compute the total mechanical (E) energy, after which it was possible to develop the following (next slide) graphical representation of the data.</a:t>
            </a:r>
          </a:p>
        </p:txBody>
      </p:sp>
      <p:sp>
        <p:nvSpPr>
          <p:cNvPr id="4" name="Slide Number Placeholder 3"/>
          <p:cNvSpPr>
            <a:spLocks noGrp="1"/>
          </p:cNvSpPr>
          <p:nvPr>
            <p:ph type="sldNum" sz="quarter" idx="5"/>
          </p:nvPr>
        </p:nvSpPr>
        <p:spPr/>
        <p:txBody>
          <a:bodyPr/>
          <a:lstStyle/>
          <a:p>
            <a:fld id="{77C0D3A6-6AFF-4625-BC57-1DF590723D59}" type="slidenum">
              <a:rPr lang="en-US" smtClean="0"/>
              <a:t>18</a:t>
            </a:fld>
            <a:endParaRPr lang="en-US"/>
          </a:p>
        </p:txBody>
      </p:sp>
    </p:spTree>
    <p:extLst>
      <p:ext uri="{BB962C8B-B14F-4D97-AF65-F5344CB8AC3E}">
        <p14:creationId xmlns:p14="http://schemas.microsoft.com/office/powerpoint/2010/main" val="114367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graphical representation of the various forms of energy known as kinetic, potential and mechanical energies.</a:t>
            </a:r>
          </a:p>
        </p:txBody>
      </p:sp>
      <p:sp>
        <p:nvSpPr>
          <p:cNvPr id="4" name="Slide Number Placeholder 3"/>
          <p:cNvSpPr>
            <a:spLocks noGrp="1"/>
          </p:cNvSpPr>
          <p:nvPr>
            <p:ph type="sldNum" sz="quarter" idx="5"/>
          </p:nvPr>
        </p:nvSpPr>
        <p:spPr/>
        <p:txBody>
          <a:bodyPr/>
          <a:lstStyle/>
          <a:p>
            <a:fld id="{77C0D3A6-6AFF-4625-BC57-1DF590723D59}" type="slidenum">
              <a:rPr lang="en-US" smtClean="0"/>
              <a:t>19</a:t>
            </a:fld>
            <a:endParaRPr lang="en-US"/>
          </a:p>
        </p:txBody>
      </p:sp>
    </p:spTree>
    <p:extLst>
      <p:ext uri="{BB962C8B-B14F-4D97-AF65-F5344CB8AC3E}">
        <p14:creationId xmlns:p14="http://schemas.microsoft.com/office/powerpoint/2010/main" val="328035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key characteristics of this testing were as the shoe box is at its highest point (K = E) is at its highest and when the shoebox is at its lowest (at rest, on the floor) (U = E) is at its lowest point. The significance between K and U are that K= kinetic energy and U = the potential energy of an object.  Another observation is that because the object’s mass and the atmospheric resistance the mechanical energy was not well maintained, which caused a slight decrease (lowering) of mechanical energy. Note: conserved energy is when the total of potential and kinetic energies are unbroken (constant).</a:t>
            </a:r>
          </a:p>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20</a:t>
            </a:fld>
            <a:endParaRPr lang="en-US"/>
          </a:p>
        </p:txBody>
      </p:sp>
    </p:spTree>
    <p:extLst>
      <p:ext uri="{BB962C8B-B14F-4D97-AF65-F5344CB8AC3E}">
        <p14:creationId xmlns:p14="http://schemas.microsoft.com/office/powerpoint/2010/main" val="16384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I learned how to the radial displacement of circular motion and change it to linear displacement, at this point we are going to use an electro-mechanical device, called a rotatory encoder to collect data from the electrical signals on a rotational movement device. While there are several types of rotatory encoders, I will be using one that contains an evenly space zone on a disk and five pins that have specific purposes (for collecting data) as follows: the SW pin (switch) and two other separate contact pins called “CLK” (clock) and “DT” (data).  These two pins, as the disk rotates, will turn on and off contact with the SW pin and two square wave output signals will be generated.  The </a:t>
            </a:r>
            <a:r>
              <a:rPr lang="en-US" dirty="0" err="1"/>
              <a:t>Vcc</a:t>
            </a:r>
            <a:r>
              <a:rPr lang="en-US" dirty="0"/>
              <a:t> “+ pin” is the operating voltage pin and finally the GND pin is the ground pin.  When the rotation is clockwise the CLK pin leads, but if the rotation is counter-clockwise then the DT square wave will lead.</a:t>
            </a:r>
          </a:p>
        </p:txBody>
      </p:sp>
      <p:sp>
        <p:nvSpPr>
          <p:cNvPr id="4" name="Slide Number Placeholder 3"/>
          <p:cNvSpPr>
            <a:spLocks noGrp="1"/>
          </p:cNvSpPr>
          <p:nvPr>
            <p:ph type="sldNum" sz="quarter" idx="5"/>
          </p:nvPr>
        </p:nvSpPr>
        <p:spPr/>
        <p:txBody>
          <a:bodyPr/>
          <a:lstStyle/>
          <a:p>
            <a:fld id="{77C0D3A6-6AFF-4625-BC57-1DF590723D59}" type="slidenum">
              <a:rPr lang="en-US" smtClean="0"/>
              <a:t>21</a:t>
            </a:fld>
            <a:endParaRPr lang="en-US"/>
          </a:p>
        </p:txBody>
      </p:sp>
    </p:spTree>
    <p:extLst>
      <p:ext uri="{BB962C8B-B14F-4D97-AF65-F5344CB8AC3E}">
        <p14:creationId xmlns:p14="http://schemas.microsoft.com/office/powerpoint/2010/main" val="240337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hardware and objects used through out this course to able to complete specific tasks for data collection and analysis. During module one and two the goal was to collect the needed materials and set up the software in preparation for the actual experiments, which will be conducted throughout the course until the module seven and eight which will be devoted to the analysis and comprehensive reporting from the results of the experiment(s) performed. Note: picture left to right row one, is the breadboard, ESP32 Microprocessor, Mega2560 Board, Rotary Decoder Module KY-040, Ultrasonic Sensor HC-SR04 and an ice bucket, the middle row shows the following: Micro-USB to USB cable, Male-to-Male wires, Male-to-Female wires, a magnet, finally in the bottom row we have a USB cable, wooden ruler and a shoebox, and a ball.</a:t>
            </a:r>
          </a:p>
        </p:txBody>
      </p:sp>
      <p:sp>
        <p:nvSpPr>
          <p:cNvPr id="4" name="Slide Number Placeholder 3"/>
          <p:cNvSpPr>
            <a:spLocks noGrp="1"/>
          </p:cNvSpPr>
          <p:nvPr>
            <p:ph type="sldNum" sz="quarter" idx="5"/>
          </p:nvPr>
        </p:nvSpPr>
        <p:spPr/>
        <p:txBody>
          <a:bodyPr/>
          <a:lstStyle/>
          <a:p>
            <a:fld id="{77C0D3A6-6AFF-4625-BC57-1DF590723D59}" type="slidenum">
              <a:rPr lang="en-US" smtClean="0"/>
              <a:t>3</a:t>
            </a:fld>
            <a:endParaRPr lang="en-US"/>
          </a:p>
        </p:txBody>
      </p:sp>
    </p:spTree>
    <p:extLst>
      <p:ext uri="{BB962C8B-B14F-4D97-AF65-F5344CB8AC3E}">
        <p14:creationId xmlns:p14="http://schemas.microsoft.com/office/powerpoint/2010/main" val="8405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programing the Mega 2560 Board  and attaching the Rotary Encoder I attached a small ball to collect the rotational data. I will be able to collect the following information: the number of pulses, the angle of the object and the linear distance traveled. I will show the raw data collected and then display that data in a table, followed by a graphical representation.</a:t>
            </a:r>
          </a:p>
        </p:txBody>
      </p:sp>
      <p:sp>
        <p:nvSpPr>
          <p:cNvPr id="4" name="Slide Number Placeholder 3"/>
          <p:cNvSpPr>
            <a:spLocks noGrp="1"/>
          </p:cNvSpPr>
          <p:nvPr>
            <p:ph type="sldNum" sz="quarter" idx="5"/>
          </p:nvPr>
        </p:nvSpPr>
        <p:spPr/>
        <p:txBody>
          <a:bodyPr/>
          <a:lstStyle/>
          <a:p>
            <a:fld id="{77C0D3A6-6AFF-4625-BC57-1DF590723D59}" type="slidenum">
              <a:rPr lang="en-US" smtClean="0"/>
              <a:t>22</a:t>
            </a:fld>
            <a:endParaRPr lang="en-US"/>
          </a:p>
        </p:txBody>
      </p:sp>
    </p:spTree>
    <p:extLst>
      <p:ext uri="{BB962C8B-B14F-4D97-AF65-F5344CB8AC3E}">
        <p14:creationId xmlns:p14="http://schemas.microsoft.com/office/powerpoint/2010/main" val="314622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24</a:t>
            </a:fld>
            <a:endParaRPr lang="en-US"/>
          </a:p>
        </p:txBody>
      </p:sp>
    </p:spTree>
    <p:extLst>
      <p:ext uri="{BB962C8B-B14F-4D97-AF65-F5344CB8AC3E}">
        <p14:creationId xmlns:p14="http://schemas.microsoft.com/office/powerpoint/2010/main" val="248839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my original test the Arduino board was not registering data, so I had to start the Arduino board and was able to preform the data analysis for the rotational effects of a toy ball. When we collect the rotational reading of a moving object, we can determine the effect that object had on the area of contact. As well as what effect the area had on the object itself. We collect data in both linear and nonlinear forms, for example we can determine how much force is needed to move an object from one end of a warehouse to another, or how much rotational movement is required to keep the space station in orbit around the earth. </a:t>
            </a:r>
          </a:p>
          <a:p>
            <a:endParaRPr lang="en-US" dirty="0"/>
          </a:p>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26</a:t>
            </a:fld>
            <a:endParaRPr lang="en-US"/>
          </a:p>
        </p:txBody>
      </p:sp>
    </p:spTree>
    <p:extLst>
      <p:ext uri="{BB962C8B-B14F-4D97-AF65-F5344CB8AC3E}">
        <p14:creationId xmlns:p14="http://schemas.microsoft.com/office/powerpoint/2010/main" val="238328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the term sound waves, one commonly thinks of the sound we heard from a television, someone talking, music, the ocean or perhaps something a running vehicle or microwave oven. But there are many that can not be seen visually, for example infrared, cosmic rays, ultraviolet and those low frequency that are all around us, like electrical or magnetic fields. The raw data collection during this experiment will gives one the ability to visualize the effect a proportional voltage has on a magnet field.</a:t>
            </a:r>
          </a:p>
        </p:txBody>
      </p:sp>
      <p:sp>
        <p:nvSpPr>
          <p:cNvPr id="4" name="Slide Number Placeholder 3"/>
          <p:cNvSpPr>
            <a:spLocks noGrp="1"/>
          </p:cNvSpPr>
          <p:nvPr>
            <p:ph type="sldNum" sz="quarter" idx="5"/>
          </p:nvPr>
        </p:nvSpPr>
        <p:spPr/>
        <p:txBody>
          <a:bodyPr/>
          <a:lstStyle/>
          <a:p>
            <a:fld id="{77C0D3A6-6AFF-4625-BC57-1DF590723D59}" type="slidenum">
              <a:rPr lang="en-US" smtClean="0"/>
              <a:t>27</a:t>
            </a:fld>
            <a:endParaRPr lang="en-US"/>
          </a:p>
        </p:txBody>
      </p:sp>
    </p:spTree>
    <p:extLst>
      <p:ext uri="{BB962C8B-B14F-4D97-AF65-F5344CB8AC3E}">
        <p14:creationId xmlns:p14="http://schemas.microsoft.com/office/powerpoint/2010/main" val="3008790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ESP 32 microprocessor one can demonstrate how a magnet can influence the Hall sensor located inside the processor. Square or Rectangular magnets have a north-pole (-) and south-pole (+) end and depending on which end is being used the measurements can be either positive or negative. </a:t>
            </a:r>
          </a:p>
        </p:txBody>
      </p:sp>
      <p:sp>
        <p:nvSpPr>
          <p:cNvPr id="4" name="Slide Number Placeholder 3"/>
          <p:cNvSpPr>
            <a:spLocks noGrp="1"/>
          </p:cNvSpPr>
          <p:nvPr>
            <p:ph type="sldNum" sz="quarter" idx="5"/>
          </p:nvPr>
        </p:nvSpPr>
        <p:spPr/>
        <p:txBody>
          <a:bodyPr/>
          <a:lstStyle/>
          <a:p>
            <a:fld id="{77C0D3A6-6AFF-4625-BC57-1DF590723D59}" type="slidenum">
              <a:rPr lang="en-US" smtClean="0"/>
              <a:t>28</a:t>
            </a:fld>
            <a:endParaRPr lang="en-US"/>
          </a:p>
        </p:txBody>
      </p:sp>
    </p:spTree>
    <p:extLst>
      <p:ext uri="{BB962C8B-B14F-4D97-AF65-F5344CB8AC3E}">
        <p14:creationId xmlns:p14="http://schemas.microsoft.com/office/powerpoint/2010/main" val="229514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microprocessor has been programmed to collect a 1000 readings, then find the average of those readings and finally to get the actual value of the magnetic level. The following slide shows the graphical representation of those reading allow one to visualize the affect the proportional voltage had on the magnetic field as the magnet was moved back and forth using first one end and then the other.</a:t>
            </a:r>
          </a:p>
        </p:txBody>
      </p:sp>
      <p:sp>
        <p:nvSpPr>
          <p:cNvPr id="4" name="Slide Number Placeholder 3"/>
          <p:cNvSpPr>
            <a:spLocks noGrp="1"/>
          </p:cNvSpPr>
          <p:nvPr>
            <p:ph type="sldNum" sz="quarter" idx="5"/>
          </p:nvPr>
        </p:nvSpPr>
        <p:spPr/>
        <p:txBody>
          <a:bodyPr/>
          <a:lstStyle/>
          <a:p>
            <a:fld id="{77C0D3A6-6AFF-4625-BC57-1DF590723D59}" type="slidenum">
              <a:rPr lang="en-US" smtClean="0"/>
              <a:t>29</a:t>
            </a:fld>
            <a:endParaRPr lang="en-US"/>
          </a:p>
        </p:txBody>
      </p:sp>
    </p:spTree>
    <p:extLst>
      <p:ext uri="{BB962C8B-B14F-4D97-AF65-F5344CB8AC3E}">
        <p14:creationId xmlns:p14="http://schemas.microsoft.com/office/powerpoint/2010/main" val="668829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EucrosiaUPC" panose="02020603050405020304" pitchFamily="18" charset="-34"/>
                <a:ea typeface="Calibri" panose="020F0502020204030204" pitchFamily="34" charset="0"/>
                <a:cs typeface="EucrosiaUPC" panose="02020603050405020304" pitchFamily="18" charset="-34"/>
              </a:rPr>
              <a:t>The magnet used in the Hill Experiment has a North-pole (-) and South-pole (+), as the magnet is moved closer to the sensor the magnetic flux increases which is in indicated in the graph when the blue line climbs from zero to positive three, then drops as the magnet (object) is move away from the sensor, causing the flux field to drop down to two and when object is  brought closer the reading increases to three on the graph. The North-pole (-) magnet has the same effect on the right except that the readings are in the negative numbers.</a:t>
            </a:r>
            <a:r>
              <a:rPr lang="en-US" dirty="0">
                <a:effectLst/>
                <a:latin typeface="EucrosiaUPC" panose="02020603050405020304" pitchFamily="18" charset="-34"/>
                <a:ea typeface="Calibri" panose="020F0502020204030204" pitchFamily="34" charset="0"/>
                <a:cs typeface="EucrosiaUPC" panose="02020603050405020304" pitchFamily="18" charset="-34"/>
              </a:rPr>
              <a:t>  </a:t>
            </a:r>
            <a:endParaRPr lang="en-US" sz="1200" dirty="0">
              <a:effectLst/>
              <a:latin typeface="EucrosiaUPC" panose="02020603050405020304" pitchFamily="18" charset="-34"/>
              <a:ea typeface="Calibri" panose="020F0502020204030204" pitchFamily="34" charset="0"/>
              <a:cs typeface="EucrosiaUPC" panose="02020603050405020304" pitchFamily="18"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EucrosiaUPC" panose="02020603050405020304" pitchFamily="18" charset="-34"/>
                <a:ea typeface="Calibri" panose="020F0502020204030204" pitchFamily="34" charset="0"/>
                <a:cs typeface="EucrosiaUPC" panose="02020603050405020304" pitchFamily="18" charset="-34"/>
              </a:rPr>
              <a:t>     The Hall sensor has a very broad range of applications throughout technology. The most significant areas are 1) The digital Hall Effect Sensor Automotive (i.e., crankshaft that sensing the position of the crankshaft to determine the proper firing of the spark plugs, or analog type sensor used in monitoring/control of the ABS braking system. 2) Appliances and Consumers goods where the Digital unipolar sensors are used in washing machines to keep the machine balanced during use or analog sensors used in power supplies or the to feed paper into a copier machine. 3) Fluid Monitoring which uses the digital effect sensor to track the flow rate and valve position in places like water treatment plans or the analog Hall effect sensor use to pressure level of the diaphragm pressure gauges. 4) Automation digital proximity-sensing in automatic toilet, sinks for example, and 5) Personal Electronics both the analog and digital Hall effect sensor in such products as disk drives (analog) and the timer (digital) on a photographer’s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EucrosiaUPC" panose="02020603050405020304" pitchFamily="18" charset="-34"/>
              <a:ea typeface="Calibri" panose="020F0502020204030204" pitchFamily="34" charset="0"/>
              <a:cs typeface="EucrosiaUPC" panose="02020603050405020304" pitchFamily="18" charset="-34"/>
            </a:endParaRPr>
          </a:p>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30</a:t>
            </a:fld>
            <a:endParaRPr lang="en-US"/>
          </a:p>
        </p:txBody>
      </p:sp>
    </p:spTree>
    <p:extLst>
      <p:ext uri="{BB962C8B-B14F-4D97-AF65-F5344CB8AC3E}">
        <p14:creationId xmlns:p14="http://schemas.microsoft.com/office/powerpoint/2010/main" val="2312954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EucrosiaUPC" panose="02020603050405020304" pitchFamily="18" charset="-34"/>
                <a:ea typeface="Calibri" panose="020F0502020204030204" pitchFamily="34" charset="0"/>
                <a:cs typeface="EucrosiaUPC" panose="02020603050405020304" pitchFamily="18" charset="-34"/>
              </a:rPr>
              <a:t>I felt that one of the biggest challenges I encountered during this course, was time management. Normally, I am a well organization person and have allotted adequate time for any task I undergo. However, I found that during the first few weeks I had serious problem with achieving individual/project deadlines.  At first, I attributed this to having to work more hours for my employer, but by beginning of the third week I realize that it was also in-part because I was not able to fully grasp the mathematical procedures (correct theories applied) for the task at hand. My second hurdle was corrupted coding files, which I was able to resolve by reading each line of the coding and finally discovering that my readings were inaccurate because I was not correctly applying theoretical (mathematical</a:t>
            </a:r>
            <a:r>
              <a:rPr lang="en-US" sz="1200">
                <a:effectLst/>
                <a:latin typeface="EucrosiaUPC" panose="02020603050405020304" pitchFamily="18" charset="-34"/>
                <a:ea typeface="Calibri" panose="020F0502020204030204" pitchFamily="34" charset="0"/>
                <a:cs typeface="EucrosiaUPC" panose="02020603050405020304" pitchFamily="18" charset="-34"/>
              </a:rPr>
              <a:t>) equation</a:t>
            </a:r>
            <a:endParaRPr lang="en-US" dirty="0">
              <a:effectLst/>
              <a:latin typeface="EucrosiaUPC" panose="02020603050405020304" pitchFamily="18" charset="-34"/>
              <a:ea typeface="Calibri" panose="020F0502020204030204" pitchFamily="34" charset="0"/>
              <a:cs typeface="EucrosiaUPC" panose="02020603050405020304" pitchFamily="18" charset="-34"/>
            </a:endParaRPr>
          </a:p>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31</a:t>
            </a:fld>
            <a:endParaRPr lang="en-US"/>
          </a:p>
        </p:txBody>
      </p:sp>
    </p:spTree>
    <p:extLst>
      <p:ext uri="{BB962C8B-B14F-4D97-AF65-F5344CB8AC3E}">
        <p14:creationId xmlns:p14="http://schemas.microsoft.com/office/powerpoint/2010/main" val="2403751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latin typeface="EucrosiaUPC" panose="02020603050405020304" pitchFamily="18" charset="-34"/>
                <a:cs typeface="EucrosiaUPC" panose="02020603050405020304" pitchFamily="18" charset="-34"/>
              </a:rPr>
              <a:t>In the analysis of this experiment, I applied three principles of physics: “Newton’s Law”: 1) Law of Motion is that an object at rest will remain at rest unless an eternal forces is applied to the object, 2) states that by applying force the object will speed up and the larger the object the more force required to move the object, 3) is that for every action there is an equal and opposite reaction, for example if you push the vehicle the same amount of force is pushing against you. “Hooke’s Law” is the law of elasticity, meaning that the size of the deformation is </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directly proportional to the bending force or weight. The final applied physics principle is the “Hall Effect” which was used to visualize the effects of a magnet field when a proportional voltage is applied </a:t>
            </a:r>
            <a:r>
              <a:rPr lang="en-US" sz="1800" dirty="0">
                <a:solidFill>
                  <a:srgbClr val="050505"/>
                </a:solidFill>
                <a:effectLst/>
                <a:latin typeface="Arial" panose="020B0604020202020204" pitchFamily="34" charset="0"/>
                <a:ea typeface="Calibri" panose="020F0502020204030204" pitchFamily="34" charset="0"/>
              </a:rPr>
              <a:t>(</a:t>
            </a:r>
            <a:r>
              <a:rPr lang="en-US" sz="1800" dirty="0" err="1">
                <a:solidFill>
                  <a:srgbClr val="050505"/>
                </a:solidFill>
                <a:effectLst/>
                <a:latin typeface="Arial" panose="020B0604020202020204" pitchFamily="34" charset="0"/>
                <a:ea typeface="Calibri" panose="020F0502020204030204" pitchFamily="34" charset="0"/>
              </a:rPr>
              <a:t>Lammle</a:t>
            </a:r>
            <a:r>
              <a:rPr lang="en-US" sz="1800" dirty="0">
                <a:solidFill>
                  <a:srgbClr val="050505"/>
                </a:solidFill>
                <a:effectLst/>
                <a:latin typeface="Arial" panose="020B0604020202020204" pitchFamily="34" charset="0"/>
                <a:ea typeface="Calibri" panose="020F0502020204030204" pitchFamily="34" charset="0"/>
              </a:rPr>
              <a:t>, 2020)</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a:t>
            </a:r>
          </a:p>
          <a:p>
            <a:r>
              <a:rPr lang="en-US" sz="1800" dirty="0">
                <a:solidFill>
                  <a:srgbClr val="111111"/>
                </a:solidFill>
                <a:effectLst/>
                <a:latin typeface="Roboto" panose="02000000000000000000" pitchFamily="2" charset="0"/>
                <a:cs typeface="Times New Roman" panose="02020603050405020304" pitchFamily="18" charset="0"/>
              </a:rPr>
              <a:t>     As a Cybersecurity Specialist I will be able to apply these theories to when analysis data in preventing cyber crimes or in understanding how much force is needed to be able to secure a room with a magnetic locking system.</a:t>
            </a:r>
            <a:endParaRPr lang="en-US" sz="4000" dirty="0">
              <a:latin typeface="EucrosiaUPC" panose="02020603050405020304" pitchFamily="18" charset="-34"/>
              <a:cs typeface="EucrosiaUPC" panose="02020603050405020304" pitchFamily="18" charset="-34"/>
            </a:endParaRPr>
          </a:p>
        </p:txBody>
      </p:sp>
      <p:sp>
        <p:nvSpPr>
          <p:cNvPr id="4" name="Slide Number Placeholder 3"/>
          <p:cNvSpPr>
            <a:spLocks noGrp="1"/>
          </p:cNvSpPr>
          <p:nvPr>
            <p:ph type="sldNum" sz="quarter" idx="5"/>
          </p:nvPr>
        </p:nvSpPr>
        <p:spPr/>
        <p:txBody>
          <a:bodyPr/>
          <a:lstStyle/>
          <a:p>
            <a:fld id="{77C0D3A6-6AFF-4625-BC57-1DF590723D59}" type="slidenum">
              <a:rPr lang="en-US" smtClean="0"/>
              <a:t>32</a:t>
            </a:fld>
            <a:endParaRPr lang="en-US"/>
          </a:p>
        </p:txBody>
      </p:sp>
    </p:spTree>
    <p:extLst>
      <p:ext uri="{BB962C8B-B14F-4D97-AF65-F5344CB8AC3E}">
        <p14:creationId xmlns:p14="http://schemas.microsoft.com/office/powerpoint/2010/main" val="2592066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latin typeface="EucrosiaUPC" panose="02020603050405020304" pitchFamily="18" charset="-34"/>
              <a:cs typeface="EucrosiaUPC" panose="02020603050405020304" pitchFamily="18" charset="-34"/>
            </a:endParaRPr>
          </a:p>
        </p:txBody>
      </p:sp>
      <p:sp>
        <p:nvSpPr>
          <p:cNvPr id="4" name="Slide Number Placeholder 3"/>
          <p:cNvSpPr>
            <a:spLocks noGrp="1"/>
          </p:cNvSpPr>
          <p:nvPr>
            <p:ph type="sldNum" sz="quarter" idx="5"/>
          </p:nvPr>
        </p:nvSpPr>
        <p:spPr/>
        <p:txBody>
          <a:bodyPr/>
          <a:lstStyle/>
          <a:p>
            <a:fld id="{77C0D3A6-6AFF-4625-BC57-1DF590723D59}" type="slidenum">
              <a:rPr lang="en-US" smtClean="0"/>
              <a:t>33</a:t>
            </a:fld>
            <a:endParaRPr lang="en-US"/>
          </a:p>
        </p:txBody>
      </p:sp>
    </p:spTree>
    <p:extLst>
      <p:ext uri="{BB962C8B-B14F-4D97-AF65-F5344CB8AC3E}">
        <p14:creationId xmlns:p14="http://schemas.microsoft.com/office/powerpoint/2010/main" val="184497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Arduino software, I was able to upload the code(s) to either, the  ESP32 Microprocessor, Mega2560 Boards, that is  necessary for the sensors to collect the data. The code will allow me to collect data during each of my four experiments and analysis the data by means of graphical representation in Microsoft Excel.</a:t>
            </a:r>
          </a:p>
        </p:txBody>
      </p:sp>
      <p:sp>
        <p:nvSpPr>
          <p:cNvPr id="4" name="Slide Number Placeholder 3"/>
          <p:cNvSpPr>
            <a:spLocks noGrp="1"/>
          </p:cNvSpPr>
          <p:nvPr>
            <p:ph type="sldNum" sz="quarter" idx="5"/>
          </p:nvPr>
        </p:nvSpPr>
        <p:spPr/>
        <p:txBody>
          <a:bodyPr/>
          <a:lstStyle/>
          <a:p>
            <a:fld id="{77C0D3A6-6AFF-4625-BC57-1DF590723D59}" type="slidenum">
              <a:rPr lang="en-US" smtClean="0"/>
              <a:t>4</a:t>
            </a:fld>
            <a:endParaRPr lang="en-US"/>
          </a:p>
        </p:txBody>
      </p:sp>
    </p:spTree>
    <p:extLst>
      <p:ext uri="{BB962C8B-B14F-4D97-AF65-F5344CB8AC3E}">
        <p14:creationId xmlns:p14="http://schemas.microsoft.com/office/powerpoint/2010/main" val="426871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Ultrasonic HC-SR04 sensor operates at 40 kHz for a range of 3 centimeters (cm) to 3 meters (m) my goal is to test the accuracy of the sensor, by using the following equation distance =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sound</a:t>
            </a:r>
            <a:r>
              <a:rPr lang="en-US" dirty="0"/>
              <a:t> X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measured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7C0D3A6-6AFF-4625-BC57-1DF590723D59}" type="slidenum">
              <a:rPr lang="en-US" smtClean="0"/>
              <a:t>5</a:t>
            </a:fld>
            <a:endParaRPr lang="en-US"/>
          </a:p>
        </p:txBody>
      </p:sp>
    </p:spTree>
    <p:extLst>
      <p:ext uri="{BB962C8B-B14F-4D97-AF65-F5344CB8AC3E}">
        <p14:creationId xmlns:p14="http://schemas.microsoft.com/office/powerpoint/2010/main" val="208941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pictures show the hardware required to conduct this experiment. When the ice bucket was placed in from of the ultrasonic sensor, the sensor sent out a ultrasonic sound burst and then time how long the too for it to receive the echo of that burst signal. At first, I had difficulty getting the sensor to register the room temperature ice-bucket, however after adding ice in the bucket I was able to activate the sensor. There are some general characteristics that one should keep in mind when choose an object for this test. Such as the shape of the object is essential, because a curved object has the potential of cause the signal to bounced off the object and deflect it away from the sensor.</a:t>
            </a:r>
          </a:p>
        </p:txBody>
      </p:sp>
      <p:sp>
        <p:nvSpPr>
          <p:cNvPr id="4" name="Slide Number Placeholder 3"/>
          <p:cNvSpPr>
            <a:spLocks noGrp="1"/>
          </p:cNvSpPr>
          <p:nvPr>
            <p:ph type="sldNum" sz="quarter" idx="5"/>
          </p:nvPr>
        </p:nvSpPr>
        <p:spPr/>
        <p:txBody>
          <a:bodyPr/>
          <a:lstStyle/>
          <a:p>
            <a:fld id="{276C2E23-4455-4CEC-ABC8-49DAE51027E9}" type="slidenum">
              <a:rPr lang="en-US" smtClean="0"/>
              <a:t>6</a:t>
            </a:fld>
            <a:endParaRPr lang="en-US"/>
          </a:p>
        </p:txBody>
      </p:sp>
    </p:spTree>
    <p:extLst>
      <p:ext uri="{BB962C8B-B14F-4D97-AF65-F5344CB8AC3E}">
        <p14:creationId xmlns:p14="http://schemas.microsoft.com/office/powerpoint/2010/main" val="127554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an example of one of the five test ran during this experiment. The Arduino registered several readings from the signal hitting the side of the ice-bucket and then the echoing of that bust of sound. The results of this raw data are show in the next slide.</a:t>
            </a:r>
          </a:p>
        </p:txBody>
      </p:sp>
      <p:sp>
        <p:nvSpPr>
          <p:cNvPr id="4" name="Slide Number Placeholder 3"/>
          <p:cNvSpPr>
            <a:spLocks noGrp="1"/>
          </p:cNvSpPr>
          <p:nvPr>
            <p:ph type="sldNum" sz="quarter" idx="5"/>
          </p:nvPr>
        </p:nvSpPr>
        <p:spPr/>
        <p:txBody>
          <a:bodyPr/>
          <a:lstStyle/>
          <a:p>
            <a:fld id="{77C0D3A6-6AFF-4625-BC57-1DF590723D59}" type="slidenum">
              <a:rPr lang="en-US" smtClean="0"/>
              <a:t>7</a:t>
            </a:fld>
            <a:endParaRPr lang="en-US"/>
          </a:p>
        </p:txBody>
      </p:sp>
    </p:spTree>
    <p:extLst>
      <p:ext uri="{BB962C8B-B14F-4D97-AF65-F5344CB8AC3E}">
        <p14:creationId xmlns:p14="http://schemas.microsoft.com/office/powerpoint/2010/main" val="15813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line of this table represents the result of each of the five tests done with the ice-bucket at different distances from the ultrasonic sensor.</a:t>
            </a:r>
          </a:p>
        </p:txBody>
      </p:sp>
      <p:sp>
        <p:nvSpPr>
          <p:cNvPr id="4" name="Slide Number Placeholder 3"/>
          <p:cNvSpPr>
            <a:spLocks noGrp="1"/>
          </p:cNvSpPr>
          <p:nvPr>
            <p:ph type="sldNum" sz="quarter" idx="5"/>
          </p:nvPr>
        </p:nvSpPr>
        <p:spPr/>
        <p:txBody>
          <a:bodyPr/>
          <a:lstStyle/>
          <a:p>
            <a:fld id="{77C0D3A6-6AFF-4625-BC57-1DF590723D59}" type="slidenum">
              <a:rPr lang="en-US" smtClean="0"/>
              <a:t>8</a:t>
            </a:fld>
            <a:endParaRPr lang="en-US"/>
          </a:p>
        </p:txBody>
      </p:sp>
    </p:spTree>
    <p:extLst>
      <p:ext uri="{BB962C8B-B14F-4D97-AF65-F5344CB8AC3E}">
        <p14:creationId xmlns:p14="http://schemas.microsoft.com/office/powerpoint/2010/main" val="211028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this experiment, I had some difficulty finding a suitable object that the sensor could detect, because of my location. However, I was able to resolve this issue by using the hotel’s ice-bucket that I filled about halfway with ice. I believe the original difficulty I had with the empty bucket was because the plastic bucket was at room temperature adding the ice to it made the plastic cold and there by allowing the ultrasonic sensor recognize that there was a project present. The next experiment will demonstrate </a:t>
            </a:r>
          </a:p>
        </p:txBody>
      </p:sp>
      <p:sp>
        <p:nvSpPr>
          <p:cNvPr id="4" name="Slide Number Placeholder 3"/>
          <p:cNvSpPr>
            <a:spLocks noGrp="1"/>
          </p:cNvSpPr>
          <p:nvPr>
            <p:ph type="sldNum" sz="quarter" idx="5"/>
          </p:nvPr>
        </p:nvSpPr>
        <p:spPr/>
        <p:txBody>
          <a:bodyPr/>
          <a:lstStyle/>
          <a:p>
            <a:fld id="{77C0D3A6-6AFF-4625-BC57-1DF590723D59}" type="slidenum">
              <a:rPr lang="en-US" smtClean="0"/>
              <a:t>9</a:t>
            </a:fld>
            <a:endParaRPr lang="en-US"/>
          </a:p>
        </p:txBody>
      </p:sp>
    </p:spTree>
    <p:extLst>
      <p:ext uri="{BB962C8B-B14F-4D97-AF65-F5344CB8AC3E}">
        <p14:creationId xmlns:p14="http://schemas.microsoft.com/office/powerpoint/2010/main" val="99586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Gravity has an acceleration speed and is noted as: g = 9.80 m/s</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an object is at rest, such as the box before being dropped, the notation is: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object in free-fall is noted as: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)=1/2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𝑎𝑡</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measure the fall distance from a reference point as a function, shown as: y(t) can be calculated using the following equation: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𝑔𝑡</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 y</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the initial distance from the reference point.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Gravity has an acceleration speed and is noted as: g = 9.80 m/s</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an object is at rest, such as the box before being dropped, the notation is: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object in free-fall is noted as: </a:t>
                </a:r>
                <a:r>
                  <a:rPr lang="en-US"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𝑦(𝑡)=1/2 〖𝑎𝑡</a:t>
                </a:r>
                <a:r>
                  <a:rPr lang="en-US" sz="1800" i="0">
                    <a:effectLst/>
                    <a:latin typeface="Cambria Math" panose="02040503050406030204" pitchFamily="18" charset="0"/>
                    <a:ea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Calibri" panose="020F0502020204030204" pitchFamily="34" charset="0"/>
                    <a:cs typeface="Times New Roman" panose="02020603050405020304" pitchFamily="18" charset="0"/>
                  </a:rPr>
                  <a:t>^2+𝑣〗_0 𝑡+𝑦_0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measure the fall distance from a reference point as a function, shown as: y(t) can be calculated using the following equation: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𝑦</a:t>
                </a:r>
                <a:r>
                  <a:rPr lang="en-US"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𝑡)=1/2 </a:t>
                </a:r>
                <a:r>
                  <a:rPr lang="en-US" sz="1800" i="0">
                    <a:effectLst/>
                    <a:latin typeface="Cambria Math" panose="02040503050406030204" pitchFamily="18" charset="0"/>
                    <a:cs typeface="Times New Roman" panose="02020603050405020304" pitchFamily="18" charset="0"/>
                  </a:rPr>
                  <a:t>〖</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𝑔𝑡〗^2+ 𝑦_0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 y</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the initial distance from the reference point.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77C0D3A6-6AFF-4625-BC57-1DF590723D59}" type="slidenum">
              <a:rPr lang="en-US" smtClean="0"/>
              <a:t>10</a:t>
            </a:fld>
            <a:endParaRPr lang="en-US"/>
          </a:p>
        </p:txBody>
      </p:sp>
    </p:spTree>
    <p:extLst>
      <p:ext uri="{BB962C8B-B14F-4D97-AF65-F5344CB8AC3E}">
        <p14:creationId xmlns:p14="http://schemas.microsoft.com/office/powerpoint/2010/main" val="383856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BC358C-B653-4A38-8E96-2E9DAE763027}"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13512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C358C-B653-4A38-8E96-2E9DAE763027}"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280219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C358C-B653-4A38-8E96-2E9DAE763027}"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250642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C358C-B653-4A38-8E96-2E9DAE763027}"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150599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C358C-B653-4A38-8E96-2E9DAE763027}"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417979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BC358C-B653-4A38-8E96-2E9DAE763027}"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30815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C358C-B653-4A38-8E96-2E9DAE763027}"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381571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C358C-B653-4A38-8E96-2E9DAE763027}"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377637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C358C-B653-4A38-8E96-2E9DAE763027}"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42316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C358C-B653-4A38-8E96-2E9DAE763027}"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111079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C358C-B653-4A38-8E96-2E9DAE763027}"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84B8-4737-4BB9-9AC7-F5B1D61912F6}" type="slidenum">
              <a:rPr lang="en-US" smtClean="0"/>
              <a:t>‹#›</a:t>
            </a:fld>
            <a:endParaRPr lang="en-US"/>
          </a:p>
        </p:txBody>
      </p:sp>
    </p:spTree>
    <p:extLst>
      <p:ext uri="{BB962C8B-B14F-4D97-AF65-F5344CB8AC3E}">
        <p14:creationId xmlns:p14="http://schemas.microsoft.com/office/powerpoint/2010/main" val="274713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C358C-B653-4A38-8E96-2E9DAE763027}"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984B8-4737-4BB9-9AC7-F5B1D61912F6}" type="slidenum">
              <a:rPr lang="en-US" smtClean="0"/>
              <a:t>‹#›</a:t>
            </a:fld>
            <a:endParaRPr lang="en-US"/>
          </a:p>
        </p:txBody>
      </p:sp>
    </p:spTree>
    <p:extLst>
      <p:ext uri="{BB962C8B-B14F-4D97-AF65-F5344CB8AC3E}">
        <p14:creationId xmlns:p14="http://schemas.microsoft.com/office/powerpoint/2010/main" val="27800580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devryu.instructure.com/courses/70179/pages/module-5-project-convert-radial-displacement-to-linear-displacement-using-the-rotary-encoder-due-by-end-of-week-6?module_item_id=8821440"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tar, outdoor object, night sky&#10;&#10;Description automatically generated">
            <a:extLst>
              <a:ext uri="{FF2B5EF4-FFF2-40B4-BE49-F238E27FC236}">
                <a16:creationId xmlns:a16="http://schemas.microsoft.com/office/drawing/2014/main" id="{F6AF82DE-FC1D-4FA9-A8BD-BE255E7EB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4A0C9A1C-30DD-4CC4-B158-AACCFC84C0C8}"/>
              </a:ext>
            </a:extLst>
          </p:cNvPr>
          <p:cNvSpPr>
            <a:spLocks noGrp="1"/>
          </p:cNvSpPr>
          <p:nvPr>
            <p:ph type="title"/>
          </p:nvPr>
        </p:nvSpPr>
        <p:spPr/>
        <p:txBody>
          <a:bodyPr>
            <a:normAutofit/>
          </a:bodyPr>
          <a:lstStyle/>
          <a:p>
            <a:pPr algn="ctr"/>
            <a:r>
              <a:rPr lang="en-US" sz="6000" cap="small" dirty="0">
                <a:solidFill>
                  <a:srgbClr val="FFFF00"/>
                </a:solidFill>
                <a:latin typeface="EucrosiaUPC" panose="020B0502040204020203" pitchFamily="18" charset="-34"/>
                <a:cs typeface="EucrosiaUPC" panose="020B0502040204020203" pitchFamily="18" charset="-34"/>
              </a:rPr>
              <a:t>Applied Physics 204</a:t>
            </a:r>
          </a:p>
        </p:txBody>
      </p:sp>
      <p:sp>
        <p:nvSpPr>
          <p:cNvPr id="3" name="Content Placeholder 2">
            <a:extLst>
              <a:ext uri="{FF2B5EF4-FFF2-40B4-BE49-F238E27FC236}">
                <a16:creationId xmlns:a16="http://schemas.microsoft.com/office/drawing/2014/main" id="{496474EE-F77A-4FCF-B124-2A323586C166}"/>
              </a:ext>
            </a:extLst>
          </p:cNvPr>
          <p:cNvSpPr>
            <a:spLocks noGrp="1"/>
          </p:cNvSpPr>
          <p:nvPr>
            <p:ph idx="1"/>
          </p:nvPr>
        </p:nvSpPr>
        <p:spPr>
          <a:xfrm>
            <a:off x="838200" y="3054096"/>
            <a:ext cx="10515600" cy="3122866"/>
          </a:xfrm>
        </p:spPr>
        <p:txBody>
          <a:bodyPr>
            <a:normAutofit/>
          </a:bodyPr>
          <a:lstStyle/>
          <a:p>
            <a:pPr marL="0" indent="0">
              <a:buNone/>
            </a:pPr>
            <a:r>
              <a:rPr lang="en-US" sz="4400" dirty="0">
                <a:solidFill>
                  <a:srgbClr val="FFFF00"/>
                </a:solidFill>
                <a:latin typeface="EucrosiaUPC" panose="02020603050405020304" pitchFamily="18" charset="-34"/>
                <a:cs typeface="EucrosiaUPC" panose="02020603050405020304" pitchFamily="18" charset="-34"/>
              </a:rPr>
              <a:t>By Aaron Schaefers</a:t>
            </a:r>
          </a:p>
          <a:p>
            <a:pPr marL="0" indent="0">
              <a:buNone/>
            </a:pPr>
            <a:r>
              <a:rPr lang="en-US" sz="4400" dirty="0">
                <a:solidFill>
                  <a:srgbClr val="FFFF00"/>
                </a:solidFill>
                <a:latin typeface="EucrosiaUPC" panose="02020603050405020304" pitchFamily="18" charset="-34"/>
                <a:cs typeface="EucrosiaUPC" panose="02020603050405020304" pitchFamily="18" charset="-34"/>
              </a:rPr>
              <a:t>DeVry University</a:t>
            </a:r>
          </a:p>
          <a:p>
            <a:pPr marL="0" indent="0">
              <a:buNone/>
            </a:pPr>
            <a:r>
              <a:rPr lang="en-US" sz="4400" dirty="0">
                <a:solidFill>
                  <a:srgbClr val="FFFF00"/>
                </a:solidFill>
                <a:latin typeface="EucrosiaUPC" panose="02020603050405020304" pitchFamily="18" charset="-34"/>
                <a:cs typeface="EucrosiaUPC" panose="02020603050405020304" pitchFamily="18" charset="-34"/>
              </a:rPr>
              <a:t>Professor: Dr. Neda Adib, Ph. D</a:t>
            </a:r>
          </a:p>
          <a:p>
            <a:pPr marL="0" indent="0">
              <a:buNone/>
            </a:pPr>
            <a:r>
              <a:rPr lang="en-US" sz="4400" dirty="0">
                <a:solidFill>
                  <a:srgbClr val="FFFF00"/>
                </a:solidFill>
                <a:latin typeface="EucrosiaUPC" panose="02020603050405020304" pitchFamily="18" charset="-34"/>
                <a:cs typeface="EucrosiaUPC" panose="02020603050405020304" pitchFamily="18" charset="-34"/>
              </a:rPr>
              <a:t>August 18, 2021</a:t>
            </a:r>
          </a:p>
        </p:txBody>
      </p:sp>
    </p:spTree>
    <p:extLst>
      <p:ext uri="{BB962C8B-B14F-4D97-AF65-F5344CB8AC3E}">
        <p14:creationId xmlns:p14="http://schemas.microsoft.com/office/powerpoint/2010/main" val="3006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13" descr="Diagram, engineering drawing&#10;&#10;Description automatically generated">
            <a:extLst>
              <a:ext uri="{FF2B5EF4-FFF2-40B4-BE49-F238E27FC236}">
                <a16:creationId xmlns:a16="http://schemas.microsoft.com/office/drawing/2014/main" id="{A25EDF31-5D80-4834-8EA0-A9363FF37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95" y="1541019"/>
            <a:ext cx="2447925" cy="4867275"/>
          </a:xfrm>
          <a:prstGeom prst="rect">
            <a:avLst/>
          </a:prstGeom>
        </p:spPr>
      </p:pic>
      <p:sp>
        <p:nvSpPr>
          <p:cNvPr id="18" name="Subtitle 2">
            <a:extLst>
              <a:ext uri="{FF2B5EF4-FFF2-40B4-BE49-F238E27FC236}">
                <a16:creationId xmlns:a16="http://schemas.microsoft.com/office/drawing/2014/main" id="{B8A46343-D94A-420A-910A-B7D96ABA9D01}"/>
              </a:ext>
            </a:extLst>
          </p:cNvPr>
          <p:cNvSpPr>
            <a:spLocks noGrp="1"/>
          </p:cNvSpPr>
          <p:nvPr>
            <p:ph type="subTitle" idx="1"/>
          </p:nvPr>
        </p:nvSpPr>
        <p:spPr>
          <a:xfrm>
            <a:off x="674556" y="449706"/>
            <a:ext cx="10867869" cy="805070"/>
          </a:xfrm>
        </p:spPr>
        <p:txBody>
          <a:bodyPr>
            <a:noAutofit/>
          </a:bodyPr>
          <a:lstStyle/>
          <a:p>
            <a:r>
              <a:rPr lang="en-US" sz="6000" dirty="0">
                <a:solidFill>
                  <a:srgbClr val="FFFF00"/>
                </a:solidFill>
                <a:latin typeface="EucrosiaUPC" panose="02020603050405020304" pitchFamily="18" charset="-34"/>
                <a:cs typeface="EucrosiaUPC" panose="02020603050405020304" pitchFamily="18" charset="-34"/>
              </a:rPr>
              <a:t>Work and Energy</a:t>
            </a:r>
          </a:p>
        </p:txBody>
      </p:sp>
      <p:sp>
        <p:nvSpPr>
          <p:cNvPr id="17" name="TextBox 16">
            <a:extLst>
              <a:ext uri="{FF2B5EF4-FFF2-40B4-BE49-F238E27FC236}">
                <a16:creationId xmlns:a16="http://schemas.microsoft.com/office/drawing/2014/main" id="{2D429534-45A6-4C0E-90A3-AF36EADEE94A}"/>
              </a:ext>
            </a:extLst>
          </p:cNvPr>
          <p:cNvSpPr txBox="1"/>
          <p:nvPr/>
        </p:nvSpPr>
        <p:spPr>
          <a:xfrm>
            <a:off x="2848132" y="1828799"/>
            <a:ext cx="1858780" cy="646331"/>
          </a:xfrm>
          <a:prstGeom prst="rect">
            <a:avLst/>
          </a:prstGeom>
          <a:noFill/>
        </p:spPr>
        <p:txBody>
          <a:bodyPr wrap="square" rtlCol="0">
            <a:spAutoFit/>
          </a:bodyPr>
          <a:lstStyle/>
          <a:p>
            <a:r>
              <a:rPr lang="en-US" sz="3600" dirty="0">
                <a:solidFill>
                  <a:srgbClr val="FFC000"/>
                </a:solidFill>
                <a:latin typeface="EucrosiaUPC" panose="02020603050405020304" pitchFamily="18" charset="-34"/>
                <a:cs typeface="EucrosiaUPC" panose="02020603050405020304" pitchFamily="18" charset="-34"/>
              </a:rPr>
              <a:t>Gravitational</a:t>
            </a:r>
          </a:p>
        </p:txBody>
      </p:sp>
      <p:sp>
        <p:nvSpPr>
          <p:cNvPr id="20" name="TextBox 19">
            <a:extLst>
              <a:ext uri="{FF2B5EF4-FFF2-40B4-BE49-F238E27FC236}">
                <a16:creationId xmlns:a16="http://schemas.microsoft.com/office/drawing/2014/main" id="{57187B2E-1C8A-4B3C-A975-786665B75200}"/>
              </a:ext>
            </a:extLst>
          </p:cNvPr>
          <p:cNvSpPr txBox="1"/>
          <p:nvPr/>
        </p:nvSpPr>
        <p:spPr>
          <a:xfrm>
            <a:off x="7918803" y="2782669"/>
            <a:ext cx="1858780" cy="646331"/>
          </a:xfrm>
          <a:prstGeom prst="rect">
            <a:avLst/>
          </a:prstGeom>
          <a:noFill/>
        </p:spPr>
        <p:txBody>
          <a:bodyPr wrap="square" rtlCol="0">
            <a:spAutoFit/>
          </a:bodyPr>
          <a:lstStyle/>
          <a:p>
            <a:r>
              <a:rPr lang="en-US" sz="3600" dirty="0">
                <a:solidFill>
                  <a:srgbClr val="FFC000"/>
                </a:solidFill>
                <a:latin typeface="EucrosiaUPC" panose="02020603050405020304" pitchFamily="18" charset="-34"/>
                <a:cs typeface="EucrosiaUPC" panose="02020603050405020304" pitchFamily="18" charset="-34"/>
              </a:rPr>
              <a:t>Acceleration</a:t>
            </a:r>
          </a:p>
        </p:txBody>
      </p:sp>
    </p:spTree>
    <p:extLst>
      <p:ext uri="{BB962C8B-B14F-4D97-AF65-F5344CB8AC3E}">
        <p14:creationId xmlns:p14="http://schemas.microsoft.com/office/powerpoint/2010/main" val="19334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04 -0.14028 L 0.00104 0.41065 " pathEditMode="relative" rAng="0" ptsTypes="AA">
                                      <p:cBhvr>
                                        <p:cTn id="6" dur="2000" fill="hold"/>
                                        <p:tgtEl>
                                          <p:spTgt spid="20"/>
                                        </p:tgtEl>
                                        <p:attrNameLst>
                                          <p:attrName>ppt_x</p:attrName>
                                          <p:attrName>ppt_y</p:attrName>
                                        </p:attrNameLst>
                                      </p:cBhvr>
                                      <p:rCtr x="0" y="2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B36897-B8EC-4CCA-A4D0-4C21CC80BAF6}"/>
              </a:ext>
            </a:extLst>
          </p:cNvPr>
          <p:cNvSpPr>
            <a:spLocks noGrp="1"/>
          </p:cNvSpPr>
          <p:nvPr>
            <p:ph type="title"/>
          </p:nvPr>
        </p:nvSpPr>
        <p:spPr>
          <a:xfrm>
            <a:off x="839788" y="457200"/>
            <a:ext cx="10567727" cy="1041816"/>
          </a:xfrm>
        </p:spPr>
        <p:txBody>
          <a:bodyPr>
            <a:noAutofit/>
          </a:bodyPr>
          <a:lstStyle/>
          <a:p>
            <a:pPr algn="ctr"/>
            <a:r>
              <a:rPr lang="en-US" sz="6000" dirty="0">
                <a:solidFill>
                  <a:srgbClr val="FFFF00"/>
                </a:solidFill>
                <a:latin typeface="EucrosiaUPC" panose="02020603050405020304" pitchFamily="18" charset="-34"/>
                <a:cs typeface="EucrosiaUPC" panose="02020603050405020304" pitchFamily="18" charset="-34"/>
              </a:rPr>
              <a:t>Freefall Experiment</a:t>
            </a:r>
          </a:p>
        </p:txBody>
      </p:sp>
      <p:pic>
        <p:nvPicPr>
          <p:cNvPr id="5" name="Content Placeholder 4">
            <a:extLst>
              <a:ext uri="{FF2B5EF4-FFF2-40B4-BE49-F238E27FC236}">
                <a16:creationId xmlns:a16="http://schemas.microsoft.com/office/drawing/2014/main" id="{7EF73B6F-A0A5-43D5-BAEE-175E4C992C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7021513" y="2171700"/>
            <a:ext cx="2495550" cy="2505075"/>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847179" y="3206460"/>
            <a:ext cx="3941499" cy="3526754"/>
          </a:xfrm>
        </p:spPr>
        <p:txBody>
          <a:bodyPr vert="horz" lIns="91440" tIns="45720" rIns="91440" bIns="45720" rtlCol="0">
            <a:normAutofit/>
          </a:bodyPr>
          <a:lstStyle/>
          <a:p>
            <a:pPr lvl="0" indent="-228600">
              <a:buFont typeface="Arial" panose="020B0604020202020204" pitchFamily="34" charset="0"/>
              <a:buChar char="•"/>
            </a:pPr>
            <a:r>
              <a:rPr lang="en-US" sz="2000" dirty="0"/>
              <a:t>Materials List: </a:t>
            </a:r>
          </a:p>
          <a:p>
            <a:pPr marL="285750" lvl="0" indent="-228600">
              <a:buFont typeface="Arial" panose="020B0604020202020204" pitchFamily="34" charset="0"/>
              <a:buChar char="•"/>
            </a:pPr>
            <a:r>
              <a:rPr lang="en-US" sz="2000" dirty="0"/>
              <a:t>Mega 2560 Board</a:t>
            </a:r>
          </a:p>
          <a:p>
            <a:pPr marL="285750" lvl="0" indent="-228600">
              <a:buFont typeface="Arial" panose="020B0604020202020204" pitchFamily="34" charset="0"/>
              <a:buChar char="•"/>
            </a:pPr>
            <a:r>
              <a:rPr lang="en-US" sz="2000" dirty="0"/>
              <a:t>Ultrasonic sensor HC-SR04</a:t>
            </a:r>
          </a:p>
          <a:p>
            <a:pPr marL="285750" lvl="0" indent="-228600">
              <a:buFont typeface="Arial" panose="020B0604020202020204" pitchFamily="34" charset="0"/>
              <a:buChar char="•"/>
            </a:pPr>
            <a:r>
              <a:rPr lang="en-US" sz="2000" dirty="0"/>
              <a:t>Male to Male Wires</a:t>
            </a:r>
          </a:p>
          <a:p>
            <a:pPr marL="285750" lvl="0" indent="-228600">
              <a:buFont typeface="Arial" panose="020B0604020202020204" pitchFamily="34" charset="0"/>
              <a:buChar char="•"/>
            </a:pPr>
            <a:r>
              <a:rPr lang="en-US" sz="2000" dirty="0"/>
              <a:t>Breadboard</a:t>
            </a:r>
          </a:p>
          <a:p>
            <a:pPr marL="285750" lvl="0" indent="-228600">
              <a:buFont typeface="Arial" panose="020B0604020202020204" pitchFamily="34" charset="0"/>
              <a:buChar char="•"/>
            </a:pPr>
            <a:r>
              <a:rPr lang="en-US" sz="2000" dirty="0"/>
              <a:t>Object to undergo free fall motion</a:t>
            </a:r>
          </a:p>
          <a:p>
            <a:pPr marL="285750" lvl="0" indent="-228600">
              <a:buFont typeface="Arial" panose="020B0604020202020204" pitchFamily="34" charset="0"/>
              <a:buChar char="•"/>
            </a:pPr>
            <a:r>
              <a:rPr lang="en-US" sz="2000" dirty="0"/>
              <a:t>USB Cable</a:t>
            </a:r>
          </a:p>
          <a:p>
            <a:pPr marL="285750" lvl="0"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11" name="Picture 10" descr="A picture containing text, container, box&#10;&#10;Description automatically generated">
            <a:extLst>
              <a:ext uri="{FF2B5EF4-FFF2-40B4-BE49-F238E27FC236}">
                <a16:creationId xmlns:a16="http://schemas.microsoft.com/office/drawing/2014/main" id="{B3CA55ED-741B-41D6-A821-0B279DC40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88" y="2368260"/>
            <a:ext cx="2314575" cy="1676400"/>
          </a:xfrm>
          <a:prstGeom prst="rect">
            <a:avLst/>
          </a:prstGeom>
        </p:spPr>
      </p:pic>
    </p:spTree>
    <p:extLst>
      <p:ext uri="{BB962C8B-B14F-4D97-AF65-F5344CB8AC3E}">
        <p14:creationId xmlns:p14="http://schemas.microsoft.com/office/powerpoint/2010/main" val="136066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839788" y="457200"/>
            <a:ext cx="10512424" cy="846944"/>
          </a:xfrm>
        </p:spPr>
        <p:txBody>
          <a:bodyPr>
            <a:normAutofit/>
          </a:bodyPr>
          <a:lstStyle/>
          <a:p>
            <a:pPr algn="ctr"/>
            <a:r>
              <a:rPr lang="en-US" sz="4800" dirty="0">
                <a:solidFill>
                  <a:srgbClr val="FFC000"/>
                </a:solidFill>
              </a:rPr>
              <a:t>Serial Monitor </a:t>
            </a:r>
            <a:r>
              <a:rPr lang="en-US" dirty="0">
                <a:solidFill>
                  <a:srgbClr val="FFC000"/>
                </a:solidFill>
                <a:latin typeface="EucrosiaUPC" panose="02020603050405020304" pitchFamily="18" charset="-34"/>
                <a:cs typeface="EucrosiaUPC" panose="02020603050405020304" pitchFamily="18" charset="-34"/>
              </a:rPr>
              <a:t>(collection of Raw data)</a:t>
            </a:r>
            <a:endParaRPr lang="en-US" sz="4800" dirty="0">
              <a:solidFill>
                <a:srgbClr val="FFC000"/>
              </a:solidFill>
              <a:latin typeface="EucrosiaUPC" panose="02020603050405020304" pitchFamily="18" charset="-34"/>
              <a:cs typeface="EucrosiaUPC" panose="02020603050405020304" pitchFamily="18" charset="-34"/>
            </a:endParaRPr>
          </a:p>
        </p:txBody>
      </p:sp>
      <p:pic>
        <p:nvPicPr>
          <p:cNvPr id="6" name="Content Placeholder 5" descr="Graphical user interface, application, Word&#10;&#10;Description automatically generated">
            <a:extLst>
              <a:ext uri="{FF2B5EF4-FFF2-40B4-BE49-F238E27FC236}">
                <a16:creationId xmlns:a16="http://schemas.microsoft.com/office/drawing/2014/main" id="{CD4D3B0A-F8B6-4AE3-AD6C-BEF033B3E2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788" y="2068480"/>
            <a:ext cx="10515600" cy="4619616"/>
          </a:xfrm>
        </p:spPr>
      </p:pic>
    </p:spTree>
    <p:extLst>
      <p:ext uri="{BB962C8B-B14F-4D97-AF65-F5344CB8AC3E}">
        <p14:creationId xmlns:p14="http://schemas.microsoft.com/office/powerpoint/2010/main" val="260367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656">
              <a:schemeClr val="accent4">
                <a:lumMod val="50000"/>
              </a:schemeClr>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396655" y="1834161"/>
            <a:ext cx="4924853" cy="1325563"/>
          </a:xfrm>
        </p:spPr>
        <p:txBody>
          <a:bodyPr vert="horz" lIns="91440" tIns="45720" rIns="91440" bIns="45720" rtlCol="0" anchor="ctr">
            <a:normAutofit fontScale="90000"/>
          </a:bodyPr>
          <a:lstStyle/>
          <a:p>
            <a:pPr algn="ctr"/>
            <a:r>
              <a:rPr lang="en-US" sz="6700" kern="1200" dirty="0">
                <a:solidFill>
                  <a:schemeClr val="tx1"/>
                </a:solidFill>
                <a:latin typeface="EucrosiaUPC" panose="02020603050405020304" pitchFamily="18" charset="-34"/>
                <a:cs typeface="EucrosiaUPC" panose="02020603050405020304" pitchFamily="18" charset="-34"/>
              </a:rPr>
              <a:t>Excel Table</a:t>
            </a:r>
            <a:br>
              <a:rPr lang="en-US" sz="4400" kern="1200" dirty="0">
                <a:solidFill>
                  <a:schemeClr val="tx1"/>
                </a:solidFill>
                <a:latin typeface="+mj-lt"/>
                <a:ea typeface="+mj-ea"/>
                <a:cs typeface="+mj-cs"/>
              </a:rPr>
            </a:br>
            <a:r>
              <a:rPr lang="en-US" sz="3600" kern="1200" dirty="0">
                <a:solidFill>
                  <a:schemeClr val="tx1"/>
                </a:solidFill>
                <a:latin typeface="EucrosiaUPC" panose="02020603050405020304" pitchFamily="18" charset="-34"/>
                <a:cs typeface="EucrosiaUPC" panose="02020603050405020304" pitchFamily="18" charset="-34"/>
              </a:rPr>
              <a:t>(analysis of raw data)</a:t>
            </a:r>
            <a:endParaRPr lang="en-US" sz="4400" kern="1200" dirty="0">
              <a:solidFill>
                <a:schemeClr val="tx1"/>
              </a:solidFill>
              <a:latin typeface="EucrosiaUPC" panose="02020603050405020304" pitchFamily="18" charset="-34"/>
              <a:cs typeface="EucrosiaUPC" panose="02020603050405020304" pitchFamily="18" charset="-34"/>
            </a:endParaRPr>
          </a:p>
        </p:txBody>
      </p:sp>
      <p:pic>
        <p:nvPicPr>
          <p:cNvPr id="5" name="Content Placeholder 4" descr="Table&#10;&#10;Description automatically generated with medium confidence">
            <a:extLst>
              <a:ext uri="{FF2B5EF4-FFF2-40B4-BE49-F238E27FC236}">
                <a16:creationId xmlns:a16="http://schemas.microsoft.com/office/drawing/2014/main" id="{0B958115-6680-404F-8591-DC234CC956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1822" y="987425"/>
            <a:ext cx="1954931" cy="4873625"/>
          </a:xfrm>
          <a:prstGeom prst="rect">
            <a:avLst/>
          </a:prstGeom>
        </p:spPr>
      </p:pic>
    </p:spTree>
    <p:extLst>
      <p:ext uri="{BB962C8B-B14F-4D97-AF65-F5344CB8AC3E}">
        <p14:creationId xmlns:p14="http://schemas.microsoft.com/office/powerpoint/2010/main" val="82615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656">
              <a:srgbClr val="00B05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7379513" y="2293174"/>
            <a:ext cx="3743189" cy="1622321"/>
          </a:xfrm>
        </p:spPr>
        <p:txBody>
          <a:bodyPr vert="horz" lIns="91440" tIns="45720" rIns="91440" bIns="45720" rtlCol="0" anchor="ctr">
            <a:normAutofit/>
          </a:bodyPr>
          <a:lstStyle/>
          <a:p>
            <a:pPr algn="ctr"/>
            <a:r>
              <a:rPr lang="en-US" sz="5300" kern="1200" dirty="0">
                <a:solidFill>
                  <a:schemeClr val="tx1"/>
                </a:solidFill>
                <a:latin typeface="EucrosiaUPC" panose="02020603050405020304" pitchFamily="18" charset="-34"/>
                <a:cs typeface="EucrosiaUPC" panose="02020603050405020304" pitchFamily="18" charset="-34"/>
              </a:rPr>
              <a:t>Excel Graph</a:t>
            </a:r>
            <a:br>
              <a:rPr lang="en-US" sz="4400" kern="1200" dirty="0">
                <a:solidFill>
                  <a:schemeClr val="tx1"/>
                </a:solidFill>
                <a:latin typeface="+mj-lt"/>
                <a:ea typeface="+mj-ea"/>
                <a:cs typeface="+mj-cs"/>
              </a:rPr>
            </a:br>
            <a:r>
              <a:rPr lang="en-US" sz="3600" kern="1200" dirty="0">
                <a:solidFill>
                  <a:schemeClr val="tx1"/>
                </a:solidFill>
                <a:latin typeface="EucrosiaUPC" panose="02020603050405020304" pitchFamily="18" charset="-34"/>
                <a:cs typeface="EucrosiaUPC" panose="02020603050405020304" pitchFamily="18" charset="-34"/>
              </a:rPr>
              <a:t>(free-fall data)</a:t>
            </a:r>
            <a:endParaRPr lang="en-US" sz="4400" kern="1200" dirty="0">
              <a:solidFill>
                <a:schemeClr val="tx1"/>
              </a:solidFill>
              <a:latin typeface="EucrosiaUPC" panose="02020603050405020304" pitchFamily="18" charset="-34"/>
              <a:cs typeface="EucrosiaUPC" panose="02020603050405020304" pitchFamily="18" charset="-34"/>
            </a:endParaRPr>
          </a:p>
        </p:txBody>
      </p:sp>
      <p:pic>
        <p:nvPicPr>
          <p:cNvPr id="6" name="Content Placeholder 5" descr="Graphical user interface, chart, application, table, Excel&#10;&#10;Description automatically generated">
            <a:extLst>
              <a:ext uri="{FF2B5EF4-FFF2-40B4-BE49-F238E27FC236}">
                <a16:creationId xmlns:a16="http://schemas.microsoft.com/office/drawing/2014/main" id="{83DC29A0-41AA-459C-BAF9-A1AD9AC140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295" y="979250"/>
            <a:ext cx="6778963" cy="5152415"/>
          </a:xfrm>
          <a:prstGeom prst="rect">
            <a:avLst/>
          </a:prstGeom>
          <a:effectLst/>
        </p:spPr>
      </p:pic>
    </p:spTree>
    <p:extLst>
      <p:ext uri="{BB962C8B-B14F-4D97-AF65-F5344CB8AC3E}">
        <p14:creationId xmlns:p14="http://schemas.microsoft.com/office/powerpoint/2010/main" val="417791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656">
              <a:srgbClr val="00B05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95FD92BA-C8C5-426A-A712-26925261F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20288" cy="685800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97240" y="404733"/>
            <a:ext cx="3234018" cy="1881885"/>
          </a:xfrm>
        </p:spPr>
        <p:txBody>
          <a:bodyPr vert="horz" lIns="91440" tIns="45720" rIns="91440" bIns="45720" rtlCol="0" anchor="b">
            <a:normAutofit/>
          </a:bodyPr>
          <a:lstStyle/>
          <a:p>
            <a:pPr algn="ctr"/>
            <a:r>
              <a:rPr lang="en-US" sz="5900" kern="1200" dirty="0">
                <a:solidFill>
                  <a:srgbClr val="FFFF00"/>
                </a:solidFill>
                <a:latin typeface="+mj-lt"/>
                <a:ea typeface="+mj-ea"/>
                <a:cs typeface="+mj-cs"/>
              </a:rPr>
              <a:t>Data Collection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extLst>
              <p:ext uri="{D42A27DB-BD31-4B8C-83A1-F6EECF244321}">
                <p14:modId xmlns:p14="http://schemas.microsoft.com/office/powerpoint/2010/main" val="1289341232"/>
              </p:ext>
            </p:extLst>
          </p:nvPr>
        </p:nvGraphicFramePr>
        <p:xfrm>
          <a:off x="4976734" y="1171367"/>
          <a:ext cx="6570859" cy="5274402"/>
        </p:xfrm>
        <a:graphic>
          <a:graphicData uri="http://schemas.openxmlformats.org/drawingml/2006/table">
            <a:tbl>
              <a:tblPr firstRow="1" firstCol="1" bandRow="1">
                <a:tableStyleId>{5C22544A-7EE6-4342-B048-85BDC9FD1C3A}</a:tableStyleId>
              </a:tblPr>
              <a:tblGrid>
                <a:gridCol w="1190155">
                  <a:extLst>
                    <a:ext uri="{9D8B030D-6E8A-4147-A177-3AD203B41FA5}">
                      <a16:colId xmlns:a16="http://schemas.microsoft.com/office/drawing/2014/main" val="2680175028"/>
                    </a:ext>
                  </a:extLst>
                </a:gridCol>
                <a:gridCol w="2769720">
                  <a:extLst>
                    <a:ext uri="{9D8B030D-6E8A-4147-A177-3AD203B41FA5}">
                      <a16:colId xmlns:a16="http://schemas.microsoft.com/office/drawing/2014/main" val="1075304185"/>
                    </a:ext>
                  </a:extLst>
                </a:gridCol>
                <a:gridCol w="2610984">
                  <a:extLst>
                    <a:ext uri="{9D8B030D-6E8A-4147-A177-3AD203B41FA5}">
                      <a16:colId xmlns:a16="http://schemas.microsoft.com/office/drawing/2014/main" val="650233730"/>
                    </a:ext>
                  </a:extLst>
                </a:gridCol>
              </a:tblGrid>
              <a:tr h="2400812">
                <a:tc>
                  <a:txBody>
                    <a:bodyPr/>
                    <a:lstStyle/>
                    <a:p>
                      <a:pPr marL="0" marR="0" algn="ctr">
                        <a:spcBef>
                          <a:spcPts val="0"/>
                        </a:spcBef>
                        <a:spcAft>
                          <a:spcPts val="0"/>
                        </a:spcAft>
                      </a:pPr>
                      <a:r>
                        <a:rPr lang="en-US" sz="3100" kern="100">
                          <a:effectLst/>
                        </a:rPr>
                        <a:t>Trial</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kern="100">
                          <a:effectLst/>
                        </a:rPr>
                        <a:t>x</a:t>
                      </a:r>
                      <a:r>
                        <a:rPr lang="en-US" sz="3100" kern="100" baseline="30000">
                          <a:effectLst/>
                        </a:rPr>
                        <a:t>2   </a:t>
                      </a:r>
                      <a:r>
                        <a:rPr lang="en-US" sz="3100" kern="100">
                          <a:effectLst/>
                        </a:rPr>
                        <a:t>coefficient value </a:t>
                      </a:r>
                      <a:br>
                        <a:rPr lang="en-US" sz="3100" kern="100">
                          <a:effectLst/>
                        </a:rPr>
                      </a:br>
                      <a:r>
                        <a:rPr lang="en-US" sz="3100" kern="100">
                          <a:effectLst/>
                        </a:rPr>
                        <a:t>from curve fitting</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kern="100">
                          <a:effectLst/>
                        </a:rPr>
                        <a:t>Acceleration (m/s</a:t>
                      </a:r>
                      <a:r>
                        <a:rPr lang="en-US" sz="3100" kern="100" baseline="30000">
                          <a:effectLst/>
                        </a:rPr>
                        <a:t>2</a:t>
                      </a:r>
                      <a:r>
                        <a:rPr lang="en-US" sz="3100" kern="100">
                          <a:effectLst/>
                        </a:rPr>
                        <a:t>) </a:t>
                      </a:r>
                      <a:br>
                        <a:rPr lang="en-US" sz="3100" kern="100">
                          <a:effectLst/>
                        </a:rPr>
                      </a:br>
                      <a:r>
                        <a:rPr lang="en-US" sz="3100" kern="100">
                          <a:effectLst/>
                        </a:rPr>
                        <a:t>= 2* (x</a:t>
                      </a:r>
                      <a:r>
                        <a:rPr lang="en-US" sz="3100" kern="100" baseline="30000">
                          <a:effectLst/>
                        </a:rPr>
                        <a:t>2  </a:t>
                      </a:r>
                      <a:r>
                        <a:rPr lang="en-US" sz="3100" kern="100">
                          <a:effectLst/>
                        </a:rPr>
                        <a:t>coefficient) </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2156371964"/>
                  </a:ext>
                </a:extLst>
              </a:tr>
              <a:tr h="574718">
                <a:tc>
                  <a:txBody>
                    <a:bodyPr/>
                    <a:lstStyle/>
                    <a:p>
                      <a:pPr marL="0" marR="0" algn="ctr">
                        <a:spcBef>
                          <a:spcPts val="0"/>
                        </a:spcBef>
                        <a:spcAft>
                          <a:spcPts val="0"/>
                        </a:spcAft>
                      </a:pPr>
                      <a:r>
                        <a:rPr lang="en-US" sz="3100" kern="100">
                          <a:effectLst/>
                        </a:rPr>
                        <a:t>1</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algn="ctr">
                        <a:spcBef>
                          <a:spcPts val="0"/>
                        </a:spcBef>
                        <a:spcAft>
                          <a:spcPts val="0"/>
                        </a:spcAft>
                      </a:pPr>
                      <a:r>
                        <a:rPr lang="en-US" sz="3100" kern="100">
                          <a:effectLst/>
                          <a:latin typeface="Liberation Serif"/>
                          <a:ea typeface="SimSun" panose="02010600030101010101" pitchFamily="2" charset="-122"/>
                          <a:cs typeface="Lucida Sans" panose="020B0602030504020204" pitchFamily="34" charset="0"/>
                        </a:rPr>
                        <a:t>1.34</a:t>
                      </a:r>
                    </a:p>
                  </a:txBody>
                  <a:tcPr marL="135510" marR="135510" marT="0" marB="0" anchor="ctr"/>
                </a:tc>
                <a:tc>
                  <a:txBody>
                    <a:bodyPr/>
                    <a:lstStyle/>
                    <a:p>
                      <a:pPr marL="0" marR="0" algn="ctr">
                        <a:spcBef>
                          <a:spcPts val="0"/>
                        </a:spcBef>
                        <a:spcAft>
                          <a:spcPts val="0"/>
                        </a:spcAft>
                      </a:pPr>
                      <a:r>
                        <a:rPr lang="en-US" sz="3100" kern="100">
                          <a:effectLst/>
                        </a:rPr>
                        <a:t>2.68 </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3891295801"/>
                  </a:ext>
                </a:extLst>
              </a:tr>
              <a:tr h="574718">
                <a:tc>
                  <a:txBody>
                    <a:bodyPr/>
                    <a:lstStyle/>
                    <a:p>
                      <a:pPr marL="0" marR="0" algn="ctr">
                        <a:spcBef>
                          <a:spcPts val="0"/>
                        </a:spcBef>
                        <a:spcAft>
                          <a:spcPts val="0"/>
                        </a:spcAft>
                      </a:pPr>
                      <a:r>
                        <a:rPr lang="en-US" sz="3100" kern="100">
                          <a:effectLst/>
                        </a:rPr>
                        <a:t>2</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algn="ctr">
                        <a:spcBef>
                          <a:spcPts val="0"/>
                        </a:spcBef>
                        <a:spcAft>
                          <a:spcPts val="0"/>
                        </a:spcAft>
                      </a:pPr>
                      <a:r>
                        <a:rPr lang="en-US" sz="3100" kern="100">
                          <a:effectLst/>
                          <a:latin typeface="Liberation Serif"/>
                          <a:ea typeface="SimSun" panose="02010600030101010101" pitchFamily="2" charset="-122"/>
                          <a:cs typeface="Lucida Sans" panose="020B0602030504020204" pitchFamily="34" charset="0"/>
                        </a:rPr>
                        <a:t>2.01</a:t>
                      </a:r>
                    </a:p>
                  </a:txBody>
                  <a:tcPr marL="135510" marR="135510" marT="0" marB="0" anchor="ctr"/>
                </a:tc>
                <a:tc>
                  <a:txBody>
                    <a:bodyPr/>
                    <a:lstStyle/>
                    <a:p>
                      <a:pPr marL="0" marR="0" algn="ctr">
                        <a:spcBef>
                          <a:spcPts val="0"/>
                        </a:spcBef>
                        <a:spcAft>
                          <a:spcPts val="0"/>
                        </a:spcAft>
                      </a:pPr>
                      <a:r>
                        <a:rPr lang="en-US" sz="3100" kern="100">
                          <a:effectLst/>
                        </a:rPr>
                        <a:t>4.02</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3100580240"/>
                  </a:ext>
                </a:extLst>
              </a:tr>
              <a:tr h="574718">
                <a:tc>
                  <a:txBody>
                    <a:bodyPr/>
                    <a:lstStyle/>
                    <a:p>
                      <a:pPr marL="0" marR="0" algn="ctr">
                        <a:spcBef>
                          <a:spcPts val="0"/>
                        </a:spcBef>
                        <a:spcAft>
                          <a:spcPts val="0"/>
                        </a:spcAft>
                      </a:pPr>
                      <a:r>
                        <a:rPr lang="en-US" sz="3100" kern="100">
                          <a:effectLst/>
                        </a:rPr>
                        <a:t>3</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algn="ctr">
                        <a:spcBef>
                          <a:spcPts val="0"/>
                        </a:spcBef>
                        <a:spcAft>
                          <a:spcPts val="0"/>
                        </a:spcAft>
                      </a:pPr>
                      <a:r>
                        <a:rPr lang="en-US" sz="3100" kern="100">
                          <a:effectLst/>
                          <a:latin typeface="Liberation Serif"/>
                          <a:ea typeface="SimSun" panose="02010600030101010101" pitchFamily="2" charset="-122"/>
                          <a:cs typeface="Lucida Sans" panose="020B0602030504020204" pitchFamily="34" charset="0"/>
                        </a:rPr>
                        <a:t>2.18</a:t>
                      </a:r>
                    </a:p>
                  </a:txBody>
                  <a:tcPr marL="135510" marR="135510" marT="0" marB="0" anchor="ctr"/>
                </a:tc>
                <a:tc>
                  <a:txBody>
                    <a:bodyPr/>
                    <a:lstStyle/>
                    <a:p>
                      <a:pPr marL="0" marR="0" algn="ctr">
                        <a:spcBef>
                          <a:spcPts val="0"/>
                        </a:spcBef>
                        <a:spcAft>
                          <a:spcPts val="0"/>
                        </a:spcAft>
                      </a:pPr>
                      <a:r>
                        <a:rPr lang="en-US" sz="3100" kern="100">
                          <a:effectLst/>
                        </a:rPr>
                        <a:t>4.36 </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4115527295"/>
                  </a:ext>
                </a:extLst>
              </a:tr>
              <a:tr h="574718">
                <a:tc>
                  <a:txBody>
                    <a:bodyPr/>
                    <a:lstStyle/>
                    <a:p>
                      <a:pPr marL="0" marR="0" algn="ctr">
                        <a:spcBef>
                          <a:spcPts val="0"/>
                        </a:spcBef>
                        <a:spcAft>
                          <a:spcPts val="0"/>
                        </a:spcAft>
                      </a:pPr>
                      <a:r>
                        <a:rPr lang="en-US" sz="3100" kern="100">
                          <a:effectLst/>
                        </a:rPr>
                        <a:t>4</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algn="ctr">
                        <a:spcBef>
                          <a:spcPts val="0"/>
                        </a:spcBef>
                        <a:spcAft>
                          <a:spcPts val="0"/>
                        </a:spcAft>
                      </a:pPr>
                      <a:r>
                        <a:rPr lang="en-US" sz="3100" kern="100">
                          <a:effectLst/>
                          <a:latin typeface="Liberation Serif"/>
                          <a:ea typeface="SimSun" panose="02010600030101010101" pitchFamily="2" charset="-122"/>
                          <a:cs typeface="Lucida Sans" panose="020B0602030504020204" pitchFamily="34" charset="0"/>
                        </a:rPr>
                        <a:t>2.00</a:t>
                      </a:r>
                    </a:p>
                  </a:txBody>
                  <a:tcPr marL="135510" marR="135510" marT="0" marB="0" anchor="ctr"/>
                </a:tc>
                <a:tc>
                  <a:txBody>
                    <a:bodyPr/>
                    <a:lstStyle/>
                    <a:p>
                      <a:pPr marL="0" marR="0" algn="ctr">
                        <a:spcBef>
                          <a:spcPts val="0"/>
                        </a:spcBef>
                        <a:spcAft>
                          <a:spcPts val="0"/>
                        </a:spcAft>
                      </a:pPr>
                      <a:r>
                        <a:rPr lang="en-US" sz="3100" kern="100">
                          <a:effectLst/>
                        </a:rPr>
                        <a:t>4.00 </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914470191"/>
                  </a:ext>
                </a:extLst>
              </a:tr>
              <a:tr h="574718">
                <a:tc>
                  <a:txBody>
                    <a:bodyPr/>
                    <a:lstStyle/>
                    <a:p>
                      <a:pPr marL="0" marR="0" algn="ctr">
                        <a:spcBef>
                          <a:spcPts val="0"/>
                        </a:spcBef>
                        <a:spcAft>
                          <a:spcPts val="0"/>
                        </a:spcAft>
                      </a:pPr>
                      <a:r>
                        <a:rPr lang="en-US" sz="3100" kern="100">
                          <a:effectLst/>
                        </a:rPr>
                        <a:t>5</a:t>
                      </a:r>
                      <a:endParaRPr lang="en-US" sz="3100" kern="100">
                        <a:effectLst/>
                        <a:latin typeface="Liberation Serif"/>
                        <a:ea typeface="SimSun" panose="02010600030101010101" pitchFamily="2" charset="-122"/>
                        <a:cs typeface="Lucida Sans" panose="020B0602030504020204" pitchFamily="34" charset="0"/>
                      </a:endParaRPr>
                    </a:p>
                  </a:txBody>
                  <a:tcPr marL="135510" marR="135510" marT="0" marB="0" anchor="ctr"/>
                </a:tc>
                <a:tc>
                  <a:txBody>
                    <a:bodyPr/>
                    <a:lstStyle/>
                    <a:p>
                      <a:pPr marL="0" marR="0" algn="ctr">
                        <a:spcBef>
                          <a:spcPts val="0"/>
                        </a:spcBef>
                        <a:spcAft>
                          <a:spcPts val="0"/>
                        </a:spcAft>
                      </a:pPr>
                      <a:r>
                        <a:rPr lang="en-US" sz="3100" kern="100" dirty="0">
                          <a:effectLst/>
                          <a:latin typeface="Liberation Serif"/>
                          <a:ea typeface="SimSun" panose="02010600030101010101" pitchFamily="2" charset="-122"/>
                          <a:cs typeface="Lucida Sans" panose="020B0602030504020204" pitchFamily="34" charset="0"/>
                        </a:rPr>
                        <a:t>3.61</a:t>
                      </a:r>
                    </a:p>
                  </a:txBody>
                  <a:tcPr marL="135510" marR="135510" marT="0" marB="0" anchor="ctr"/>
                </a:tc>
                <a:tc>
                  <a:txBody>
                    <a:bodyPr/>
                    <a:lstStyle/>
                    <a:p>
                      <a:pPr marL="0" marR="0" algn="ctr">
                        <a:spcBef>
                          <a:spcPts val="0"/>
                        </a:spcBef>
                        <a:spcAft>
                          <a:spcPts val="0"/>
                        </a:spcAft>
                      </a:pPr>
                      <a:r>
                        <a:rPr lang="en-US" sz="3100" kern="100" dirty="0">
                          <a:effectLst/>
                        </a:rPr>
                        <a:t>7.22 </a:t>
                      </a:r>
                      <a:endParaRPr lang="en-US" sz="3100" kern="100" dirty="0">
                        <a:effectLst/>
                        <a:latin typeface="Liberation Serif"/>
                        <a:ea typeface="SimSun" panose="02010600030101010101" pitchFamily="2" charset="-122"/>
                        <a:cs typeface="Lucida Sans" panose="020B0602030504020204" pitchFamily="34" charset="0"/>
                      </a:endParaRPr>
                    </a:p>
                  </a:txBody>
                  <a:tcPr marL="135510" marR="13551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1032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656">
              <a:srgbClr val="00B05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acceleration from table </a:t>
                </a:r>
              </a:p>
              <a:p>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a:latin typeface="Cambria Math" panose="02040503050406030204" pitchFamily="18" charset="0"/>
                      </a:rPr>
                      <m:t>=</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3</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4</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5</m:t>
                            </m:r>
                          </m:sub>
                        </m:sSub>
                      </m:num>
                      <m:den>
                        <m:r>
                          <a:rPr lang="en-US">
                            <a:latin typeface="Cambria Math" panose="02040503050406030204" pitchFamily="18" charset="0"/>
                          </a:rPr>
                          <m:t>5</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2.68 </m:t>
                        </m:r>
                        <m:r>
                          <a:rPr lang="en-US">
                            <a:latin typeface="Cambria Math" panose="02040503050406030204" pitchFamily="18" charset="0"/>
                          </a:rPr>
                          <m:t>+ 4.02</m:t>
                        </m:r>
                        <m:r>
                          <a:rPr lang="en-US" i="1">
                            <a:latin typeface="Cambria Math" panose="02040503050406030204" pitchFamily="18" charset="0"/>
                          </a:rPr>
                          <m:t> </m:t>
                        </m:r>
                        <m:r>
                          <a:rPr lang="en-US">
                            <a:latin typeface="Cambria Math" panose="02040503050406030204" pitchFamily="18" charset="0"/>
                          </a:rPr>
                          <m:t>+ 4.36</m:t>
                        </m:r>
                        <m:r>
                          <a:rPr lang="en-US" i="1">
                            <a:latin typeface="Cambria Math" panose="02040503050406030204" pitchFamily="18" charset="0"/>
                          </a:rPr>
                          <m:t> </m:t>
                        </m:r>
                        <m:r>
                          <a:rPr lang="en-US">
                            <a:latin typeface="Cambria Math" panose="02040503050406030204" pitchFamily="18" charset="0"/>
                          </a:rPr>
                          <m:t>+ 4.00</m:t>
                        </m:r>
                        <m:r>
                          <a:rPr lang="en-US" i="1">
                            <a:latin typeface="Cambria Math" panose="02040503050406030204" pitchFamily="18" charset="0"/>
                          </a:rPr>
                          <m:t> </m:t>
                        </m:r>
                        <m:r>
                          <a:rPr lang="en-US">
                            <a:latin typeface="Cambria Math" panose="02040503050406030204" pitchFamily="18" charset="0"/>
                          </a:rPr>
                          <m:t>+ 7.22</m:t>
                        </m:r>
                      </m:num>
                      <m:den>
                        <m:r>
                          <a:rPr lang="en-US">
                            <a:latin typeface="Cambria Math" panose="02040503050406030204" pitchFamily="18" charset="0"/>
                          </a:rPr>
                          <m:t>5</m:t>
                        </m:r>
                      </m:den>
                    </m:f>
                    <m:r>
                      <a:rPr lang="en-US"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𝟒𝟓𝟔</m:t>
                    </m:r>
                  </m:oMath>
                </a14:m>
                <a:r>
                  <a:rPr lang="en-US" b="1" i="1" dirty="0"/>
                  <a:t> m/</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oMath>
                </a14:m>
                <a:endParaRPr lang="en-US" dirty="0"/>
              </a:p>
              <a:p>
                <a:pPr marL="0" indent="0">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67581E-B60F-4AF3-9B93-551F80F75842}"/>
                  </a:ext>
                </a:extLst>
              </p:cNvPr>
              <p:cNvSpPr txBox="1"/>
              <p:nvPr/>
            </p:nvSpPr>
            <p:spPr>
              <a:xfrm>
                <a:off x="969856" y="4986076"/>
                <a:ext cx="10515599" cy="577594"/>
              </a:xfrm>
              <a:prstGeom prst="rect">
                <a:avLst/>
              </a:prstGeom>
              <a:noFill/>
            </p:spPr>
            <p:txBody>
              <a:bodyPr wrap="square">
                <a:spAutoFit/>
              </a:bodyPr>
              <a:lstStyle/>
              <a:p>
                <a:pPr marL="0" marR="0">
                  <a:spcBef>
                    <a:spcPts val="0"/>
                  </a:spcBef>
                  <a:spcAft>
                    <a:spcPts val="0"/>
                  </a:spcAft>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𝑃𝑒𝑟𝑐𝑒𝑛𝑡</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𝑑𝑖𝑓𝑓𝑒𝑟𝑒𝑛𝑐𝑒</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𝑎𝑣𝑔</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𝑔</m:t>
                            </m:r>
                          </m:e>
                        </m:d>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𝑔</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∗100%=</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4.456−9.8</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r>
                      <a:rPr lang="en-US" sz="1800" i="1">
                        <a:effectLst/>
                        <a:latin typeface="Cambria Math" panose="02040503050406030204" pitchFamily="18" charset="0"/>
                        <a:ea typeface="Calibri" panose="020F0502020204030204" pitchFamily="34" charset="0"/>
                        <a:cs typeface="Times New Roman" panose="02020603050405020304" pitchFamily="18" charset="0"/>
                      </a:rPr>
                      <m:t>∗100%=</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𝟓𝟒</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𝟓𝟑</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𝒐𝒓</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𝟒𝟓</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F67581E-B60F-4AF3-9B93-551F80F75842}"/>
                  </a:ext>
                </a:extLst>
              </p:cNvPr>
              <p:cNvSpPr txBox="1">
                <a:spLocks noRot="1" noChangeAspect="1" noMove="1" noResize="1" noEditPoints="1" noAdjustHandles="1" noChangeArrowheads="1" noChangeShapeType="1" noTextEdit="1"/>
              </p:cNvSpPr>
              <p:nvPr/>
            </p:nvSpPr>
            <p:spPr>
              <a:xfrm>
                <a:off x="969856" y="4986076"/>
                <a:ext cx="10515599" cy="57759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468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656">
              <a:srgbClr val="00B05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988695" y="888818"/>
            <a:ext cx="9144000" cy="760100"/>
          </a:xfrm>
        </p:spPr>
        <p:txBody>
          <a:bodyPr>
            <a:normAutofit lnSpcReduction="10000"/>
          </a:bodyPr>
          <a:lstStyle/>
          <a:p>
            <a:r>
              <a:rPr lang="en-US" sz="4800" dirty="0">
                <a:solidFill>
                  <a:srgbClr val="FFFF00"/>
                </a:solidFill>
                <a:latin typeface="EucrosiaUPC" panose="02020603050405020304" pitchFamily="18" charset="-34"/>
                <a:cs typeface="EucrosiaUPC" panose="02020603050405020304" pitchFamily="18" charset="-34"/>
              </a:rPr>
              <a:t>Conservation of Energy</a:t>
            </a:r>
          </a:p>
        </p:txBody>
      </p:sp>
      <p:sp>
        <p:nvSpPr>
          <p:cNvPr id="6" name="TextBox 5">
            <a:extLst>
              <a:ext uri="{FF2B5EF4-FFF2-40B4-BE49-F238E27FC236}">
                <a16:creationId xmlns:a16="http://schemas.microsoft.com/office/drawing/2014/main" id="{C19D8B9F-1696-469A-97FE-C3E8FE000394}"/>
              </a:ext>
            </a:extLst>
          </p:cNvPr>
          <p:cNvSpPr txBox="1"/>
          <p:nvPr/>
        </p:nvSpPr>
        <p:spPr>
          <a:xfrm>
            <a:off x="3757535" y="3762529"/>
            <a:ext cx="4676930" cy="1200329"/>
          </a:xfrm>
          <a:prstGeom prst="rect">
            <a:avLst/>
          </a:prstGeom>
          <a:noFill/>
        </p:spPr>
        <p:txBody>
          <a:bodyPr wrap="square" rtlCol="0">
            <a:spAutoFit/>
          </a:bodyPr>
          <a:lstStyle/>
          <a:p>
            <a:pPr algn="ctr"/>
            <a:r>
              <a:rPr lang="en-US" sz="3600" dirty="0">
                <a:solidFill>
                  <a:srgbClr val="FFC000"/>
                </a:solidFill>
                <a:latin typeface="EucrosiaUPC" panose="02020603050405020304" pitchFamily="18" charset="-34"/>
                <a:cs typeface="EucrosiaUPC" panose="02020603050405020304" pitchFamily="18" charset="-34"/>
              </a:rPr>
              <a:t>Mechanical energy is the  sum of kinetic and potential energy</a:t>
            </a:r>
          </a:p>
        </p:txBody>
      </p:sp>
    </p:spTree>
    <p:extLst>
      <p:ext uri="{BB962C8B-B14F-4D97-AF65-F5344CB8AC3E}">
        <p14:creationId xmlns:p14="http://schemas.microsoft.com/office/powerpoint/2010/main" val="46828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00B05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466722" y="3237875"/>
            <a:ext cx="4974708" cy="736477"/>
          </a:xfrm>
        </p:spPr>
        <p:txBody>
          <a:bodyPr vert="horz" lIns="91440" tIns="45720" rIns="91440" bIns="45720" rtlCol="0" anchor="b">
            <a:normAutofit fontScale="90000"/>
          </a:bodyPr>
          <a:lstStyle/>
          <a:p>
            <a:pPr algn="ctr"/>
            <a:br>
              <a:rPr lang="en-US" sz="4000" kern="1200" dirty="0">
                <a:solidFill>
                  <a:srgbClr val="FFFFFF"/>
                </a:solidFill>
                <a:latin typeface="+mj-lt"/>
                <a:ea typeface="+mj-ea"/>
                <a:cs typeface="+mj-cs"/>
              </a:rPr>
            </a:br>
            <a:r>
              <a:rPr lang="en-US" sz="4000" kern="1200" dirty="0">
                <a:solidFill>
                  <a:srgbClr val="FFC000"/>
                </a:solidFill>
                <a:latin typeface="EucrosiaUPC" panose="02020603050405020304" pitchFamily="18" charset="-34"/>
                <a:cs typeface="EucrosiaUPC" panose="02020603050405020304" pitchFamily="18" charset="-34"/>
              </a:rPr>
              <a:t>(various Energy values)</a:t>
            </a:r>
          </a:p>
        </p:txBody>
      </p:sp>
      <p:pic>
        <p:nvPicPr>
          <p:cNvPr id="6" name="Content Placeholder 5" descr="Table&#10;&#10;Description automatically generated with medium confidence">
            <a:extLst>
              <a:ext uri="{FF2B5EF4-FFF2-40B4-BE49-F238E27FC236}">
                <a16:creationId xmlns:a16="http://schemas.microsoft.com/office/drawing/2014/main" id="{1B480AF9-70D7-4DC2-A8C5-F0AC246AA2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53948" y="629121"/>
            <a:ext cx="2452052" cy="6118672"/>
          </a:xfrm>
          <a:prstGeom prst="rect">
            <a:avLst/>
          </a:prstGeom>
        </p:spPr>
      </p:pic>
      <p:sp>
        <p:nvSpPr>
          <p:cNvPr id="3" name="TextBox 2">
            <a:extLst>
              <a:ext uri="{FF2B5EF4-FFF2-40B4-BE49-F238E27FC236}">
                <a16:creationId xmlns:a16="http://schemas.microsoft.com/office/drawing/2014/main" id="{E577EBBA-FA5B-4C1B-A62B-750B16A45A41}"/>
              </a:ext>
            </a:extLst>
          </p:cNvPr>
          <p:cNvSpPr txBox="1"/>
          <p:nvPr/>
        </p:nvSpPr>
        <p:spPr>
          <a:xfrm>
            <a:off x="479685" y="1913957"/>
            <a:ext cx="5036695" cy="1015663"/>
          </a:xfrm>
          <a:prstGeom prst="rect">
            <a:avLst/>
          </a:prstGeom>
          <a:noFill/>
        </p:spPr>
        <p:txBody>
          <a:bodyPr wrap="square" rtlCol="0">
            <a:spAutoFit/>
          </a:bodyPr>
          <a:lstStyle/>
          <a:p>
            <a:pPr algn="ctr"/>
            <a:r>
              <a:rPr lang="en-US" sz="6000" dirty="0">
                <a:solidFill>
                  <a:srgbClr val="FFFF00"/>
                </a:solidFill>
                <a:latin typeface="EucrosiaUPC" panose="02020603050405020304" pitchFamily="18" charset="-34"/>
                <a:cs typeface="EucrosiaUPC" panose="02020603050405020304" pitchFamily="18" charset="-34"/>
              </a:rPr>
              <a:t>Excel Table</a:t>
            </a:r>
            <a:endParaRPr lang="en-US" dirty="0">
              <a:solidFill>
                <a:srgbClr val="FFFF00"/>
              </a:solidFill>
            </a:endParaRPr>
          </a:p>
        </p:txBody>
      </p:sp>
      <p:sp>
        <p:nvSpPr>
          <p:cNvPr id="7" name="Text Placeholder 6">
            <a:extLst>
              <a:ext uri="{FF2B5EF4-FFF2-40B4-BE49-F238E27FC236}">
                <a16:creationId xmlns:a16="http://schemas.microsoft.com/office/drawing/2014/main" id="{B97D1059-F278-46FB-A337-C9498F67C80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254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0000">
              <a:schemeClr val="tx1">
                <a:lumMod val="75000"/>
                <a:lumOff val="25000"/>
              </a:schemeClr>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1094282" y="998002"/>
            <a:ext cx="3235537" cy="1471959"/>
          </a:xfrm>
        </p:spPr>
        <p:txBody>
          <a:bodyPr vert="horz" lIns="91440" tIns="45720" rIns="91440" bIns="45720" rtlCol="0" anchor="ctr">
            <a:normAutofit fontScale="90000"/>
          </a:bodyPr>
          <a:lstStyle/>
          <a:p>
            <a:pPr algn="ctr"/>
            <a:r>
              <a:rPr lang="en-US" sz="3600" kern="1200" dirty="0">
                <a:solidFill>
                  <a:srgbClr val="FFFFFF"/>
                </a:solidFill>
                <a:latin typeface="EucrosiaUPC" panose="02020603050405020304" pitchFamily="18" charset="-34"/>
                <a:cs typeface="EucrosiaUPC" panose="02020603050405020304" pitchFamily="18" charset="-34"/>
              </a:rPr>
              <a:t> </a:t>
            </a:r>
            <a:r>
              <a:rPr lang="en-US" sz="6000" kern="1200" dirty="0">
                <a:solidFill>
                  <a:srgbClr val="FFFF00"/>
                </a:solidFill>
                <a:latin typeface="EucrosiaUPC" panose="02020603050405020304" pitchFamily="18" charset="-34"/>
                <a:cs typeface="EucrosiaUPC" panose="02020603050405020304" pitchFamily="18" charset="-34"/>
              </a:rPr>
              <a:t>Graphical</a:t>
            </a:r>
            <a:br>
              <a:rPr lang="en-US" sz="3600" kern="1200" dirty="0">
                <a:solidFill>
                  <a:srgbClr val="FFFFFF"/>
                </a:solidFill>
                <a:latin typeface="EucrosiaUPC" panose="02020603050405020304" pitchFamily="18" charset="-34"/>
                <a:cs typeface="EucrosiaUPC" panose="02020603050405020304" pitchFamily="18" charset="-34"/>
              </a:rPr>
            </a:br>
            <a:r>
              <a:rPr lang="en-US" sz="5300" kern="1200" dirty="0">
                <a:solidFill>
                  <a:srgbClr val="FFC000"/>
                </a:solidFill>
                <a:latin typeface="EucrosiaUPC" panose="02020603050405020304" pitchFamily="18" charset="-34"/>
                <a:cs typeface="EucrosiaUPC" panose="02020603050405020304" pitchFamily="18" charset="-34"/>
              </a:rPr>
              <a:t>(</a:t>
            </a:r>
            <a:r>
              <a:rPr lang="en-US" sz="5300" dirty="0">
                <a:solidFill>
                  <a:srgbClr val="FFC000"/>
                </a:solidFill>
                <a:latin typeface="EucrosiaUPC" panose="02020603050405020304" pitchFamily="18" charset="-34"/>
                <a:cs typeface="EucrosiaUPC" panose="02020603050405020304" pitchFamily="18" charset="-34"/>
              </a:rPr>
              <a:t>data  </a:t>
            </a:r>
            <a:r>
              <a:rPr lang="en-US" sz="5300" kern="1200" dirty="0">
                <a:solidFill>
                  <a:srgbClr val="FFC000"/>
                </a:solidFill>
                <a:latin typeface="EucrosiaUPC" panose="02020603050405020304" pitchFamily="18" charset="-34"/>
                <a:cs typeface="EucrosiaUPC" panose="02020603050405020304" pitchFamily="18" charset="-34"/>
              </a:rPr>
              <a:t>analysis)</a:t>
            </a:r>
            <a:endParaRPr lang="en-US" sz="3600" kern="1200" dirty="0">
              <a:solidFill>
                <a:srgbClr val="FFC000"/>
              </a:solidFill>
              <a:latin typeface="EucrosiaUPC" panose="02020603050405020304" pitchFamily="18" charset="-34"/>
              <a:cs typeface="EucrosiaUPC" panose="02020603050405020304" pitchFamily="18" charset="-34"/>
            </a:endParaRPr>
          </a:p>
        </p:txBody>
      </p:sp>
      <p:pic>
        <p:nvPicPr>
          <p:cNvPr id="8" name="Content Placeholder 7" descr="Graphical user interface, chart, application, table, Excel&#10;&#10;Description automatically generated">
            <a:extLst>
              <a:ext uri="{FF2B5EF4-FFF2-40B4-BE49-F238E27FC236}">
                <a16:creationId xmlns:a16="http://schemas.microsoft.com/office/drawing/2014/main" id="{47736F9B-A36E-46C0-94CF-E52A5C6E09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1167" y="643468"/>
            <a:ext cx="6735473" cy="5252560"/>
          </a:xfrm>
        </p:spPr>
      </p:pic>
    </p:spTree>
    <p:extLst>
      <p:ext uri="{BB962C8B-B14F-4D97-AF65-F5344CB8AC3E}">
        <p14:creationId xmlns:p14="http://schemas.microsoft.com/office/powerpoint/2010/main" val="31787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tar, close, night sky&#10;&#10;Description automatically generated">
            <a:extLst>
              <a:ext uri="{FF2B5EF4-FFF2-40B4-BE49-F238E27FC236}">
                <a16:creationId xmlns:a16="http://schemas.microsoft.com/office/drawing/2014/main" id="{0DD32DF2-F505-4B71-B873-3D5FD828F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 y="0"/>
            <a:ext cx="12192001" cy="6858000"/>
          </a:xfrm>
          <a:prstGeom prst="rect">
            <a:avLst/>
          </a:prstGeom>
        </p:spPr>
      </p:pic>
      <p:sp>
        <p:nvSpPr>
          <p:cNvPr id="2" name="Title 1">
            <a:extLst>
              <a:ext uri="{FF2B5EF4-FFF2-40B4-BE49-F238E27FC236}">
                <a16:creationId xmlns:a16="http://schemas.microsoft.com/office/drawing/2014/main" id="{1A6E664D-A320-469F-BF28-04D7EFB137C4}"/>
              </a:ext>
            </a:extLst>
          </p:cNvPr>
          <p:cNvSpPr>
            <a:spLocks noGrp="1"/>
          </p:cNvSpPr>
          <p:nvPr>
            <p:ph type="title"/>
          </p:nvPr>
        </p:nvSpPr>
        <p:spPr>
          <a:xfrm>
            <a:off x="838200" y="365126"/>
            <a:ext cx="10515600" cy="649374"/>
          </a:xfrm>
        </p:spPr>
        <p:txBody>
          <a:bodyPr>
            <a:noAutofit/>
          </a:bodyPr>
          <a:lstStyle/>
          <a:p>
            <a:pPr algn="ctr"/>
            <a:r>
              <a:rPr lang="en-US" sz="8800" dirty="0">
                <a:solidFill>
                  <a:srgbClr val="FFFF00"/>
                </a:solidFill>
                <a:latin typeface="EucrosiaUPC" panose="02020603050405020304" pitchFamily="18" charset="-34"/>
                <a:cs typeface="EucrosiaUPC" panose="02020603050405020304" pitchFamily="18" charset="-34"/>
              </a:rPr>
              <a:t>Introduction</a:t>
            </a:r>
          </a:p>
        </p:txBody>
      </p:sp>
      <p:sp>
        <p:nvSpPr>
          <p:cNvPr id="9" name="Content Placeholder 8">
            <a:extLst>
              <a:ext uri="{FF2B5EF4-FFF2-40B4-BE49-F238E27FC236}">
                <a16:creationId xmlns:a16="http://schemas.microsoft.com/office/drawing/2014/main" id="{0048ED87-5ED6-4EE5-B02D-81FD447F75AE}"/>
              </a:ext>
            </a:extLst>
          </p:cNvPr>
          <p:cNvSpPr>
            <a:spLocks noGrp="1"/>
          </p:cNvSpPr>
          <p:nvPr>
            <p:ph idx="1"/>
          </p:nvPr>
        </p:nvSpPr>
        <p:spPr>
          <a:xfrm>
            <a:off x="3342803" y="1789158"/>
            <a:ext cx="6505732" cy="3836901"/>
          </a:xfrm>
        </p:spPr>
        <p:txBody>
          <a:bodyPr>
            <a:normAutofit fontScale="85000" lnSpcReduction="10000"/>
          </a:bodyPr>
          <a:lstStyle/>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Units and Linear Motion</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Forces &amp; Momentum</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Work &amp; Energy</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Circular Motion</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Charge &amp; Electric Field</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Magnetic Force Fields and Induction</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Waves </a:t>
            </a:r>
          </a:p>
          <a:p>
            <a:pPr marL="914400" lvl="1" indent="-457200">
              <a:buFont typeface="+mj-lt"/>
              <a:buAutoNum type="arabicPeriod"/>
            </a:pPr>
            <a:r>
              <a:rPr lang="en-US" sz="3900" dirty="0">
                <a:solidFill>
                  <a:srgbClr val="FFFF00"/>
                </a:solidFill>
                <a:latin typeface="EucrosiaUPC" panose="02020603050405020304" pitchFamily="18" charset="-34"/>
                <a:cs typeface="EucrosiaUPC" panose="02020603050405020304" pitchFamily="18" charset="-34"/>
              </a:rPr>
              <a:t>Challenges/Skills, Conclusion, &amp; References</a:t>
            </a:r>
          </a:p>
          <a:p>
            <a:pPr marL="457200" lvl="1" indent="0">
              <a:buNone/>
            </a:pPr>
            <a:endParaRPr lang="en-US" dirty="0">
              <a:latin typeface="EucrosiaUPC" panose="02020603050405020304" pitchFamily="18" charset="-34"/>
              <a:cs typeface="EucrosiaUPC" panose="02020603050405020304" pitchFamily="18" charset="-34"/>
            </a:endParaRPr>
          </a:p>
          <a:p>
            <a:pPr lvl="1"/>
            <a:endParaRPr lang="en-US" dirty="0"/>
          </a:p>
        </p:txBody>
      </p:sp>
      <p:sp>
        <p:nvSpPr>
          <p:cNvPr id="3" name="TextBox 2">
            <a:extLst>
              <a:ext uri="{FF2B5EF4-FFF2-40B4-BE49-F238E27FC236}">
                <a16:creationId xmlns:a16="http://schemas.microsoft.com/office/drawing/2014/main" id="{790225F7-CE43-41AF-B003-2F735E96D00A}"/>
              </a:ext>
            </a:extLst>
          </p:cNvPr>
          <p:cNvSpPr txBox="1"/>
          <p:nvPr/>
        </p:nvSpPr>
        <p:spPr>
          <a:xfrm>
            <a:off x="614597" y="1014500"/>
            <a:ext cx="11092721" cy="1107996"/>
          </a:xfrm>
          <a:prstGeom prst="rect">
            <a:avLst/>
          </a:prstGeom>
          <a:noFill/>
        </p:spPr>
        <p:txBody>
          <a:bodyPr wrap="square" rtlCol="0">
            <a:spAutoFit/>
          </a:bodyPr>
          <a:lstStyle/>
          <a:p>
            <a:pPr algn="ctr"/>
            <a:r>
              <a:rPr lang="en-US" sz="4800" b="1" i="1" dirty="0">
                <a:solidFill>
                  <a:schemeClr val="accent5">
                    <a:lumMod val="60000"/>
                    <a:lumOff val="40000"/>
                  </a:schemeClr>
                </a:solidFill>
                <a:latin typeface="EucrosiaUPC" panose="02020603050405020304" pitchFamily="18" charset="-34"/>
                <a:cs typeface="EucrosiaUPC" panose="02020603050405020304" pitchFamily="18" charset="-34"/>
              </a:rPr>
              <a:t>Development of Final Project</a:t>
            </a:r>
          </a:p>
          <a:p>
            <a:pPr algn="ctr"/>
            <a:endParaRPr lang="en-US" dirty="0"/>
          </a:p>
        </p:txBody>
      </p:sp>
    </p:spTree>
    <p:extLst>
      <p:ext uri="{BB962C8B-B14F-4D97-AF65-F5344CB8AC3E}">
        <p14:creationId xmlns:p14="http://schemas.microsoft.com/office/powerpoint/2010/main" val="211509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lumMod val="75000"/>
                <a:lumOff val="25000"/>
              </a:schemeClr>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Validation </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Final velocity from experimental data (largest velocity) </a:t>
                </a:r>
              </a:p>
              <a:p>
                <a:pPr marL="0" indent="0">
                  <a:buNone/>
                </a:pPr>
                <a:endParaRPr lang="en-US" dirty="0"/>
              </a:p>
              <a:p>
                <a:r>
                  <a:rPr lang="en-US" dirty="0"/>
                  <a:t>Theoretical value of final velocity.  </a:t>
                </a:r>
              </a:p>
              <a:p>
                <a:pPr marL="0" indent="0">
                  <a:buNone/>
                </a:pPr>
                <a:r>
                  <a:rPr lang="en-US" sz="2000" dirty="0"/>
                  <a:t>         </a:t>
                </a:r>
                <a14:m>
                  <m:oMath xmlns:m="http://schemas.openxmlformats.org/officeDocument/2006/math">
                    <m:r>
                      <a:rPr lang="en-US" sz="2000" i="1">
                        <a:latin typeface="Cambria Math" panose="02040503050406030204" pitchFamily="18" charset="0"/>
                      </a:rPr>
                      <m:t>h</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𝑓𝑖𝑛𝑎𝑙</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𝑖𝑛𝑖𝑡𝑖𝑎𝑙</m:t>
                        </m:r>
                      </m:sub>
                    </m:sSub>
                    <m:r>
                      <a:rPr lang="en-US" sz="2000" b="0" i="1" smtClean="0">
                        <a:latin typeface="Cambria Math" panose="02040503050406030204" pitchFamily="18" charset="0"/>
                      </a:rPr>
                      <m:t>=</m:t>
                    </m:r>
                  </m:oMath>
                </a14:m>
                <a:r>
                  <a:rPr lang="en-US" dirty="0"/>
                  <a:t> 0.0722 - 0.6042 = 0.532m</a:t>
                </a:r>
              </a:p>
              <a:p>
                <a:pPr marL="0" indent="0">
                  <a:buNone/>
                </a:pPr>
                <a:endParaRPr lang="en-US" dirty="0">
                  <a:latin typeface="Cambria Math" panose="02040503050406030204" pitchFamily="18" charset="0"/>
                </a:endParaRPr>
              </a:p>
              <a:p>
                <a:pPr marL="0" indent="0">
                  <a:buNone/>
                </a:pPr>
                <a:endParaRPr lang="en-US" dirty="0"/>
              </a:p>
              <a:p>
                <a:r>
                  <a:rPr lang="en-US" dirty="0"/>
                  <a:t>Percent difference </a:t>
                </a:r>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336890" y="5285269"/>
                <a:ext cx="6587909" cy="611065"/>
              </a:xfrm>
              <a:prstGeom prst="rect">
                <a:avLst/>
              </a:prstGeom>
            </p:spPr>
            <p:txBody>
              <a:bodyPr wrap="square">
                <a:spAutoFit/>
              </a:bodyPr>
              <a:lstStyle/>
              <a:p>
                <a14:m>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a14:m>
                <a:r>
                  <a:rPr lang="en-US" dirty="0"/>
                  <a:t> 1.24 %</a:t>
                </a:r>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336890" y="5285269"/>
                <a:ext cx="6587909" cy="6110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336891" y="2293688"/>
                <a:ext cx="3138856" cy="390748"/>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   3.19 m/s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336891" y="2293688"/>
                <a:ext cx="3138856" cy="390748"/>
              </a:xfrm>
              <a:prstGeom prst="rect">
                <a:avLst/>
              </a:prstGeom>
              <a:blipFill>
                <a:blip r:embed="rId5"/>
                <a:stretch>
                  <a:fillRect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91" y="4074154"/>
                <a:ext cx="6002372" cy="434734"/>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oMath>
                </a14:m>
                <a:r>
                  <a:rPr lang="en-US" dirty="0"/>
                  <a:t> = 2*√9.8m/s2*0.532m = 3.23 m/s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91" y="4074154"/>
                <a:ext cx="6002372" cy="434734"/>
              </a:xfrm>
              <a:prstGeom prst="rect">
                <a:avLst/>
              </a:prstGeom>
              <a:blipFill>
                <a:blip r:embed="rId6"/>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71324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tx1">
                <a:lumMod val="75000"/>
                <a:lumOff val="25000"/>
              </a:schemeClr>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1122363"/>
            <a:ext cx="9144000" cy="826358"/>
          </a:xfrm>
        </p:spPr>
        <p:txBody>
          <a:bodyPr>
            <a:normAutofit fontScale="90000"/>
          </a:bodyPr>
          <a:lstStyle/>
          <a:p>
            <a:r>
              <a:rPr lang="en-US">
                <a:solidFill>
                  <a:srgbClr val="FFFF00"/>
                </a:solidFill>
                <a:latin typeface="EucrosiaUPC" panose="02020603050405020304" pitchFamily="18" charset="-34"/>
                <a:cs typeface="EucrosiaUPC" panose="02020603050405020304" pitchFamily="18" charset="-34"/>
              </a:rPr>
              <a:t>Rotational Motion</a:t>
            </a:r>
            <a:endParaRPr lang="en-US" dirty="0">
              <a:solidFill>
                <a:srgbClr val="FFFF00"/>
              </a:solidFill>
              <a:latin typeface="EucrosiaUPC" panose="02020603050405020304" pitchFamily="18" charset="-34"/>
              <a:cs typeface="EucrosiaUPC" panose="02020603050405020304" pitchFamily="18" charset="-34"/>
            </a:endParaRPr>
          </a:p>
        </p:txBody>
      </p:sp>
      <p:pic>
        <p:nvPicPr>
          <p:cNvPr id="9" name="Picture 8" descr="A close-up of a microscope&#10;&#10;Description automatically generated with medium confidence">
            <a:extLst>
              <a:ext uri="{FF2B5EF4-FFF2-40B4-BE49-F238E27FC236}">
                <a16:creationId xmlns:a16="http://schemas.microsoft.com/office/drawing/2014/main" id="{36458507-C5D2-4893-9E1C-6C2874B42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05112"/>
            <a:ext cx="2009775" cy="1704975"/>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2569395D-CD2A-4772-9EB6-61A7DEF31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225" y="2805112"/>
            <a:ext cx="4676775" cy="1704975"/>
          </a:xfrm>
          <a:prstGeom prst="rect">
            <a:avLst/>
          </a:prstGeom>
        </p:spPr>
      </p:pic>
      <p:sp>
        <p:nvSpPr>
          <p:cNvPr id="13" name="TextBox 12">
            <a:extLst>
              <a:ext uri="{FF2B5EF4-FFF2-40B4-BE49-F238E27FC236}">
                <a16:creationId xmlns:a16="http://schemas.microsoft.com/office/drawing/2014/main" id="{FCCCD3E0-BEC3-4126-9A10-E9DA710EBD00}"/>
              </a:ext>
            </a:extLst>
          </p:cNvPr>
          <p:cNvSpPr txBox="1"/>
          <p:nvPr/>
        </p:nvSpPr>
        <p:spPr>
          <a:xfrm>
            <a:off x="3533775" y="5135880"/>
            <a:ext cx="5427345" cy="584775"/>
          </a:xfrm>
          <a:prstGeom prst="rect">
            <a:avLst/>
          </a:prstGeom>
          <a:noFill/>
        </p:spPr>
        <p:txBody>
          <a:bodyPr wrap="square" rtlCol="0">
            <a:spAutoFit/>
          </a:bodyPr>
          <a:lstStyle/>
          <a:p>
            <a:r>
              <a:rPr lang="en-US" sz="3200" dirty="0">
                <a:solidFill>
                  <a:srgbClr val="FFC000"/>
                </a:solidFill>
                <a:latin typeface="EucrosiaUPC" panose="02020603050405020304" pitchFamily="18" charset="-34"/>
                <a:cs typeface="EucrosiaUPC" panose="02020603050405020304" pitchFamily="18" charset="-34"/>
              </a:rPr>
              <a:t>Using a Rotatory Encoding to collect data</a:t>
            </a:r>
          </a:p>
        </p:txBody>
      </p:sp>
    </p:spTree>
    <p:extLst>
      <p:ext uri="{BB962C8B-B14F-4D97-AF65-F5344CB8AC3E}">
        <p14:creationId xmlns:p14="http://schemas.microsoft.com/office/powerpoint/2010/main" val="19236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5021366" cy="1146748"/>
          </a:xfrm>
        </p:spPr>
        <p:txBody>
          <a:bodyPr>
            <a:normAutofit/>
          </a:bodyPr>
          <a:lstStyle/>
          <a:p>
            <a:r>
              <a:rPr lang="en-US" sz="5400" dirty="0">
                <a:solidFill>
                  <a:srgbClr val="FFFF00"/>
                </a:solidFill>
                <a:latin typeface="EucrosiaUPC" panose="02020603050405020304" pitchFamily="18" charset="-34"/>
                <a:cs typeface="EucrosiaUPC" panose="02020603050405020304" pitchFamily="18" charset="-34"/>
              </a:rPr>
              <a:t>Rotatory Experiment</a:t>
            </a:r>
          </a:p>
        </p:txBody>
      </p:sp>
      <p:pic>
        <p:nvPicPr>
          <p:cNvPr id="5" name="Content Placeholder 4">
            <a:extLst>
              <a:ext uri="{FF2B5EF4-FFF2-40B4-BE49-F238E27FC236}">
                <a16:creationId xmlns:a16="http://schemas.microsoft.com/office/drawing/2014/main" id="{98636D36-BAC3-434F-9819-32FA491C77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4885" y="987425"/>
            <a:ext cx="4448805" cy="4873625"/>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057400"/>
            <a:ext cx="5531032" cy="3811588"/>
          </a:xfrm>
        </p:spPr>
        <p:txBody>
          <a:bodyPr>
            <a:normAutofit/>
          </a:bodyPr>
          <a:lstStyle/>
          <a:p>
            <a:pPr lvl="0"/>
            <a:r>
              <a:rPr lang="en-US" sz="3500" dirty="0">
                <a:solidFill>
                  <a:srgbClr val="FFC000"/>
                </a:solidFill>
                <a:latin typeface="EucrosiaUPC" panose="02020603050405020304" pitchFamily="18" charset="-34"/>
                <a:cs typeface="EucrosiaUPC" panose="02020603050405020304" pitchFamily="18" charset="-34"/>
              </a:rPr>
              <a:t>Materials List: </a:t>
            </a:r>
          </a:p>
          <a:p>
            <a:pPr marL="285750" lvl="0" indent="-285750">
              <a:buFont typeface="Arial" panose="020B0604020202020204" pitchFamily="34" charset="0"/>
              <a:buChar char="•"/>
            </a:pPr>
            <a:r>
              <a:rPr lang="en-US" sz="3500" dirty="0">
                <a:solidFill>
                  <a:srgbClr val="FFC000"/>
                </a:solidFill>
                <a:latin typeface="EucrosiaUPC" panose="02020603050405020304" pitchFamily="18" charset="-34"/>
                <a:cs typeface="EucrosiaUPC" panose="02020603050405020304" pitchFamily="18" charset="-34"/>
              </a:rPr>
              <a:t>Mega 2560 Board</a:t>
            </a:r>
          </a:p>
          <a:p>
            <a:pPr marL="285750" lvl="0" indent="-285750">
              <a:buFont typeface="Arial" panose="020B0604020202020204" pitchFamily="34" charset="0"/>
              <a:buChar char="•"/>
            </a:pPr>
            <a:r>
              <a:rPr lang="en-US" sz="3500" dirty="0">
                <a:solidFill>
                  <a:srgbClr val="FFC000"/>
                </a:solidFill>
                <a:latin typeface="EucrosiaUPC" panose="02020603050405020304" pitchFamily="18" charset="-34"/>
                <a:cs typeface="EucrosiaUPC" panose="02020603050405020304" pitchFamily="18" charset="-34"/>
              </a:rPr>
              <a:t>Rotary Encoder Module KY-040</a:t>
            </a:r>
          </a:p>
          <a:p>
            <a:pPr marL="285750" lvl="0" indent="-285750">
              <a:buFont typeface="Arial" panose="020B0604020202020204" pitchFamily="34" charset="0"/>
              <a:buChar char="•"/>
            </a:pPr>
            <a:r>
              <a:rPr lang="en-US" sz="3500" dirty="0">
                <a:solidFill>
                  <a:srgbClr val="FFC000"/>
                </a:solidFill>
                <a:latin typeface="EucrosiaUPC" panose="02020603050405020304" pitchFamily="18" charset="-34"/>
                <a:cs typeface="EucrosiaUPC" panose="02020603050405020304" pitchFamily="18" charset="-34"/>
              </a:rPr>
              <a:t>Male to Female Wires</a:t>
            </a:r>
          </a:p>
          <a:p>
            <a:pPr marL="285750" lvl="0" indent="-285750">
              <a:buFont typeface="Arial" panose="020B0604020202020204" pitchFamily="34" charset="0"/>
              <a:buChar char="•"/>
            </a:pPr>
            <a:r>
              <a:rPr lang="en-US" sz="3500" dirty="0">
                <a:solidFill>
                  <a:srgbClr val="FFC000"/>
                </a:solidFill>
                <a:latin typeface="EucrosiaUPC" panose="02020603050405020304" pitchFamily="18" charset="-34"/>
                <a:cs typeface="EucrosiaUPC" panose="02020603050405020304" pitchFamily="18" charset="-34"/>
              </a:rPr>
              <a:t>A ball to attach onto rotary encoder</a:t>
            </a:r>
          </a:p>
          <a:p>
            <a:pPr marL="285750" lvl="0" indent="-285750">
              <a:buFont typeface="Arial" panose="020B0604020202020204" pitchFamily="34" charset="0"/>
              <a:buChar char="•"/>
            </a:pPr>
            <a:r>
              <a:rPr lang="en-US" sz="3500" dirty="0">
                <a:solidFill>
                  <a:srgbClr val="FFC000"/>
                </a:solidFill>
                <a:latin typeface="EucrosiaUPC" panose="02020603050405020304" pitchFamily="18" charset="-34"/>
                <a:cs typeface="EucrosiaUPC" panose="02020603050405020304" pitchFamily="18" charset="-34"/>
              </a:rPr>
              <a:t>Ruler or tape measurer </a:t>
            </a:r>
          </a:p>
          <a:p>
            <a:endParaRPr lang="en-US" dirty="0"/>
          </a:p>
          <a:p>
            <a:endParaRPr lang="en-US" dirty="0"/>
          </a:p>
        </p:txBody>
      </p:sp>
    </p:spTree>
    <p:extLst>
      <p:ext uri="{BB962C8B-B14F-4D97-AF65-F5344CB8AC3E}">
        <p14:creationId xmlns:p14="http://schemas.microsoft.com/office/powerpoint/2010/main" val="18800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lgn="ctr"/>
            <a:r>
              <a:rPr lang="en-US" sz="6000" kern="1200" dirty="0">
                <a:solidFill>
                  <a:srgbClr val="FFFF00"/>
                </a:solidFill>
                <a:latin typeface="EucrosiaUPC" panose="02020603050405020304" pitchFamily="18" charset="-34"/>
                <a:cs typeface="EucrosiaUPC" panose="02020603050405020304" pitchFamily="18" charset="-34"/>
              </a:rPr>
              <a:t>Raw Data</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52B6E101-C0C8-48B3-BCD1-F758621C2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080" y="1630680"/>
            <a:ext cx="9045839" cy="4726367"/>
          </a:xfrm>
          <a:prstGeom prst="rect">
            <a:avLst/>
          </a:prstGeom>
        </p:spPr>
      </p:pic>
    </p:spTree>
    <p:extLst>
      <p:ext uri="{BB962C8B-B14F-4D97-AF65-F5344CB8AC3E}">
        <p14:creationId xmlns:p14="http://schemas.microsoft.com/office/powerpoint/2010/main" val="383247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d = 6.5 cm</a:t>
                </a:r>
              </a:p>
              <a:p>
                <a:pPr>
                  <a:lnSpc>
                    <a:spcPct val="150000"/>
                  </a:lnSpc>
                </a:pPr>
                <a:r>
                  <a:rPr lang="en-US" dirty="0"/>
                  <a:t>Object radius: r = 13 cm</a:t>
                </a:r>
              </a:p>
              <a:p>
                <a:pPr>
                  <a:lnSpc>
                    <a:spcPct val="150000"/>
                  </a:lnSpc>
                </a:pPr>
                <a:r>
                  <a:rPr lang="en-US" dirty="0"/>
                  <a:t>Number of pulses for one revolution: x = 34</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i="1">
                                <a:latin typeface="Cambria Math" panose="02040503050406030204" pitchFamily="18" charset="0"/>
                              </a:rPr>
                              <m:t>34 </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num>
                          <m:den>
                            <m:r>
                              <a:rPr lang="en-US" i="1">
                                <a:latin typeface="Cambria Math" panose="02040503050406030204" pitchFamily="18" charset="0"/>
                              </a:rPr>
                              <m:t>1 </m:t>
                            </m:r>
                          </m:den>
                        </m:f>
                      </m:e>
                    </m:d>
                    <m:r>
                      <a:rPr lang="en-US" i="1">
                        <a:latin typeface="Cambria Math" panose="02040503050406030204" pitchFamily="18" charset="0"/>
                      </a:rPr>
                      <m:t>=</m:t>
                    </m:r>
                  </m:oMath>
                </a14:m>
                <a:r>
                  <a:rPr lang="en-US" dirty="0"/>
                  <a:t>.185</a:t>
                </a:r>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46333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difference </a:t>
                          </a:r>
                        </a:p>
                        <a:p>
                          <a:pPr marL="0" marR="0" algn="ctr">
                            <a:spcBef>
                              <a:spcPts val="0"/>
                            </a:spcBef>
                            <a:spcAft>
                              <a:spcPts val="0"/>
                            </a:spcAft>
                          </a:pPr>
                          <a:r>
                            <a:rPr lang="en-US" sz="1600" kern="100" dirty="0">
                              <a:effectLst/>
                            </a:rPr>
                            <a:t>%</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.21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40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.063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.185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.098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55.5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.07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308 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xmlns="">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871889" y="1909966"/>
              <a:ext cx="10515600" cy="402715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021011796"/>
                        </a:ext>
                      </a:extLst>
                    </a:gridCol>
                    <a:gridCol w="2103120">
                      <a:extLst>
                        <a:ext uri="{9D8B030D-6E8A-4147-A177-3AD203B41FA5}">
                          <a16:colId xmlns:a16="http://schemas.microsoft.com/office/drawing/2014/main" val="54218032"/>
                        </a:ext>
                      </a:extLst>
                    </a:gridCol>
                    <a:gridCol w="2103120">
                      <a:extLst>
                        <a:ext uri="{9D8B030D-6E8A-4147-A177-3AD203B41FA5}">
                          <a16:colId xmlns:a16="http://schemas.microsoft.com/office/drawing/2014/main" val="4163564863"/>
                        </a:ext>
                      </a:extLst>
                    </a:gridCol>
                    <a:gridCol w="2103120">
                      <a:extLst>
                        <a:ext uri="{9D8B030D-6E8A-4147-A177-3AD203B41FA5}">
                          <a16:colId xmlns:a16="http://schemas.microsoft.com/office/drawing/2014/main" val="2417390959"/>
                        </a:ext>
                      </a:extLst>
                    </a:gridCol>
                    <a:gridCol w="2103120">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0000" t="-909" r="-200578" b="-503636"/>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difference </a:t>
                          </a:r>
                        </a:p>
                        <a:p>
                          <a:pPr marL="0" marR="0" algn="ctr">
                            <a:spcBef>
                              <a:spcPts val="0"/>
                            </a:spcBef>
                            <a:spcAft>
                              <a:spcPts val="0"/>
                            </a:spcAft>
                          </a:pPr>
                          <a:r>
                            <a:rPr lang="en-US" sz="1600" kern="100" dirty="0">
                              <a:effectLst/>
                            </a:rPr>
                            <a:t>%</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.21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40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100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.063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 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.185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.12 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64 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.098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55.5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22 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.286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.07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308 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408551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pPr algn="ctr"/>
            <a:r>
              <a:rPr lang="en-US" sz="6600" dirty="0">
                <a:solidFill>
                  <a:srgbClr val="00B050"/>
                </a:solidFill>
                <a:latin typeface="EucrosiaUPC" panose="02020603050405020304" pitchFamily="18" charset="-34"/>
                <a:cs typeface="EucrosiaUPC" panose="02020603050405020304" pitchFamily="18" charset="-34"/>
              </a:rPr>
              <a:t>Data Graphical Representation</a:t>
            </a:r>
          </a:p>
        </p:txBody>
      </p:sp>
      <p:graphicFrame>
        <p:nvGraphicFramePr>
          <p:cNvPr id="8" name="Chart 7" descr="Chart type: Line. 'Percent difference  %' by 'Number of pulses  N'&#10;&#10;Description automatically generated">
            <a:extLst>
              <a:ext uri="{FF2B5EF4-FFF2-40B4-BE49-F238E27FC236}">
                <a16:creationId xmlns:a16="http://schemas.microsoft.com/office/drawing/2014/main" id="{8D120349-1212-46D1-A0D3-D5A142E69A85}"/>
              </a:ext>
            </a:extLst>
          </p:cNvPr>
          <p:cNvGraphicFramePr>
            <a:graphicFrameLocks/>
          </p:cNvGraphicFramePr>
          <p:nvPr>
            <p:extLst>
              <p:ext uri="{D42A27DB-BD31-4B8C-83A1-F6EECF244321}">
                <p14:modId xmlns:p14="http://schemas.microsoft.com/office/powerpoint/2010/main" val="2815748218"/>
              </p:ext>
            </p:extLst>
          </p:nvPr>
        </p:nvGraphicFramePr>
        <p:xfrm>
          <a:off x="2353455" y="1499016"/>
          <a:ext cx="8319541" cy="4691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960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C05168-DC90-435F-A837-9D4F0C542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440" y="1026001"/>
            <a:ext cx="9144000" cy="45926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268923"/>
            <a:ext cx="9144000" cy="1239837"/>
          </a:xfrm>
        </p:spPr>
        <p:txBody>
          <a:bodyPr>
            <a:normAutofit/>
          </a:bodyPr>
          <a:lstStyle/>
          <a:p>
            <a:r>
              <a:rPr lang="en-US" dirty="0">
                <a:solidFill>
                  <a:srgbClr val="FFFF00"/>
                </a:solidFill>
                <a:latin typeface="EucrosiaUPC" panose="02020603050405020304" pitchFamily="18" charset="-34"/>
                <a:cs typeface="EucrosiaUPC" panose="02020603050405020304" pitchFamily="18" charset="-34"/>
              </a:rPr>
              <a:t>Observing the Hall Effect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1305620"/>
            <a:ext cx="9144000" cy="640178"/>
          </a:xfrm>
        </p:spPr>
        <p:txBody>
          <a:bodyPr>
            <a:normAutofit/>
          </a:bodyPr>
          <a:lstStyle/>
          <a:p>
            <a:r>
              <a:rPr lang="en-US" sz="3600" dirty="0">
                <a:solidFill>
                  <a:srgbClr val="FFC000"/>
                </a:solidFill>
                <a:latin typeface="EucrosiaUPC" panose="02020603050405020304" pitchFamily="18" charset="-34"/>
                <a:cs typeface="EucrosiaUPC" panose="02020603050405020304" pitchFamily="18" charset="-34"/>
              </a:rPr>
              <a:t>Visualizing the unseen wave(s)</a:t>
            </a:r>
          </a:p>
        </p:txBody>
      </p:sp>
    </p:spTree>
    <p:extLst>
      <p:ext uri="{BB962C8B-B14F-4D97-AF65-F5344CB8AC3E}">
        <p14:creationId xmlns:p14="http://schemas.microsoft.com/office/powerpoint/2010/main" val="332712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46000">
              <a:schemeClr val="accent1">
                <a:lumMod val="95000"/>
                <a:lumOff val="5000"/>
              </a:schemeClr>
            </a:gs>
            <a:gs pos="100000">
              <a:schemeClr val="accent1">
                <a:lumMod val="6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75781" y="457200"/>
            <a:ext cx="4807407" cy="1600200"/>
          </a:xfrm>
        </p:spPr>
        <p:txBody>
          <a:bodyPr>
            <a:normAutofit/>
          </a:bodyPr>
          <a:lstStyle/>
          <a:p>
            <a:pPr algn="ctr"/>
            <a:r>
              <a:rPr lang="en-US" sz="6000" dirty="0">
                <a:latin typeface="EucrosiaUPC" panose="02020603050405020304" pitchFamily="18" charset="-34"/>
                <a:cs typeface="EucrosiaUPC" panose="02020603050405020304" pitchFamily="18" charset="-34"/>
              </a:rPr>
              <a:t>Experimental Set-up</a:t>
            </a:r>
          </a:p>
        </p:txBody>
      </p:sp>
      <p:pic>
        <p:nvPicPr>
          <p:cNvPr id="4" name="Picture Placeholder 3" descr="A picture containing adapter&#10;&#10;Description automatically generated">
            <a:extLst>
              <a:ext uri="{FF2B5EF4-FFF2-40B4-BE49-F238E27FC236}">
                <a16:creationId xmlns:a16="http://schemas.microsoft.com/office/drawing/2014/main" id="{7123263B-DB3D-40B3-81D9-24C435F23E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0390" b="20390"/>
          <a:stretch>
            <a:fillRect/>
          </a:stretch>
        </p:blipFill>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pPr lvl="0"/>
            <a:r>
              <a:rPr lang="en-US" sz="3600" b="1" i="1" dirty="0">
                <a:latin typeface="EucrosiaUPC" panose="02020603050405020304" pitchFamily="18" charset="-34"/>
                <a:cs typeface="EucrosiaUPC" panose="02020603050405020304" pitchFamily="18" charset="-34"/>
              </a:rPr>
              <a:t>Materials List: </a:t>
            </a:r>
          </a:p>
          <a:p>
            <a:pPr marL="285750" lvl="0" indent="-285750">
              <a:buFont typeface="Arial" panose="020B0604020202020204" pitchFamily="34" charset="0"/>
              <a:buChar char="•"/>
            </a:pPr>
            <a:r>
              <a:rPr lang="en-US" sz="3600" dirty="0">
                <a:latin typeface="EucrosiaUPC" panose="02020603050405020304" pitchFamily="18" charset="-34"/>
                <a:cs typeface="EucrosiaUPC" panose="02020603050405020304" pitchFamily="18" charset="-34"/>
              </a:rPr>
              <a:t>ESP32 microprocessor </a:t>
            </a:r>
          </a:p>
          <a:p>
            <a:pPr marL="285750" lvl="0" indent="-285750">
              <a:buFont typeface="Arial" panose="020B0604020202020204" pitchFamily="34" charset="0"/>
              <a:buChar char="•"/>
            </a:pPr>
            <a:r>
              <a:rPr lang="en-US" sz="3600" dirty="0">
                <a:latin typeface="EucrosiaUPC" panose="02020603050405020304" pitchFamily="18" charset="-34"/>
                <a:cs typeface="EucrosiaUPC" panose="02020603050405020304" pitchFamily="18" charset="-34"/>
              </a:rPr>
              <a:t>Micro-USB cable</a:t>
            </a:r>
          </a:p>
          <a:p>
            <a:pPr marL="285750" lvl="0" indent="-285750">
              <a:buFont typeface="Arial" panose="020B0604020202020204" pitchFamily="34" charset="0"/>
              <a:buChar char="•"/>
            </a:pPr>
            <a:r>
              <a:rPr lang="en-US" sz="3600" dirty="0">
                <a:latin typeface="EucrosiaUPC" panose="02020603050405020304" pitchFamily="18" charset="-34"/>
                <a:cs typeface="EucrosiaUPC" panose="02020603050405020304" pitchFamily="18" charset="-34"/>
              </a:rPr>
              <a:t>Magnet</a:t>
            </a:r>
          </a:p>
          <a:p>
            <a:endParaRPr lang="en-US" dirty="0"/>
          </a:p>
          <a:p>
            <a:endParaRPr lang="en-US" dirty="0"/>
          </a:p>
        </p:txBody>
      </p:sp>
    </p:spTree>
    <p:extLst>
      <p:ext uri="{BB962C8B-B14F-4D97-AF65-F5344CB8AC3E}">
        <p14:creationId xmlns:p14="http://schemas.microsoft.com/office/powerpoint/2010/main" val="187419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46000">
              <a:schemeClr val="accent1">
                <a:lumMod val="95000"/>
                <a:lumOff val="5000"/>
              </a:schemeClr>
            </a:gs>
            <a:gs pos="100000">
              <a:schemeClr val="accent1">
                <a:lumMod val="6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7200"/>
            <a:ext cx="3957064" cy="1600200"/>
          </a:xfrm>
        </p:spPr>
        <p:txBody>
          <a:bodyPr>
            <a:normAutofit fontScale="90000"/>
          </a:bodyPr>
          <a:lstStyle/>
          <a:p>
            <a:pPr algn="ctr"/>
            <a:r>
              <a:rPr lang="en-US" sz="6700" dirty="0">
                <a:solidFill>
                  <a:srgbClr val="FFFF00"/>
                </a:solidFill>
                <a:latin typeface="EucrosiaUPC" panose="02020603050405020304" pitchFamily="18" charset="-34"/>
                <a:cs typeface="EucrosiaUPC" panose="02020603050405020304" pitchFamily="18" charset="-34"/>
              </a:rPr>
              <a:t>Halls Sensor </a:t>
            </a:r>
            <a:r>
              <a:rPr lang="en-US" sz="5300" dirty="0">
                <a:solidFill>
                  <a:srgbClr val="FFC000"/>
                </a:solidFill>
                <a:latin typeface="EucrosiaUPC" panose="02020603050405020304" pitchFamily="18" charset="-34"/>
                <a:cs typeface="EucrosiaUPC" panose="02020603050405020304" pitchFamily="18" charset="-34"/>
              </a:rPr>
              <a:t>(Raw Data)</a:t>
            </a:r>
            <a:endParaRPr lang="en-US" sz="4000" dirty="0">
              <a:solidFill>
                <a:srgbClr val="FFC000"/>
              </a:solidFill>
              <a:latin typeface="EucrosiaUPC" panose="02020603050405020304" pitchFamily="18" charset="-34"/>
              <a:cs typeface="EucrosiaUPC" panose="02020603050405020304" pitchFamily="18" charset="-34"/>
            </a:endParaRPr>
          </a:p>
        </p:txBody>
      </p:sp>
      <p:pic>
        <p:nvPicPr>
          <p:cNvPr id="6" name="Content Placeholder 5" descr="Graphical user interface, text, application, email&#10;&#10;Description automatically generated">
            <a:extLst>
              <a:ext uri="{FF2B5EF4-FFF2-40B4-BE49-F238E27FC236}">
                <a16:creationId xmlns:a16="http://schemas.microsoft.com/office/drawing/2014/main" id="{A17ACC8D-7C72-4074-AA80-17A767CF90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4271" y="1427813"/>
            <a:ext cx="5683207" cy="4474127"/>
          </a:xfrm>
        </p:spPr>
      </p:pic>
    </p:spTree>
    <p:extLst>
      <p:ext uri="{BB962C8B-B14F-4D97-AF65-F5344CB8AC3E}">
        <p14:creationId xmlns:p14="http://schemas.microsoft.com/office/powerpoint/2010/main" val="354123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663966"/>
            <a:ext cx="9144000" cy="580218"/>
          </a:xfrm>
        </p:spPr>
        <p:txBody>
          <a:bodyPr>
            <a:normAutofit fontScale="92500" lnSpcReduction="20000"/>
          </a:bodyPr>
          <a:lstStyle/>
          <a:p>
            <a:pPr marL="742950" indent="-742950">
              <a:buAutoNum type="arabicPeriod"/>
            </a:pPr>
            <a:r>
              <a:rPr lang="en-US" sz="4400" cap="small" dirty="0">
                <a:solidFill>
                  <a:srgbClr val="0070C0"/>
                </a:solidFill>
                <a:latin typeface="EucrosiaUPC" panose="020B0502040204020203" pitchFamily="18" charset="-34"/>
                <a:ea typeface="+mj-ea"/>
                <a:cs typeface="EucrosiaUPC" panose="020B0502040204020203" pitchFamily="18" charset="-34"/>
              </a:rPr>
              <a:t>Materials</a:t>
            </a:r>
            <a:r>
              <a:rPr lang="en-US" dirty="0"/>
              <a:t> </a:t>
            </a:r>
            <a:r>
              <a:rPr lang="en-US" sz="4400" cap="small" dirty="0">
                <a:solidFill>
                  <a:srgbClr val="0070C0"/>
                </a:solidFill>
                <a:latin typeface="EucrosiaUPC" panose="020B0502040204020203" pitchFamily="18" charset="-34"/>
                <a:ea typeface="+mj-ea"/>
                <a:cs typeface="EucrosiaUPC" panose="020B0502040204020203" pitchFamily="18" charset="-34"/>
              </a:rPr>
              <a:t>List </a:t>
            </a:r>
            <a:r>
              <a:rPr lang="en-US" sz="1900" i="1" cap="small" dirty="0">
                <a:solidFill>
                  <a:srgbClr val="0070C0"/>
                </a:solidFill>
                <a:latin typeface="EucrosiaUPC" panose="020B0502040204020203" pitchFamily="18" charset="-34"/>
                <a:ea typeface="+mj-ea"/>
                <a:cs typeface="EucrosiaUPC" panose="020B0502040204020203" pitchFamily="18" charset="-34"/>
              </a:rPr>
              <a:t>(slide 1 of 2)</a:t>
            </a:r>
          </a:p>
          <a:p>
            <a:pPr marL="742950" indent="-742950">
              <a:buAutoNum type="arabicPeriod"/>
            </a:pPr>
            <a:endParaRPr lang="en-US" sz="4400" cap="small" dirty="0">
              <a:solidFill>
                <a:srgbClr val="0070C0"/>
              </a:solidFill>
              <a:latin typeface="EucrosiaUPC" panose="020B0502040204020203" pitchFamily="18" charset="-34"/>
              <a:ea typeface="+mj-ea"/>
              <a:cs typeface="EucrosiaUPC" panose="020B0502040204020203" pitchFamily="18" charset="-34"/>
            </a:endParaRPr>
          </a:p>
        </p:txBody>
      </p:sp>
      <p:pic>
        <p:nvPicPr>
          <p:cNvPr id="5" name="Picture 4">
            <a:extLst>
              <a:ext uri="{FF2B5EF4-FFF2-40B4-BE49-F238E27FC236}">
                <a16:creationId xmlns:a16="http://schemas.microsoft.com/office/drawing/2014/main" id="{66DC2FEC-08F5-4619-B2BE-0CC2BA867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53" y="1244184"/>
            <a:ext cx="2747893" cy="105727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1BD0188-C168-450B-B81D-477B84D03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107" y="1199561"/>
            <a:ext cx="1534085" cy="1125855"/>
          </a:xfrm>
          <a:prstGeom prst="rect">
            <a:avLst/>
          </a:prstGeom>
        </p:spPr>
      </p:pic>
      <p:pic>
        <p:nvPicPr>
          <p:cNvPr id="9" name="Picture 8" descr="A picture containing text, electronics, circuit&#10;&#10;Description automatically generated">
            <a:extLst>
              <a:ext uri="{FF2B5EF4-FFF2-40B4-BE49-F238E27FC236}">
                <a16:creationId xmlns:a16="http://schemas.microsoft.com/office/drawing/2014/main" id="{AB32A0FA-6DBB-4225-B00D-577AB6A9E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354" y="1466194"/>
            <a:ext cx="1373946" cy="849677"/>
          </a:xfrm>
          <a:prstGeom prst="rect">
            <a:avLst/>
          </a:prstGeom>
        </p:spPr>
      </p:pic>
      <p:pic>
        <p:nvPicPr>
          <p:cNvPr id="11" name="Picture 10" descr="Website&#10;&#10;Description automatically generated with medium confidence">
            <a:extLst>
              <a:ext uri="{FF2B5EF4-FFF2-40B4-BE49-F238E27FC236}">
                <a16:creationId xmlns:a16="http://schemas.microsoft.com/office/drawing/2014/main" id="{36D19BB1-540B-4FCE-9C90-A5DD05444B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299" y="1195707"/>
            <a:ext cx="1343025" cy="1390650"/>
          </a:xfrm>
          <a:prstGeom prst="rect">
            <a:avLst/>
          </a:prstGeom>
        </p:spPr>
      </p:pic>
      <p:pic>
        <p:nvPicPr>
          <p:cNvPr id="13" name="Picture 12" descr="A picture containing text, electronics, projector&#10;&#10;Description automatically generated">
            <a:extLst>
              <a:ext uri="{FF2B5EF4-FFF2-40B4-BE49-F238E27FC236}">
                <a16:creationId xmlns:a16="http://schemas.microsoft.com/office/drawing/2014/main" id="{9D9ED6A0-4BCE-4196-9E3B-BFE548BF9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5849" y="1362820"/>
            <a:ext cx="1885950" cy="1104900"/>
          </a:xfrm>
          <a:prstGeom prst="rect">
            <a:avLst/>
          </a:prstGeom>
        </p:spPr>
      </p:pic>
      <p:pic>
        <p:nvPicPr>
          <p:cNvPr id="15" name="Picture 14" descr="A pair of black glasses&#10;&#10;Description automatically generated with low confidence">
            <a:extLst>
              <a:ext uri="{FF2B5EF4-FFF2-40B4-BE49-F238E27FC236}">
                <a16:creationId xmlns:a16="http://schemas.microsoft.com/office/drawing/2014/main" id="{07740971-3256-4322-8E9E-C6B2FB8F27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546768"/>
            <a:ext cx="2880496" cy="1766816"/>
          </a:xfrm>
          <a:prstGeom prst="rect">
            <a:avLst/>
          </a:prstGeom>
        </p:spPr>
      </p:pic>
      <p:pic>
        <p:nvPicPr>
          <p:cNvPr id="17" name="Picture 16" descr="Diagram&#10;&#10;Description automatically generated">
            <a:extLst>
              <a:ext uri="{FF2B5EF4-FFF2-40B4-BE49-F238E27FC236}">
                <a16:creationId xmlns:a16="http://schemas.microsoft.com/office/drawing/2014/main" id="{49E8C7BA-5A65-4A04-88BA-636106D615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2403" y="2820236"/>
            <a:ext cx="1885951" cy="1592037"/>
          </a:xfrm>
          <a:prstGeom prst="rect">
            <a:avLst/>
          </a:prstGeom>
        </p:spPr>
      </p:pic>
      <p:pic>
        <p:nvPicPr>
          <p:cNvPr id="19" name="Picture 18" descr="Diagram&#10;&#10;Description automatically generated">
            <a:extLst>
              <a:ext uri="{FF2B5EF4-FFF2-40B4-BE49-F238E27FC236}">
                <a16:creationId xmlns:a16="http://schemas.microsoft.com/office/drawing/2014/main" id="{C5FDFB9E-9522-4666-85C5-0C93C636E4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1320" y="2820631"/>
            <a:ext cx="2810496" cy="1591642"/>
          </a:xfrm>
          <a:prstGeom prst="rect">
            <a:avLst/>
          </a:prstGeom>
        </p:spPr>
      </p:pic>
      <p:pic>
        <p:nvPicPr>
          <p:cNvPr id="21" name="Picture 20" descr="A picture containing text, device&#10;&#10;Description automatically generated">
            <a:extLst>
              <a:ext uri="{FF2B5EF4-FFF2-40B4-BE49-F238E27FC236}">
                <a16:creationId xmlns:a16="http://schemas.microsoft.com/office/drawing/2014/main" id="{2AC730F2-3A85-4870-AD8A-E2DA2A2722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2403" y="4718355"/>
            <a:ext cx="4810125" cy="904875"/>
          </a:xfrm>
          <a:prstGeom prst="rect">
            <a:avLst/>
          </a:prstGeom>
        </p:spPr>
      </p:pic>
      <p:pic>
        <p:nvPicPr>
          <p:cNvPr id="23" name="Picture 22" descr="Icon&#10;&#10;Description automatically generated">
            <a:extLst>
              <a:ext uri="{FF2B5EF4-FFF2-40B4-BE49-F238E27FC236}">
                <a16:creationId xmlns:a16="http://schemas.microsoft.com/office/drawing/2014/main" id="{E0E5291A-C7F4-4A23-B593-406D08278D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56911" y="1174887"/>
            <a:ext cx="1743227" cy="1591642"/>
          </a:xfrm>
          <a:prstGeom prst="rect">
            <a:avLst/>
          </a:prstGeom>
        </p:spPr>
      </p:pic>
      <p:pic>
        <p:nvPicPr>
          <p:cNvPr id="25" name="Picture 24" descr="A picture containing text, container, box&#10;&#10;Description automatically generated">
            <a:extLst>
              <a:ext uri="{FF2B5EF4-FFF2-40B4-BE49-F238E27FC236}">
                <a16:creationId xmlns:a16="http://schemas.microsoft.com/office/drawing/2014/main" id="{65AA3DC0-1128-4A01-82D0-36F80390BBF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45549" y="4656980"/>
            <a:ext cx="2314575" cy="1676400"/>
          </a:xfrm>
          <a:prstGeom prst="rect">
            <a:avLst/>
          </a:prstGeom>
        </p:spPr>
      </p:pic>
      <p:pic>
        <p:nvPicPr>
          <p:cNvPr id="29" name="Picture 28" descr="A yellow tennis ball&#10;&#10;Description automatically generated with low confidence">
            <a:extLst>
              <a:ext uri="{FF2B5EF4-FFF2-40B4-BE49-F238E27FC236}">
                <a16:creationId xmlns:a16="http://schemas.microsoft.com/office/drawing/2014/main" id="{5A74FD5B-B669-4804-8EA1-2424708E09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51370" y="4844930"/>
            <a:ext cx="990600" cy="1143000"/>
          </a:xfrm>
          <a:prstGeom prst="rect">
            <a:avLst/>
          </a:prstGeom>
        </p:spPr>
      </p:pic>
      <p:pic>
        <p:nvPicPr>
          <p:cNvPr id="31" name="Picture 30" descr="Diagram&#10;&#10;Description automatically generated">
            <a:extLst>
              <a:ext uri="{FF2B5EF4-FFF2-40B4-BE49-F238E27FC236}">
                <a16:creationId xmlns:a16="http://schemas.microsoft.com/office/drawing/2014/main" id="{CC01FA5B-B18D-4284-AC9E-194075971D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32" y="4558893"/>
            <a:ext cx="2771503" cy="1102587"/>
          </a:xfrm>
          <a:prstGeom prst="rect">
            <a:avLst/>
          </a:prstGeom>
        </p:spPr>
      </p:pic>
      <p:pic>
        <p:nvPicPr>
          <p:cNvPr id="4" name="Picture 3" descr="Text, letter&#10;&#10;Description automatically generated">
            <a:extLst>
              <a:ext uri="{FF2B5EF4-FFF2-40B4-BE49-F238E27FC236}">
                <a16:creationId xmlns:a16="http://schemas.microsoft.com/office/drawing/2014/main" id="{AEB07A6C-B6EB-44B8-AE90-0406C98A8DA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55439" y="2820236"/>
            <a:ext cx="2872720" cy="1591642"/>
          </a:xfrm>
          <a:prstGeom prst="rect">
            <a:avLst/>
          </a:prstGeom>
        </p:spPr>
      </p:pic>
    </p:spTree>
    <p:extLst>
      <p:ext uri="{BB962C8B-B14F-4D97-AF65-F5344CB8AC3E}">
        <p14:creationId xmlns:p14="http://schemas.microsoft.com/office/powerpoint/2010/main" val="1126594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390083" y="2136098"/>
            <a:ext cx="4343400" cy="1600200"/>
          </a:xfrm>
        </p:spPr>
        <p:txBody>
          <a:bodyPr>
            <a:normAutofit fontScale="90000"/>
          </a:bodyPr>
          <a:lstStyle/>
          <a:p>
            <a:pPr algn="ctr"/>
            <a:r>
              <a:rPr lang="en-US" sz="6700" dirty="0">
                <a:solidFill>
                  <a:srgbClr val="00B050"/>
                </a:solidFill>
              </a:rPr>
              <a:t>Data Analysis </a:t>
            </a:r>
            <a:r>
              <a:rPr lang="en-US" sz="4400" dirty="0">
                <a:solidFill>
                  <a:srgbClr val="FFC000"/>
                </a:solidFill>
                <a:latin typeface="EucrosiaUPC" panose="02020603050405020304" pitchFamily="18" charset="-34"/>
                <a:cs typeface="EucrosiaUPC" panose="02020603050405020304" pitchFamily="18" charset="-34"/>
              </a:rPr>
              <a:t>(of Halls Data)</a:t>
            </a:r>
          </a:p>
        </p:txBody>
      </p:sp>
      <p:graphicFrame>
        <p:nvGraphicFramePr>
          <p:cNvPr id="6" name="Content Placeholder 5">
            <a:extLst>
              <a:ext uri="{FF2B5EF4-FFF2-40B4-BE49-F238E27FC236}">
                <a16:creationId xmlns:a16="http://schemas.microsoft.com/office/drawing/2014/main" id="{05FEF719-8586-4297-AEAE-A900B05D0AE3}"/>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744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pPr algn="ctr"/>
            <a:r>
              <a:rPr lang="en-US" sz="6000" dirty="0">
                <a:solidFill>
                  <a:schemeClr val="accent2">
                    <a:lumMod val="75000"/>
                  </a:schemeClr>
                </a:solidFill>
              </a:rPr>
              <a:t>Knowledge</a:t>
            </a:r>
            <a:r>
              <a:rPr lang="en-US" sz="6000" dirty="0">
                <a:solidFill>
                  <a:srgbClr val="FFFF00"/>
                </a:solidFill>
              </a:rPr>
              <a:t> </a:t>
            </a:r>
            <a:r>
              <a:rPr lang="en-US" sz="6000" dirty="0">
                <a:solidFill>
                  <a:schemeClr val="accent2">
                    <a:lumMod val="75000"/>
                  </a:schemeClr>
                </a:solidFill>
              </a:rPr>
              <a:t>Gained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838199" y="1825625"/>
            <a:ext cx="4708161" cy="4351338"/>
          </a:xfrm>
        </p:spPr>
        <p:txBody>
          <a:bodyPr>
            <a:normAutofit/>
          </a:bodyPr>
          <a:lstStyle/>
          <a:p>
            <a:pPr marL="114300" indent="-342900">
              <a:spcBef>
                <a:spcPts val="0"/>
              </a:spcBef>
              <a:buFont typeface="Wingdings" panose="05000000000000000000" pitchFamily="2" charset="2"/>
              <a:buChar char="Ø"/>
            </a:pPr>
            <a:r>
              <a:rPr lang="en-US" sz="4800" dirty="0">
                <a:solidFill>
                  <a:srgbClr val="002060"/>
                </a:solidFill>
                <a:effectLst/>
                <a:latin typeface="EucrosiaUPC" panose="02020603050405020304" pitchFamily="18" charset="-34"/>
                <a:ea typeface="Calibri" panose="020F0502020204030204" pitchFamily="34" charset="0"/>
                <a:cs typeface="EucrosiaUPC" panose="02020603050405020304" pitchFamily="18" charset="-34"/>
              </a:rPr>
              <a:t>Challenges</a:t>
            </a:r>
          </a:p>
          <a:p>
            <a:pPr marL="1028700" lvl="2" indent="-342900">
              <a:spcBef>
                <a:spcPts val="0"/>
              </a:spcBef>
              <a:buFont typeface="Wingdings" panose="05000000000000000000" pitchFamily="2" charset="2"/>
              <a:buChar char="Ø"/>
            </a:pPr>
            <a:r>
              <a:rPr lang="en-US" sz="40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Time management</a:t>
            </a:r>
          </a:p>
          <a:p>
            <a:pPr marL="1028700" lvl="2" indent="-342900">
              <a:spcBef>
                <a:spcPts val="0"/>
              </a:spcBef>
              <a:buFont typeface="Wingdings" panose="05000000000000000000" pitchFamily="2" charset="2"/>
              <a:buChar char="Ø"/>
            </a:pPr>
            <a:r>
              <a:rPr lang="en-US" sz="4000" dirty="0">
                <a:solidFill>
                  <a:srgbClr val="002060"/>
                </a:solidFill>
                <a:effectLst/>
                <a:latin typeface="EucrosiaUPC" panose="02020603050405020304" pitchFamily="18" charset="-34"/>
                <a:ea typeface="Calibri" panose="020F0502020204030204" pitchFamily="34" charset="0"/>
                <a:cs typeface="EucrosiaUPC" panose="02020603050405020304" pitchFamily="18" charset="-34"/>
              </a:rPr>
              <a:t>Corrupted files</a:t>
            </a:r>
          </a:p>
          <a:p>
            <a:pPr marL="1028700" lvl="2" indent="-342900">
              <a:spcBef>
                <a:spcPts val="0"/>
              </a:spcBef>
              <a:buFont typeface="Wingdings" panose="05000000000000000000" pitchFamily="2" charset="2"/>
              <a:buChar char="Ø"/>
            </a:pPr>
            <a:r>
              <a:rPr lang="en-US" sz="40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Inaccurate readings</a:t>
            </a:r>
            <a:endParaRPr lang="en-US" sz="4000" dirty="0">
              <a:solidFill>
                <a:srgbClr val="002060"/>
              </a:solidFill>
              <a:effectLst/>
              <a:latin typeface="EucrosiaUPC" panose="02020603050405020304" pitchFamily="18" charset="-34"/>
              <a:ea typeface="Calibri" panose="020F0502020204030204" pitchFamily="34" charset="0"/>
              <a:cs typeface="EucrosiaUPC" panose="02020603050405020304" pitchFamily="18" charset="-34"/>
            </a:endParaRPr>
          </a:p>
        </p:txBody>
      </p:sp>
      <p:sp>
        <p:nvSpPr>
          <p:cNvPr id="4" name="Text Placeholder 6">
            <a:extLst>
              <a:ext uri="{FF2B5EF4-FFF2-40B4-BE49-F238E27FC236}">
                <a16:creationId xmlns:a16="http://schemas.microsoft.com/office/drawing/2014/main" id="{FB769C4D-4063-4E62-B6C7-AD03CB2D1ABE}"/>
              </a:ext>
            </a:extLst>
          </p:cNvPr>
          <p:cNvSpPr txBox="1">
            <a:spLocks/>
          </p:cNvSpPr>
          <p:nvPr/>
        </p:nvSpPr>
        <p:spPr>
          <a:xfrm>
            <a:off x="6491985" y="1978025"/>
            <a:ext cx="5275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685800">
              <a:spcBef>
                <a:spcPts val="0"/>
              </a:spcBef>
              <a:buFont typeface="Wingdings" panose="05000000000000000000" pitchFamily="2" charset="2"/>
              <a:buChar char="ü"/>
            </a:pPr>
            <a:r>
              <a:rPr lang="en-US" sz="48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Skills</a:t>
            </a:r>
          </a:p>
          <a:p>
            <a:pPr marL="1257300" lvl="2" indent="-571500">
              <a:spcBef>
                <a:spcPts val="0"/>
              </a:spcBef>
              <a:buFont typeface="Wingdings" panose="05000000000000000000" pitchFamily="2" charset="2"/>
              <a:buChar char="ü"/>
            </a:pPr>
            <a:r>
              <a:rPr lang="en-US" sz="40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Higher confidence</a:t>
            </a:r>
          </a:p>
          <a:p>
            <a:pPr marL="1257300" lvl="2" indent="-571500">
              <a:spcBef>
                <a:spcPts val="0"/>
              </a:spcBef>
              <a:buFont typeface="Wingdings" panose="05000000000000000000" pitchFamily="2" charset="2"/>
              <a:buChar char="ü"/>
            </a:pPr>
            <a:r>
              <a:rPr lang="en-US" sz="40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Better communication </a:t>
            </a:r>
          </a:p>
          <a:p>
            <a:pPr marL="1257300" lvl="2" indent="-571500">
              <a:spcBef>
                <a:spcPts val="0"/>
              </a:spcBef>
              <a:buFont typeface="Wingdings" panose="05000000000000000000" pitchFamily="2" charset="2"/>
              <a:buChar char="ü"/>
            </a:pPr>
            <a:r>
              <a:rPr lang="en-US" sz="4000" dirty="0">
                <a:solidFill>
                  <a:srgbClr val="002060"/>
                </a:solidFill>
                <a:latin typeface="EucrosiaUPC" panose="02020603050405020304" pitchFamily="18" charset="-34"/>
                <a:ea typeface="Calibri" panose="020F0502020204030204" pitchFamily="34" charset="0"/>
                <a:cs typeface="EucrosiaUPC" panose="02020603050405020304" pitchFamily="18" charset="-34"/>
              </a:rPr>
              <a:t>Problem solving</a:t>
            </a:r>
          </a:p>
        </p:txBody>
      </p:sp>
    </p:spTree>
    <p:extLst>
      <p:ext uri="{BB962C8B-B14F-4D97-AF65-F5344CB8AC3E}">
        <p14:creationId xmlns:p14="http://schemas.microsoft.com/office/powerpoint/2010/main" val="417947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nature, cloud&#10;&#10;Description automatically generated">
            <a:extLst>
              <a:ext uri="{FF2B5EF4-FFF2-40B4-BE49-F238E27FC236}">
                <a16:creationId xmlns:a16="http://schemas.microsoft.com/office/drawing/2014/main" id="{B3A7D195-57B9-462F-9788-49B0EB6F9655}"/>
              </a:ext>
            </a:extLst>
          </p:cNvPr>
          <p:cNvPicPr>
            <a:picLocks noChangeAspect="1"/>
          </p:cNvPicPr>
          <p:nvPr/>
        </p:nvPicPr>
        <p:blipFill rotWithShape="1">
          <a:blip r:embed="rId3">
            <a:extLst>
              <a:ext uri="{28A0092B-C50C-407E-A947-70E740481C1C}">
                <a14:useLocalDpi xmlns:a14="http://schemas.microsoft.com/office/drawing/2010/main" val="0"/>
              </a:ext>
            </a:extLst>
          </a:blip>
          <a:srcRect t="39479" r="-2" b="-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7D80D599-9263-48FA-89A7-B1618FCC0C6A}"/>
              </a:ext>
            </a:extLst>
          </p:cNvPr>
          <p:cNvSpPr txBox="1">
            <a:spLocks/>
          </p:cNvSpPr>
          <p:nvPr/>
        </p:nvSpPr>
        <p:spPr>
          <a:xfrm>
            <a:off x="371094" y="1161288"/>
            <a:ext cx="3438144" cy="11247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ct val="0"/>
              </a:spcBef>
              <a:spcAft>
                <a:spcPts val="600"/>
              </a:spcAft>
            </a:pPr>
            <a:r>
              <a:rPr lang="en-US" sz="6000" b="1" i="1" cap="small" dirty="0">
                <a:latin typeface="EucrosiaUPC" panose="02020603050405020304" pitchFamily="18" charset="-34"/>
                <a:ea typeface="+mj-ea"/>
                <a:cs typeface="EucrosiaUPC" panose="02020603050405020304" pitchFamily="18" charset="-34"/>
              </a:rPr>
              <a:t>Conclusion</a:t>
            </a:r>
            <a:endParaRPr lang="en-US" sz="2800" b="1" i="1" cap="small" dirty="0">
              <a:latin typeface="EucrosiaUPC" panose="02020603050405020304" pitchFamily="18" charset="-34"/>
              <a:ea typeface="+mj-ea"/>
              <a:cs typeface="EucrosiaUPC" panose="02020603050405020304" pitchFamily="18" charset="-34"/>
            </a:endParaRPr>
          </a:p>
          <a:p>
            <a:pPr marL="742950" indent="-742950">
              <a:spcBef>
                <a:spcPct val="0"/>
              </a:spcBef>
              <a:spcAft>
                <a:spcPts val="600"/>
              </a:spcAft>
            </a:pPr>
            <a:endParaRPr lang="en-US" sz="2800" cap="small" dirty="0">
              <a:latin typeface="+mj-lt"/>
              <a:ea typeface="+mj-ea"/>
              <a:cs typeface="+mj-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ED3B47-C2EB-49E8-A9ED-F2473232FDAA}"/>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5400" dirty="0">
                <a:latin typeface="EucrosiaUPC" panose="02020603050405020304" pitchFamily="18" charset="-34"/>
                <a:cs typeface="EucrosiaUPC" panose="02020603050405020304" pitchFamily="18" charset="-34"/>
              </a:rPr>
              <a:t>Newton’s Law</a:t>
            </a:r>
          </a:p>
          <a:p>
            <a:pPr indent="-228600" defTabSz="914400">
              <a:lnSpc>
                <a:spcPct val="90000"/>
              </a:lnSpc>
              <a:spcAft>
                <a:spcPts val="600"/>
              </a:spcAft>
              <a:buFont typeface="Arial" panose="020B0604020202020204" pitchFamily="34" charset="0"/>
              <a:buChar char="•"/>
            </a:pPr>
            <a:r>
              <a:rPr lang="en-US" sz="5400" dirty="0">
                <a:latin typeface="EucrosiaUPC" panose="02020603050405020304" pitchFamily="18" charset="-34"/>
                <a:cs typeface="EucrosiaUPC" panose="02020603050405020304" pitchFamily="18" charset="-34"/>
              </a:rPr>
              <a:t>Hooke’s Law</a:t>
            </a:r>
          </a:p>
          <a:p>
            <a:pPr indent="-228600" defTabSz="914400">
              <a:lnSpc>
                <a:spcPct val="90000"/>
              </a:lnSpc>
              <a:spcAft>
                <a:spcPts val="600"/>
              </a:spcAft>
              <a:buFont typeface="Arial" panose="020B0604020202020204" pitchFamily="34" charset="0"/>
              <a:buChar char="•"/>
            </a:pPr>
            <a:r>
              <a:rPr lang="en-US" sz="5400" dirty="0">
                <a:latin typeface="EucrosiaUPC" panose="02020603050405020304" pitchFamily="18" charset="-34"/>
                <a:cs typeface="EucrosiaUPC" panose="02020603050405020304" pitchFamily="18" charset="-34"/>
              </a:rPr>
              <a:t>Hall Effect</a:t>
            </a:r>
          </a:p>
        </p:txBody>
      </p:sp>
    </p:spTree>
    <p:extLst>
      <p:ext uri="{BB962C8B-B14F-4D97-AF65-F5344CB8AC3E}">
        <p14:creationId xmlns:p14="http://schemas.microsoft.com/office/powerpoint/2010/main" val="113966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D80D599-9263-48FA-89A7-B1618FCC0C6A}"/>
              </a:ext>
            </a:extLst>
          </p:cNvPr>
          <p:cNvSpPr txBox="1">
            <a:spLocks/>
          </p:cNvSpPr>
          <p:nvPr/>
        </p:nvSpPr>
        <p:spPr>
          <a:xfrm>
            <a:off x="1524000" y="227084"/>
            <a:ext cx="9144000" cy="9819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sz="6000" i="1" cap="small" dirty="0">
                <a:solidFill>
                  <a:schemeClr val="accent2">
                    <a:lumMod val="75000"/>
                  </a:schemeClr>
                </a:solidFill>
                <a:latin typeface="EucrosiaUPC" panose="020B0502040204020203" pitchFamily="18" charset="-34"/>
                <a:ea typeface="+mj-ea"/>
                <a:cs typeface="EucrosiaUPC" panose="020B0502040204020203" pitchFamily="18" charset="-34"/>
              </a:rPr>
              <a:t>References</a:t>
            </a:r>
            <a:endParaRPr lang="en-US" sz="12300" i="1" cap="small" dirty="0">
              <a:solidFill>
                <a:schemeClr val="accent2">
                  <a:lumMod val="75000"/>
                </a:schemeClr>
              </a:solidFill>
              <a:latin typeface="EucrosiaUPC" panose="020B0502040204020203" pitchFamily="18" charset="-34"/>
              <a:ea typeface="+mj-ea"/>
              <a:cs typeface="EucrosiaUPC" panose="020B0502040204020203" pitchFamily="18" charset="-34"/>
            </a:endParaRPr>
          </a:p>
          <a:p>
            <a:pPr marL="742950" indent="-742950">
              <a:buFont typeface="Arial" panose="020B0604020202020204" pitchFamily="34" charset="0"/>
              <a:buAutoNum type="arabicPeriod"/>
            </a:pPr>
            <a:endParaRPr lang="en-US" sz="4400" cap="small" dirty="0">
              <a:solidFill>
                <a:srgbClr val="0070C0"/>
              </a:solidFill>
              <a:latin typeface="EucrosiaUPC" panose="020B0502040204020203" pitchFamily="18" charset="-34"/>
              <a:ea typeface="+mj-ea"/>
              <a:cs typeface="EucrosiaUPC" panose="020B0502040204020203" pitchFamily="18" charset="-34"/>
            </a:endParaRPr>
          </a:p>
        </p:txBody>
      </p:sp>
      <p:sp>
        <p:nvSpPr>
          <p:cNvPr id="3" name="TextBox 2">
            <a:extLst>
              <a:ext uri="{FF2B5EF4-FFF2-40B4-BE49-F238E27FC236}">
                <a16:creationId xmlns:a16="http://schemas.microsoft.com/office/drawing/2014/main" id="{5F21E637-0C2B-4B08-B0C9-4A78F471BF32}"/>
              </a:ext>
            </a:extLst>
          </p:cNvPr>
          <p:cNvSpPr txBox="1"/>
          <p:nvPr/>
        </p:nvSpPr>
        <p:spPr>
          <a:xfrm>
            <a:off x="644577" y="1528997"/>
            <a:ext cx="10882859" cy="2031325"/>
          </a:xfrm>
          <a:prstGeom prst="rect">
            <a:avLst/>
          </a:prstGeom>
          <a:noFill/>
        </p:spPr>
        <p:txBody>
          <a:bodyPr wrap="square" rtlCol="0">
            <a:spAutoFit/>
          </a:bodyPr>
          <a:lstStyle/>
          <a:p>
            <a:pPr marL="457200" marR="0" indent="-45720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Adib, Ph. D., N. (2021, August 21). </a:t>
            </a:r>
            <a:r>
              <a:rPr lang="en-US" sz="1800" i="1" dirty="0">
                <a:effectLst/>
                <a:latin typeface="Arial" panose="020B0604020202020204" pitchFamily="34" charset="0"/>
                <a:ea typeface="Calibri" panose="020F0502020204030204" pitchFamily="34" charset="0"/>
                <a:cs typeface="Times New Roman" panose="02020603050405020304" pitchFamily="18" charset="0"/>
              </a:rPr>
              <a:t>Module 5 - Project: Convert Radial Displacement To Linear Displacement Using The Rotary Encoder.</a:t>
            </a:r>
            <a:r>
              <a:rPr lang="en-US" sz="1800" dirty="0">
                <a:effectLst/>
                <a:latin typeface="Arial" panose="020B0604020202020204" pitchFamily="34" charset="0"/>
                <a:ea typeface="Calibri" panose="020F0502020204030204" pitchFamily="34" charset="0"/>
                <a:cs typeface="Times New Roman" panose="02020603050405020304" pitchFamily="18" charset="0"/>
              </a:rPr>
              <a:t> Retrieved from DeVry University: </a:t>
            </a:r>
            <a:r>
              <a:rPr lang="en-US" sz="1800" dirty="0">
                <a:effectLst/>
                <a:latin typeface="Arial" panose="020B0604020202020204" pitchFamily="34" charset="0"/>
                <a:ea typeface="Calibri" panose="020F0502020204030204" pitchFamily="34" charset="0"/>
                <a:cs typeface="Times New Roman" panose="02020603050405020304" pitchFamily="18" charset="0"/>
                <a:hlinkClick r:id="rId3"/>
              </a:rPr>
              <a:t>https://devryu.instructure.com/courses/70179/pages/module-5-project-convert-radial-displacement-to-linear-displacement-using-the-rotary-encoder-due-by-end-of-week-6?module_item_id=8821440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Lammle</a:t>
            </a:r>
            <a:r>
              <a:rPr lang="en-US" sz="1800" dirty="0">
                <a:effectLst/>
                <a:latin typeface="Arial" panose="020B0604020202020204" pitchFamily="34" charset="0"/>
                <a:ea typeface="Calibri" panose="020F0502020204030204" pitchFamily="34" charset="0"/>
                <a:cs typeface="Times New Roman" panose="02020603050405020304" pitchFamily="18" charset="0"/>
              </a:rPr>
              <a:t>, T. (2020). </a:t>
            </a:r>
            <a:r>
              <a:rPr lang="en-US" sz="1800" i="1" dirty="0">
                <a:effectLst/>
                <a:latin typeface="Arial" panose="020B0604020202020204" pitchFamily="34" charset="0"/>
                <a:ea typeface="Calibri" panose="020F0502020204030204" pitchFamily="34" charset="0"/>
                <a:cs typeface="Times New Roman" panose="02020603050405020304" pitchFamily="18" charset="0"/>
              </a:rPr>
              <a:t>CCNA Certification Study Guide.</a:t>
            </a:r>
            <a:r>
              <a:rPr lang="en-US" sz="1800" dirty="0">
                <a:effectLst/>
                <a:latin typeface="Arial" panose="020B0604020202020204" pitchFamily="34" charset="0"/>
                <a:ea typeface="Calibri" panose="020F0502020204030204" pitchFamily="34" charset="0"/>
                <a:cs typeface="Times New Roman" panose="02020603050405020304" pitchFamily="18" charset="0"/>
              </a:rPr>
              <a:t> Hoboken, NJ: John Wiley &amp; Sons, Inc.</a:t>
            </a:r>
          </a:p>
          <a:p>
            <a:endParaRPr lang="en-US" dirty="0"/>
          </a:p>
        </p:txBody>
      </p:sp>
    </p:spTree>
    <p:extLst>
      <p:ext uri="{BB962C8B-B14F-4D97-AF65-F5344CB8AC3E}">
        <p14:creationId xmlns:p14="http://schemas.microsoft.com/office/powerpoint/2010/main" val="6549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Picture Placeholder 3" descr="Graphical user interface, application&#10;&#10;Description automatically generated">
            <a:extLst>
              <a:ext uri="{FF2B5EF4-FFF2-40B4-BE49-F238E27FC236}">
                <a16:creationId xmlns:a16="http://schemas.microsoft.com/office/drawing/2014/main" id="{2C8B500D-AD07-4AE9-8BAD-1974A7DCF27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654" r="12654"/>
          <a:stretch>
            <a:fillRect/>
          </a:stretch>
        </p:blipFill>
        <p:spPr>
          <a:xfrm>
            <a:off x="8185618" y="3337977"/>
            <a:ext cx="3617052" cy="2856057"/>
          </a:xfrm>
        </p:spPr>
      </p:pic>
      <p:sp>
        <p:nvSpPr>
          <p:cNvPr id="5" name="Subtitle 2">
            <a:extLst>
              <a:ext uri="{FF2B5EF4-FFF2-40B4-BE49-F238E27FC236}">
                <a16:creationId xmlns:a16="http://schemas.microsoft.com/office/drawing/2014/main" id="{7D80D599-9263-48FA-89A7-B1618FCC0C6A}"/>
              </a:ext>
            </a:extLst>
          </p:cNvPr>
          <p:cNvSpPr txBox="1">
            <a:spLocks/>
          </p:cNvSpPr>
          <p:nvPr/>
        </p:nvSpPr>
        <p:spPr>
          <a:xfrm>
            <a:off x="1524000" y="663966"/>
            <a:ext cx="9144000" cy="58021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742950" indent="-742950" algn="ctr">
              <a:buFont typeface="Arial" panose="020B0604020202020204" pitchFamily="34" charset="0"/>
              <a:buAutoNum type="arabicPeriod"/>
            </a:pPr>
            <a:r>
              <a:rPr lang="en-US" sz="4400" cap="small" dirty="0">
                <a:solidFill>
                  <a:srgbClr val="0070C0"/>
                </a:solidFill>
                <a:latin typeface="EucrosiaUPC" panose="020B0502040204020203" pitchFamily="18" charset="-34"/>
                <a:ea typeface="+mj-ea"/>
                <a:cs typeface="EucrosiaUPC" panose="020B0502040204020203" pitchFamily="18" charset="-34"/>
              </a:rPr>
              <a:t>Materials</a:t>
            </a:r>
            <a:r>
              <a:rPr lang="en-US" dirty="0"/>
              <a:t> </a:t>
            </a:r>
            <a:r>
              <a:rPr lang="en-US" sz="4400" cap="small" dirty="0">
                <a:solidFill>
                  <a:srgbClr val="0070C0"/>
                </a:solidFill>
                <a:latin typeface="EucrosiaUPC" panose="020B0502040204020203" pitchFamily="18" charset="-34"/>
                <a:ea typeface="+mj-ea"/>
                <a:cs typeface="EucrosiaUPC" panose="020B0502040204020203" pitchFamily="18" charset="-34"/>
              </a:rPr>
              <a:t>List Continued </a:t>
            </a:r>
            <a:r>
              <a:rPr lang="en-US" sz="1900" i="1" cap="small" dirty="0">
                <a:solidFill>
                  <a:srgbClr val="0070C0"/>
                </a:solidFill>
                <a:latin typeface="EucrosiaUPC" panose="020B0502040204020203" pitchFamily="18" charset="-34"/>
                <a:ea typeface="+mj-ea"/>
                <a:cs typeface="EucrosiaUPC" panose="020B0502040204020203" pitchFamily="18" charset="-34"/>
              </a:rPr>
              <a:t>(slide 2of 2)</a:t>
            </a:r>
          </a:p>
          <a:p>
            <a:pPr marL="742950" indent="-742950">
              <a:buFont typeface="Arial" panose="020B0604020202020204" pitchFamily="34" charset="0"/>
              <a:buAutoNum type="arabicPeriod"/>
            </a:pPr>
            <a:endParaRPr lang="en-US" sz="4400" cap="small" dirty="0">
              <a:solidFill>
                <a:srgbClr val="0070C0"/>
              </a:solidFill>
              <a:latin typeface="EucrosiaUPC" panose="020B0502040204020203" pitchFamily="18" charset="-34"/>
              <a:ea typeface="+mj-ea"/>
              <a:cs typeface="EucrosiaUPC" panose="020B0502040204020203" pitchFamily="18" charset="-34"/>
            </a:endParaRPr>
          </a:p>
        </p:txBody>
      </p:sp>
      <p:sp>
        <p:nvSpPr>
          <p:cNvPr id="14" name="TextBox 13">
            <a:extLst>
              <a:ext uri="{FF2B5EF4-FFF2-40B4-BE49-F238E27FC236}">
                <a16:creationId xmlns:a16="http://schemas.microsoft.com/office/drawing/2014/main" id="{58720103-61E7-4538-9E24-5523444A367A}"/>
              </a:ext>
            </a:extLst>
          </p:cNvPr>
          <p:cNvSpPr txBox="1"/>
          <p:nvPr/>
        </p:nvSpPr>
        <p:spPr>
          <a:xfrm>
            <a:off x="8544134" y="2705804"/>
            <a:ext cx="2758191" cy="584775"/>
          </a:xfrm>
          <a:prstGeom prst="rect">
            <a:avLst/>
          </a:prstGeom>
          <a:noFill/>
        </p:spPr>
        <p:txBody>
          <a:bodyPr wrap="square" rtlCol="0">
            <a:spAutoFit/>
          </a:bodyPr>
          <a:lstStyle/>
          <a:p>
            <a:pPr algn="ctr"/>
            <a:r>
              <a:rPr lang="en-US" sz="3200" dirty="0">
                <a:solidFill>
                  <a:srgbClr val="00B050"/>
                </a:solidFill>
                <a:latin typeface="EucrosiaUPC" panose="02020603050405020304" pitchFamily="18" charset="-34"/>
                <a:cs typeface="EucrosiaUPC" panose="02020603050405020304" pitchFamily="18" charset="-34"/>
              </a:rPr>
              <a:t>Microsoft Excel</a:t>
            </a:r>
          </a:p>
        </p:txBody>
      </p:sp>
      <p:grpSp>
        <p:nvGrpSpPr>
          <p:cNvPr id="17" name="Group 16">
            <a:extLst>
              <a:ext uri="{FF2B5EF4-FFF2-40B4-BE49-F238E27FC236}">
                <a16:creationId xmlns:a16="http://schemas.microsoft.com/office/drawing/2014/main" id="{C12B30C3-18C5-412E-ADB7-5323C3ACFD32}"/>
              </a:ext>
            </a:extLst>
          </p:cNvPr>
          <p:cNvGrpSpPr/>
          <p:nvPr/>
        </p:nvGrpSpPr>
        <p:grpSpPr>
          <a:xfrm>
            <a:off x="524657" y="2413417"/>
            <a:ext cx="2698229" cy="3072984"/>
            <a:chOff x="8079699" y="2203553"/>
            <a:chExt cx="2698229" cy="3072984"/>
          </a:xfrm>
        </p:grpSpPr>
        <p:pic>
          <p:nvPicPr>
            <p:cNvPr id="10" name="Picture Placeholder 3" descr="Graphical user interface, text, application, chat or text message&#10;&#10;Description automatically generated">
              <a:extLst>
                <a:ext uri="{FF2B5EF4-FFF2-40B4-BE49-F238E27FC236}">
                  <a16:creationId xmlns:a16="http://schemas.microsoft.com/office/drawing/2014/main" id="{4F2118D0-8842-47BC-A750-BFE94EDCCAF3}"/>
                </a:ext>
              </a:extLst>
            </p:cNvPr>
            <p:cNvPicPr>
              <a:picLocks noChangeAspect="1"/>
            </p:cNvPicPr>
            <p:nvPr/>
          </p:nvPicPr>
          <p:blipFill rotWithShape="1">
            <a:blip r:embed="rId4">
              <a:extLst>
                <a:ext uri="{28A0092B-C50C-407E-A947-70E740481C1C}">
                  <a14:useLocalDpi xmlns:a14="http://schemas.microsoft.com/office/drawing/2010/main" val="0"/>
                </a:ext>
              </a:extLst>
            </a:blip>
            <a:srcRect l="11395" t="16199" r="8492" b="14834"/>
            <a:stretch/>
          </p:blipFill>
          <p:spPr>
            <a:xfrm>
              <a:off x="8139244" y="2623277"/>
              <a:ext cx="2638684" cy="2653260"/>
            </a:xfrm>
            <a:prstGeom prst="rect">
              <a:avLst/>
            </a:prstGeom>
          </p:spPr>
        </p:pic>
        <p:sp>
          <p:nvSpPr>
            <p:cNvPr id="15" name="TextBox 14">
              <a:extLst>
                <a:ext uri="{FF2B5EF4-FFF2-40B4-BE49-F238E27FC236}">
                  <a16:creationId xmlns:a16="http://schemas.microsoft.com/office/drawing/2014/main" id="{2E99BE7F-916C-4BA9-969D-DD7BC3C61B13}"/>
                </a:ext>
              </a:extLst>
            </p:cNvPr>
            <p:cNvSpPr txBox="1"/>
            <p:nvPr/>
          </p:nvSpPr>
          <p:spPr>
            <a:xfrm>
              <a:off x="8079699" y="2203553"/>
              <a:ext cx="2698229" cy="584775"/>
            </a:xfrm>
            <a:prstGeom prst="rect">
              <a:avLst/>
            </a:prstGeom>
            <a:noFill/>
          </p:spPr>
          <p:txBody>
            <a:bodyPr wrap="square" rtlCol="0">
              <a:spAutoFit/>
            </a:bodyPr>
            <a:lstStyle/>
            <a:p>
              <a:pPr algn="ctr"/>
              <a:r>
                <a:rPr lang="en-US" sz="3200" dirty="0">
                  <a:solidFill>
                    <a:srgbClr val="FF0000"/>
                  </a:solidFill>
                  <a:latin typeface="EucrosiaUPC" panose="02020603050405020304" pitchFamily="18" charset="-34"/>
                  <a:cs typeface="EucrosiaUPC" panose="02020603050405020304" pitchFamily="18" charset="-34"/>
                </a:rPr>
                <a:t>Arduino Software</a:t>
              </a:r>
            </a:p>
          </p:txBody>
        </p:sp>
      </p:grpSp>
      <p:pic>
        <p:nvPicPr>
          <p:cNvPr id="3" name="Picture 2" descr="Graphical user interface, text, application, email&#10;&#10;Description automatically generated">
            <a:extLst>
              <a:ext uri="{FF2B5EF4-FFF2-40B4-BE49-F238E27FC236}">
                <a16:creationId xmlns:a16="http://schemas.microsoft.com/office/drawing/2014/main" id="{47534A54-D7DF-4D6C-8EDE-915753CA7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988" y="2833141"/>
            <a:ext cx="2612024" cy="2653260"/>
          </a:xfrm>
          <a:prstGeom prst="rect">
            <a:avLst/>
          </a:prstGeom>
        </p:spPr>
      </p:pic>
      <p:sp>
        <p:nvSpPr>
          <p:cNvPr id="18" name="TextBox 17">
            <a:extLst>
              <a:ext uri="{FF2B5EF4-FFF2-40B4-BE49-F238E27FC236}">
                <a16:creationId xmlns:a16="http://schemas.microsoft.com/office/drawing/2014/main" id="{9A5A362E-A56E-4B21-B122-3C7960F4493F}"/>
              </a:ext>
            </a:extLst>
          </p:cNvPr>
          <p:cNvSpPr txBox="1"/>
          <p:nvPr/>
        </p:nvSpPr>
        <p:spPr>
          <a:xfrm>
            <a:off x="4746885" y="2348114"/>
            <a:ext cx="2698229" cy="523220"/>
          </a:xfrm>
          <a:prstGeom prst="rect">
            <a:avLst/>
          </a:prstGeom>
          <a:noFill/>
        </p:spPr>
        <p:txBody>
          <a:bodyPr wrap="square" rtlCol="0">
            <a:spAutoFit/>
          </a:bodyPr>
          <a:lstStyle/>
          <a:p>
            <a:pPr algn="ctr"/>
            <a:r>
              <a:rPr lang="en-US" sz="2800" dirty="0">
                <a:solidFill>
                  <a:srgbClr val="FF0000"/>
                </a:solidFill>
                <a:latin typeface="EucrosiaUPC" panose="02020603050405020304" pitchFamily="18" charset="-34"/>
                <a:cs typeface="EucrosiaUPC" panose="02020603050405020304" pitchFamily="18" charset="-34"/>
              </a:rPr>
              <a:t>Serial Monitor</a:t>
            </a:r>
          </a:p>
        </p:txBody>
      </p:sp>
    </p:spTree>
    <p:extLst>
      <p:ext uri="{BB962C8B-B14F-4D97-AF65-F5344CB8AC3E}">
        <p14:creationId xmlns:p14="http://schemas.microsoft.com/office/powerpoint/2010/main" val="383857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674556" y="449706"/>
            <a:ext cx="10867869" cy="805070"/>
          </a:xfrm>
        </p:spPr>
        <p:txBody>
          <a:bodyPr>
            <a:noAutofit/>
          </a:bodyPr>
          <a:lstStyle/>
          <a:p>
            <a:r>
              <a:rPr lang="en-US" sz="6000" dirty="0">
                <a:solidFill>
                  <a:srgbClr val="FFFF00"/>
                </a:solidFill>
                <a:latin typeface="EucrosiaUPC" panose="02020603050405020304" pitchFamily="18" charset="-34"/>
                <a:cs typeface="EucrosiaUPC" panose="02020603050405020304" pitchFamily="18" charset="-34"/>
              </a:rPr>
              <a:t>Units, Linear Motion, Forces, and Momentum</a:t>
            </a:r>
          </a:p>
        </p:txBody>
      </p:sp>
      <p:pic>
        <p:nvPicPr>
          <p:cNvPr id="7" name="Picture 6" descr="A picture containing text&#10;&#10;Description automatically generated">
            <a:extLst>
              <a:ext uri="{FF2B5EF4-FFF2-40B4-BE49-F238E27FC236}">
                <a16:creationId xmlns:a16="http://schemas.microsoft.com/office/drawing/2014/main" id="{26DFCDBC-4389-409B-9809-536C0A5D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961" y="2232287"/>
            <a:ext cx="3297835" cy="4397114"/>
          </a:xfrm>
          <a:prstGeom prst="rect">
            <a:avLst/>
          </a:prstGeom>
        </p:spPr>
      </p:pic>
      <p:sp>
        <p:nvSpPr>
          <p:cNvPr id="8" name="Subtitle 2">
            <a:extLst>
              <a:ext uri="{FF2B5EF4-FFF2-40B4-BE49-F238E27FC236}">
                <a16:creationId xmlns:a16="http://schemas.microsoft.com/office/drawing/2014/main" id="{7C856C9A-3207-4F82-9781-362C63CF32B3}"/>
              </a:ext>
            </a:extLst>
          </p:cNvPr>
          <p:cNvSpPr txBox="1">
            <a:spLocks/>
          </p:cNvSpPr>
          <p:nvPr/>
        </p:nvSpPr>
        <p:spPr>
          <a:xfrm>
            <a:off x="1020578" y="1375775"/>
            <a:ext cx="10175823" cy="80507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dirty="0">
                <a:solidFill>
                  <a:srgbClr val="FFC000"/>
                </a:solidFill>
                <a:latin typeface="EucrosiaUPC" panose="02020603050405020304" pitchFamily="18" charset="-34"/>
                <a:cs typeface="EucrosiaUPC" panose="02020603050405020304" pitchFamily="18" charset="-34"/>
              </a:rPr>
              <a:t>Precision of the Ultrasonic Sensor</a:t>
            </a:r>
          </a:p>
        </p:txBody>
      </p:sp>
    </p:spTree>
    <p:extLst>
      <p:ext uri="{BB962C8B-B14F-4D97-AF65-F5344CB8AC3E}">
        <p14:creationId xmlns:p14="http://schemas.microsoft.com/office/powerpoint/2010/main" val="283636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5000" dirty="0"/>
              <a:t>Experimental Set-up</a:t>
            </a:r>
          </a:p>
        </p:txBody>
      </p:sp>
      <p:pic>
        <p:nvPicPr>
          <p:cNvPr id="5" name="Content Placeholder 4" descr="A picture containing text&#10;&#10;Description automatically generated">
            <a:extLst>
              <a:ext uri="{FF2B5EF4-FFF2-40B4-BE49-F238E27FC236}">
                <a16:creationId xmlns:a16="http://schemas.microsoft.com/office/drawing/2014/main" id="{22DDDBFA-FBFB-476B-990C-401CE9F4D3F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6958208" y="436086"/>
            <a:ext cx="3655218" cy="48736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lvl="0" indent="-228600">
              <a:buFont typeface="Arial" panose="020B0604020202020204" pitchFamily="34" charset="0"/>
              <a:buChar char="•"/>
            </a:pPr>
            <a:r>
              <a:rPr lang="en-US" sz="2200" dirty="0"/>
              <a:t>Materials List: </a:t>
            </a:r>
          </a:p>
          <a:p>
            <a:pPr marL="285750" lvl="0" indent="-228600">
              <a:buFont typeface="Arial" panose="020B0604020202020204" pitchFamily="34" charset="0"/>
              <a:buChar char="•"/>
            </a:pPr>
            <a:r>
              <a:rPr lang="en-US" sz="2200" dirty="0"/>
              <a:t>Mega 2560 Board</a:t>
            </a:r>
          </a:p>
          <a:p>
            <a:pPr marL="285750" lvl="0" indent="-228600">
              <a:buFont typeface="Arial" panose="020B0604020202020204" pitchFamily="34" charset="0"/>
              <a:buChar char="•"/>
            </a:pPr>
            <a:r>
              <a:rPr lang="en-US" sz="2200" dirty="0"/>
              <a:t>Ultrasonic sensor HC-SR04</a:t>
            </a:r>
          </a:p>
          <a:p>
            <a:pPr marL="285750" lvl="0" indent="-228600">
              <a:buFont typeface="Arial" panose="020B0604020202020204" pitchFamily="34" charset="0"/>
              <a:buChar char="•"/>
            </a:pPr>
            <a:r>
              <a:rPr lang="en-US" sz="2200" dirty="0"/>
              <a:t>Male to Male Wires</a:t>
            </a:r>
          </a:p>
          <a:p>
            <a:pPr marL="285750" lvl="0" indent="-228600">
              <a:buFont typeface="Arial" panose="020B0604020202020204" pitchFamily="34" charset="0"/>
              <a:buChar char="•"/>
            </a:pPr>
            <a:r>
              <a:rPr lang="en-US" sz="2200" dirty="0"/>
              <a:t>Breadboard</a:t>
            </a:r>
          </a:p>
          <a:p>
            <a:pPr marL="285750" lvl="0" indent="-228600">
              <a:buFont typeface="Arial" panose="020B0604020202020204" pitchFamily="34" charset="0"/>
              <a:buChar char="•"/>
            </a:pPr>
            <a:r>
              <a:rPr lang="en-US" sz="2200" dirty="0"/>
              <a:t>Ruler or tape measurer </a:t>
            </a:r>
          </a:p>
          <a:p>
            <a:pPr marL="285750" lvl="0" indent="-228600">
              <a:buFont typeface="Arial" panose="020B0604020202020204" pitchFamily="34" charset="0"/>
              <a:buChar char="•"/>
            </a:pPr>
            <a:r>
              <a:rPr lang="en-US" sz="2200" dirty="0"/>
              <a:t>Object to act as obstacle</a:t>
            </a:r>
          </a:p>
          <a:p>
            <a:pPr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cxnSp>
        <p:nvCxnSpPr>
          <p:cNvPr id="8" name="Straight Arrow Connector 7">
            <a:extLst>
              <a:ext uri="{FF2B5EF4-FFF2-40B4-BE49-F238E27FC236}">
                <a16:creationId xmlns:a16="http://schemas.microsoft.com/office/drawing/2014/main" id="{C7D9292F-C661-4AC3-8B0C-C28BB596015D}"/>
              </a:ext>
            </a:extLst>
          </p:cNvPr>
          <p:cNvCxnSpPr>
            <a:cxnSpLocks/>
          </p:cNvCxnSpPr>
          <p:nvPr/>
        </p:nvCxnSpPr>
        <p:spPr>
          <a:xfrm flipV="1">
            <a:off x="3035474" y="3089665"/>
            <a:ext cx="4115613" cy="3894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F73083-4B97-4DCB-B715-47021D934E74}"/>
              </a:ext>
            </a:extLst>
          </p:cNvPr>
          <p:cNvCxnSpPr/>
          <p:nvPr/>
        </p:nvCxnSpPr>
        <p:spPr>
          <a:xfrm flipV="1">
            <a:off x="4008329" y="2968668"/>
            <a:ext cx="5899759" cy="951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0B80D3-65A8-4CAA-BB74-051D7360E3F5}"/>
              </a:ext>
            </a:extLst>
          </p:cNvPr>
          <p:cNvCxnSpPr>
            <a:cxnSpLocks/>
          </p:cNvCxnSpPr>
          <p:nvPr/>
        </p:nvCxnSpPr>
        <p:spPr>
          <a:xfrm flipV="1">
            <a:off x="3259579" y="3144594"/>
            <a:ext cx="4388688" cy="122787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5770C4A-C996-462B-BBAC-9E78B3A357E7}"/>
              </a:ext>
            </a:extLst>
          </p:cNvPr>
          <p:cNvSpPr/>
          <p:nvPr/>
        </p:nvSpPr>
        <p:spPr>
          <a:xfrm>
            <a:off x="7462695" y="1642034"/>
            <a:ext cx="1830886" cy="187577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9F521FFC-26CA-49D9-B594-458AC22573AF}"/>
              </a:ext>
            </a:extLst>
          </p:cNvPr>
          <p:cNvCxnSpPr>
            <a:cxnSpLocks/>
          </p:cNvCxnSpPr>
          <p:nvPr/>
        </p:nvCxnSpPr>
        <p:spPr>
          <a:xfrm flipV="1">
            <a:off x="2383436" y="4069794"/>
            <a:ext cx="5994702" cy="74499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C4E0C4C-B624-4ED6-A2FA-118610B8537B}"/>
              </a:ext>
            </a:extLst>
          </p:cNvPr>
          <p:cNvCxnSpPr>
            <a:cxnSpLocks/>
          </p:cNvCxnSpPr>
          <p:nvPr/>
        </p:nvCxnSpPr>
        <p:spPr>
          <a:xfrm flipV="1">
            <a:off x="3594970" y="3089665"/>
            <a:ext cx="6478420" cy="219349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3" name="Oval 22">
            <a:extLst>
              <a:ext uri="{FF2B5EF4-FFF2-40B4-BE49-F238E27FC236}">
                <a16:creationId xmlns:a16="http://schemas.microsoft.com/office/drawing/2014/main" id="{6D86D74F-F974-4170-9E34-F9126C339753}"/>
              </a:ext>
            </a:extLst>
          </p:cNvPr>
          <p:cNvSpPr/>
          <p:nvPr/>
        </p:nvSpPr>
        <p:spPr>
          <a:xfrm>
            <a:off x="10218690" y="3616017"/>
            <a:ext cx="275572" cy="30463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78CB014-B453-4B51-A1C1-9895DF045C10}"/>
              </a:ext>
            </a:extLst>
          </p:cNvPr>
          <p:cNvCxnSpPr>
            <a:cxnSpLocks/>
            <a:endCxn id="23" idx="6"/>
          </p:cNvCxnSpPr>
          <p:nvPr/>
        </p:nvCxnSpPr>
        <p:spPr>
          <a:xfrm flipV="1">
            <a:off x="3807912" y="3768332"/>
            <a:ext cx="6686350" cy="1897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3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7201"/>
            <a:ext cx="3932237" cy="801974"/>
          </a:xfrm>
        </p:spPr>
        <p:txBody>
          <a:bodyPr>
            <a:normAutofit fontScale="90000"/>
          </a:bodyPr>
          <a:lstStyle/>
          <a:p>
            <a:r>
              <a:rPr lang="en-US" sz="5400" dirty="0">
                <a:solidFill>
                  <a:srgbClr val="FFFF00"/>
                </a:solidFill>
                <a:latin typeface="EucrosiaUPC" panose="02020603050405020304" pitchFamily="18" charset="-34"/>
                <a:cs typeface="EucrosiaUPC" panose="02020603050405020304" pitchFamily="18" charset="-34"/>
              </a:rPr>
              <a:t>Raw Data </a:t>
            </a:r>
            <a:r>
              <a:rPr lang="en-US" sz="2000" dirty="0">
                <a:solidFill>
                  <a:srgbClr val="FFFF00"/>
                </a:solidFill>
                <a:latin typeface="EucrosiaUPC" panose="02020603050405020304" pitchFamily="18" charset="-34"/>
                <a:cs typeface="EucrosiaUPC" panose="02020603050405020304" pitchFamily="18" charset="-34"/>
              </a:rPr>
              <a:t>(Screenshot)</a:t>
            </a:r>
            <a:endParaRPr lang="en-US" sz="4400" dirty="0">
              <a:solidFill>
                <a:srgbClr val="FFFF00"/>
              </a:solidFill>
              <a:latin typeface="EucrosiaUPC" panose="02020603050405020304" pitchFamily="18" charset="-34"/>
              <a:cs typeface="EucrosiaUPC" panose="02020603050405020304" pitchFamily="18" charset="-34"/>
            </a:endParaRPr>
          </a:p>
        </p:txBody>
      </p:sp>
      <p:pic>
        <p:nvPicPr>
          <p:cNvPr id="10" name="Content Placeholder 9">
            <a:extLst>
              <a:ext uri="{FF2B5EF4-FFF2-40B4-BE49-F238E27FC236}">
                <a16:creationId xmlns:a16="http://schemas.microsoft.com/office/drawing/2014/main" id="{30E08082-B050-4AB9-98EE-0E1E32CE39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82" t="5776" r="1879" b="8510"/>
          <a:stretch/>
        </p:blipFill>
        <p:spPr>
          <a:xfrm>
            <a:off x="2818151" y="1753849"/>
            <a:ext cx="8799227" cy="4894244"/>
          </a:xfrm>
        </p:spPr>
      </p:pic>
    </p:spTree>
    <p:extLst>
      <p:ext uri="{BB962C8B-B14F-4D97-AF65-F5344CB8AC3E}">
        <p14:creationId xmlns:p14="http://schemas.microsoft.com/office/powerpoint/2010/main" val="219962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pPr algn="ctr"/>
            <a:r>
              <a:rPr lang="en-US" sz="6000" dirty="0">
                <a:solidFill>
                  <a:srgbClr val="FFFF00"/>
                </a:solidFill>
                <a:latin typeface="EucrosiaUPC" panose="02020603050405020304" pitchFamily="18" charset="-34"/>
                <a:cs typeface="EucrosiaUPC" panose="02020603050405020304" pitchFamily="18" charset="-34"/>
              </a:rPr>
              <a:t>Data Collection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extLst>
              <p:ext uri="{D42A27DB-BD31-4B8C-83A1-F6EECF244321}">
                <p14:modId xmlns:p14="http://schemas.microsoft.com/office/powerpoint/2010/main" val="174777184"/>
              </p:ext>
            </p:extLst>
          </p:nvPr>
        </p:nvGraphicFramePr>
        <p:xfrm>
          <a:off x="1916903" y="1869498"/>
          <a:ext cx="8358193" cy="3901714"/>
        </p:xfrm>
        <a:graphic>
          <a:graphicData uri="http://schemas.openxmlformats.org/drawingml/2006/table">
            <a:tbl>
              <a:tblPr firstRow="1" firstCol="1" bandRow="1">
                <a:tableStyleId>{5C22544A-7EE6-4342-B048-85BDC9FD1C3A}</a:tableStyleId>
              </a:tblPr>
              <a:tblGrid>
                <a:gridCol w="1047887">
                  <a:extLst>
                    <a:ext uri="{9D8B030D-6E8A-4147-A177-3AD203B41FA5}">
                      <a16:colId xmlns:a16="http://schemas.microsoft.com/office/drawing/2014/main" val="2680175028"/>
                    </a:ext>
                  </a:extLst>
                </a:gridCol>
                <a:gridCol w="1469996">
                  <a:extLst>
                    <a:ext uri="{9D8B030D-6E8A-4147-A177-3AD203B41FA5}">
                      <a16:colId xmlns:a16="http://schemas.microsoft.com/office/drawing/2014/main" val="1768498984"/>
                    </a:ext>
                  </a:extLst>
                </a:gridCol>
                <a:gridCol w="1469996">
                  <a:extLst>
                    <a:ext uri="{9D8B030D-6E8A-4147-A177-3AD203B41FA5}">
                      <a16:colId xmlns:a16="http://schemas.microsoft.com/office/drawing/2014/main" val="1249046169"/>
                    </a:ext>
                  </a:extLst>
                </a:gridCol>
                <a:gridCol w="1429144">
                  <a:extLst>
                    <a:ext uri="{9D8B030D-6E8A-4147-A177-3AD203B41FA5}">
                      <a16:colId xmlns:a16="http://schemas.microsoft.com/office/drawing/2014/main" val="4042757085"/>
                    </a:ext>
                  </a:extLst>
                </a:gridCol>
                <a:gridCol w="1470585">
                  <a:extLst>
                    <a:ext uri="{9D8B030D-6E8A-4147-A177-3AD203B41FA5}">
                      <a16:colId xmlns:a16="http://schemas.microsoft.com/office/drawing/2014/main" val="3508748709"/>
                    </a:ext>
                  </a:extLst>
                </a:gridCol>
                <a:gridCol w="1470585">
                  <a:extLst>
                    <a:ext uri="{9D8B030D-6E8A-4147-A177-3AD203B41FA5}">
                      <a16:colId xmlns:a16="http://schemas.microsoft.com/office/drawing/2014/main" val="650233730"/>
                    </a:ext>
                  </a:extLst>
                </a:gridCol>
              </a:tblGrid>
              <a:tr h="940664">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592210">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.16</a:t>
                      </a:r>
                    </a:p>
                  </a:txBody>
                  <a:tcPr marL="68580" marR="68580" marT="0" marB="0" anchor="ctr"/>
                </a:tc>
                <a:tc>
                  <a:txBody>
                    <a:bodyPr/>
                    <a:lstStyle/>
                    <a:p>
                      <a:pPr marL="0" marR="0" algn="ctr">
                        <a:spcBef>
                          <a:spcPts val="0"/>
                        </a:spcBef>
                        <a:spcAft>
                          <a:spcPts val="0"/>
                        </a:spcAft>
                      </a:pPr>
                      <a:r>
                        <a:rPr lang="en-US" sz="1600" kern="100" dirty="0">
                          <a:effectLst/>
                          <a:latin typeface="+mn-lt"/>
                        </a:rPr>
                        <a:t>456 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.000456</a:t>
                      </a:r>
                    </a:p>
                  </a:txBody>
                  <a:tcPr marL="68580" marR="68580" marT="0" marB="0" anchor="ctr"/>
                </a:tc>
                <a:tc>
                  <a:txBody>
                    <a:bodyPr/>
                    <a:lstStyle/>
                    <a:p>
                      <a:pPr marL="0" marR="0" algn="ctr">
                        <a:spcBef>
                          <a:spcPts val="0"/>
                        </a:spcBef>
                        <a:spcAft>
                          <a:spcPts val="0"/>
                        </a:spcAft>
                      </a:pPr>
                      <a:r>
                        <a:rPr lang="en-US" sz="1600" kern="100" dirty="0">
                          <a:effectLst/>
                          <a:latin typeface="+mn-lt"/>
                        </a:rPr>
                        <a:t>350.09 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592210">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.08</a:t>
                      </a:r>
                    </a:p>
                  </a:txBody>
                  <a:tcPr marL="68580" marR="68580" marT="0" marB="0" anchor="ctr"/>
                </a:tc>
                <a:tc>
                  <a:txBody>
                    <a:bodyPr/>
                    <a:lstStyle/>
                    <a:p>
                      <a:pPr marL="0" marR="0" algn="ctr">
                        <a:spcBef>
                          <a:spcPts val="0"/>
                        </a:spcBef>
                        <a:spcAft>
                          <a:spcPts val="0"/>
                        </a:spcAft>
                      </a:pPr>
                      <a:r>
                        <a:rPr lang="en-US" sz="1600" kern="100" dirty="0">
                          <a:effectLst/>
                          <a:latin typeface="+mn-lt"/>
                        </a:rPr>
                        <a:t> 255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.000255</a:t>
                      </a:r>
                    </a:p>
                  </a:txBody>
                  <a:tcPr marL="68580" marR="68580" marT="0" marB="0" anchor="ctr"/>
                </a:tc>
                <a:tc>
                  <a:txBody>
                    <a:bodyPr/>
                    <a:lstStyle/>
                    <a:p>
                      <a:pPr marL="0" marR="0" algn="ctr">
                        <a:spcBef>
                          <a:spcPts val="0"/>
                        </a:spcBef>
                        <a:spcAft>
                          <a:spcPts val="0"/>
                        </a:spcAft>
                      </a:pPr>
                      <a:r>
                        <a:rPr lang="en-US" sz="1600" kern="100" dirty="0">
                          <a:effectLst/>
                          <a:latin typeface="+mn-lt"/>
                        </a:rPr>
                        <a:t> 313.70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592210">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7</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.14</a:t>
                      </a:r>
                    </a:p>
                  </a:txBody>
                  <a:tcPr marL="68580" marR="68580" marT="0" marB="0" anchor="ctr"/>
                </a:tc>
                <a:tc>
                  <a:txBody>
                    <a:bodyPr/>
                    <a:lstStyle/>
                    <a:p>
                      <a:pPr marL="0" marR="0" algn="ctr">
                        <a:spcBef>
                          <a:spcPts val="0"/>
                        </a:spcBef>
                        <a:spcAft>
                          <a:spcPts val="0"/>
                        </a:spcAft>
                      </a:pPr>
                      <a:r>
                        <a:rPr lang="en-US" sz="1600" kern="100" dirty="0">
                          <a:effectLst/>
                          <a:latin typeface="+mn-lt"/>
                        </a:rPr>
                        <a:t> 394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.000394</a:t>
                      </a:r>
                    </a:p>
                  </a:txBody>
                  <a:tcPr marL="68580" marR="68580" marT="0" marB="0" anchor="ctr"/>
                </a:tc>
                <a:tc>
                  <a:txBody>
                    <a:bodyPr/>
                    <a:lstStyle/>
                    <a:p>
                      <a:pPr marL="0" marR="0" algn="ctr">
                        <a:spcBef>
                          <a:spcPts val="0"/>
                        </a:spcBef>
                        <a:spcAft>
                          <a:spcPts val="0"/>
                        </a:spcAft>
                      </a:pPr>
                      <a:r>
                        <a:rPr lang="en-US" sz="1600" kern="100" dirty="0">
                          <a:effectLst/>
                          <a:latin typeface="+mn-lt"/>
                        </a:rPr>
                        <a:t> 355.33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592210">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.24</a:t>
                      </a:r>
                    </a:p>
                  </a:txBody>
                  <a:tcPr marL="68580" marR="68580" marT="0" marB="0" anchor="ctr"/>
                </a:tc>
                <a:tc>
                  <a:txBody>
                    <a:bodyPr/>
                    <a:lstStyle/>
                    <a:p>
                      <a:pPr marL="0" marR="0" algn="ctr">
                        <a:spcBef>
                          <a:spcPts val="0"/>
                        </a:spcBef>
                        <a:spcAft>
                          <a:spcPts val="0"/>
                        </a:spcAft>
                      </a:pPr>
                      <a:r>
                        <a:rPr lang="en-US" sz="1600" kern="100" dirty="0">
                          <a:effectLst/>
                          <a:latin typeface="+mn-lt"/>
                        </a:rPr>
                        <a:t> 695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.000695</a:t>
                      </a:r>
                    </a:p>
                  </a:txBody>
                  <a:tcPr marL="68580" marR="68580" marT="0" marB="0" anchor="ctr"/>
                </a:tc>
                <a:tc>
                  <a:txBody>
                    <a:bodyPr/>
                    <a:lstStyle/>
                    <a:p>
                      <a:pPr marL="0" marR="0" algn="ctr">
                        <a:spcBef>
                          <a:spcPts val="0"/>
                        </a:spcBef>
                        <a:spcAft>
                          <a:spcPts val="0"/>
                        </a:spcAft>
                      </a:pPr>
                      <a:r>
                        <a:rPr lang="en-US" sz="1600" kern="100" dirty="0">
                          <a:effectLst/>
                          <a:latin typeface="+mn-lt"/>
                        </a:rPr>
                        <a:t> 345.32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592210">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.12</a:t>
                      </a:r>
                    </a:p>
                  </a:txBody>
                  <a:tcPr marL="68580" marR="68580" marT="0" marB="0" anchor="ctr"/>
                </a:tc>
                <a:tc>
                  <a:txBody>
                    <a:bodyPr/>
                    <a:lstStyle/>
                    <a:p>
                      <a:pPr marL="0" marR="0" algn="ctr">
                        <a:spcBef>
                          <a:spcPts val="0"/>
                        </a:spcBef>
                        <a:spcAft>
                          <a:spcPts val="0"/>
                        </a:spcAft>
                      </a:pPr>
                      <a:r>
                        <a:rPr lang="en-US" sz="1600" kern="100" dirty="0">
                          <a:effectLst/>
                          <a:latin typeface="+mn-lt"/>
                        </a:rPr>
                        <a:t> 331</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.000331</a:t>
                      </a:r>
                    </a:p>
                  </a:txBody>
                  <a:tcPr marL="68580" marR="68580" marT="0" marB="0" anchor="ctr"/>
                </a:tc>
                <a:tc>
                  <a:txBody>
                    <a:bodyPr/>
                    <a:lstStyle/>
                    <a:p>
                      <a:pPr marL="0" marR="0" algn="ctr">
                        <a:spcBef>
                          <a:spcPts val="0"/>
                        </a:spcBef>
                        <a:spcAft>
                          <a:spcPts val="0"/>
                        </a:spcAft>
                      </a:pPr>
                      <a:r>
                        <a:rPr lang="en-US" sz="1600" kern="100" dirty="0">
                          <a:effectLst/>
                          <a:latin typeface="+mn-lt"/>
                        </a:rPr>
                        <a:t> 362.54</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151841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6000" dirty="0">
                <a:solidFill>
                  <a:srgbClr val="FFFF00"/>
                </a:solidFill>
                <a:latin typeface="EucrosiaUPC" panose="02020603050405020304" pitchFamily="18" charset="-34"/>
                <a:cs typeface="EucrosiaUPC" panose="02020603050405020304" pitchFamily="18" charset="-34"/>
              </a:rPr>
              <a:t>Data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4627136"/>
              </a:xfrm>
            </p:spPr>
            <p:txBody>
              <a:bodyPr>
                <a:normAutofit/>
              </a:bodyPr>
              <a:lstStyle/>
              <a:p>
                <a:r>
                  <a:rPr lang="en-US" dirty="0">
                    <a:latin typeface="EucrosiaUPC" panose="02020603050405020304" pitchFamily="18" charset="-34"/>
                    <a:cs typeface="EucrosiaUPC" panose="02020603050405020304" pitchFamily="18" charset="-34"/>
                  </a:rPr>
                  <a:t>Average velocity from table </a:t>
                </a:r>
              </a:p>
              <a:p>
                <a:pPr marL="0" marR="0" indent="0">
                  <a:spcBef>
                    <a:spcPts val="0"/>
                  </a:spcBef>
                  <a:spcAft>
                    <a:spcPts val="0"/>
                  </a:spcAft>
                  <a:buNone/>
                </a:pPr>
                <a:endParaRPr lang="en-US" sz="3100" i="1" dirty="0">
                  <a:effectLst/>
                  <a:latin typeface="Cambria Math" panose="02040503050406030204" pitchFamily="18" charset="0"/>
                  <a:cs typeface="Times New Roman" panose="02020603050405020304" pitchFamily="18" charset="0"/>
                </a:endParaRPr>
              </a:p>
              <a:p>
                <a:pPr marL="0" marR="0" indent="0">
                  <a:spcBef>
                    <a:spcPts val="0"/>
                  </a:spcBef>
                  <a:spcAft>
                    <a:spcPts val="0"/>
                  </a:spcAft>
                  <a:buNone/>
                </a:pPr>
                <a:endParaRPr lang="en-US" sz="3100" i="1" dirty="0">
                  <a:effectLst/>
                  <a:latin typeface="Cambria Math" panose="02040503050406030204" pitchFamily="18" charset="0"/>
                  <a:cs typeface="Times New Roman" panose="02020603050405020304" pitchFamily="18" charset="0"/>
                </a:endParaRPr>
              </a:p>
              <a:p>
                <a:pPr marL="0" marR="0" indent="0">
                  <a:spcBef>
                    <a:spcPts val="0"/>
                  </a:spcBef>
                  <a:spcAft>
                    <a:spcPts val="0"/>
                  </a:spcAft>
                  <a:buNone/>
                </a:pPr>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a:p>
                <a:endParaRPr lang="en-US" dirty="0"/>
              </a:p>
              <a:p>
                <a:endParaRPr lang="en-US" dirty="0"/>
              </a:p>
              <a:p>
                <a:pPr marL="0" indent="0">
                  <a:buNone/>
                </a:pPr>
                <a:endParaRPr lang="en-US" dirty="0"/>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838200" y="1690688"/>
                <a:ext cx="10515600" cy="4627136"/>
              </a:xfrm>
              <a:blipFill>
                <a:blip r:embed="rId3"/>
                <a:stretch>
                  <a:fillRect l="-1043" t="-25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164921" y="4282655"/>
                <a:ext cx="8755693" cy="717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b="0" i="1" smtClean="0">
                                  <a:latin typeface="Cambria Math" panose="02040503050406030204" pitchFamily="18" charset="0"/>
                                </a:rPr>
                                <m:t>345.40</m:t>
                              </m:r>
                              <m:r>
                                <a:rPr lang="en-US">
                                  <a:latin typeface="Cambria Math" panose="02040503050406030204" pitchFamily="18" charset="0"/>
                                </a:rPr>
                                <m:t>−</m:t>
                              </m:r>
                              <m:r>
                                <a:rPr lang="en-US" b="0" i="1" smtClean="0">
                                  <a:latin typeface="Cambria Math" panose="02040503050406030204" pitchFamily="18" charset="0"/>
                                </a:rPr>
                                <m:t>343.00</m:t>
                              </m:r>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b="0" i="1" smtClean="0">
                          <a:latin typeface="Cambria Math" panose="02040503050406030204" pitchFamily="18" charset="0"/>
                        </a:rPr>
                        <m:t>∗100%= </m:t>
                      </m:r>
                      <m:r>
                        <a:rPr lang="en-US" b="1" i="0" smtClean="0">
                          <a:latin typeface="Cambria Math" panose="02040503050406030204" pitchFamily="18" charset="0"/>
                        </a:rPr>
                        <m:t>.</m:t>
                      </m:r>
                      <m:r>
                        <a:rPr lang="en-US" b="1" i="0" smtClean="0">
                          <a:latin typeface="Cambria Math" panose="02040503050406030204" pitchFamily="18" charset="0"/>
                        </a:rPr>
                        <m:t>𝟎𝟕</m:t>
                      </m:r>
                      <m:r>
                        <a:rPr lang="en-US" b="1" i="0" smtClean="0">
                          <a:latin typeface="Cambria Math" panose="02040503050406030204" pitchFamily="18" charset="0"/>
                        </a:rPr>
                        <m:t>%</m:t>
                      </m:r>
                    </m:oMath>
                  </m:oMathPara>
                </a14:m>
                <a:endParaRPr lang="en-US" b="1"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164921" y="4282655"/>
                <a:ext cx="8755693" cy="7173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82579BF-7F4C-4D17-8E7B-8AD71233B589}"/>
                  </a:ext>
                </a:extLst>
              </p:cNvPr>
              <p:cNvSpPr/>
              <p:nvPr/>
            </p:nvSpPr>
            <p:spPr>
              <a:xfrm>
                <a:off x="1517344" y="2467931"/>
                <a:ext cx="7776558" cy="489686"/>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350.09+313.70+355.33+345.32+362.54</m:t>
                        </m:r>
                      </m:num>
                      <m:den>
                        <m:r>
                          <a:rPr lang="en-US" i="1">
                            <a:latin typeface="Cambria Math" panose="02040503050406030204" pitchFamily="18" charset="0"/>
                          </a:rPr>
                          <m:t>5</m:t>
                        </m:r>
                      </m:den>
                    </m:f>
                    <m:r>
                      <a:rPr lang="en-US" i="1">
                        <a:latin typeface="Cambria Math" panose="02040503050406030204" pitchFamily="18" charset="0"/>
                      </a:rPr>
                      <m:t>=</m:t>
                    </m:r>
                    <m:r>
                      <a:rPr lang="en-US" b="1" i="1">
                        <a:latin typeface="Cambria Math" panose="02040503050406030204" pitchFamily="18" charset="0"/>
                      </a:rPr>
                      <m:t>𝟑𝟒𝟓</m:t>
                    </m:r>
                    <m:r>
                      <a:rPr lang="en-US" b="1" i="1">
                        <a:latin typeface="Cambria Math" panose="02040503050406030204" pitchFamily="18" charset="0"/>
                      </a:rPr>
                      <m:t>.</m:t>
                    </m:r>
                    <m:r>
                      <a:rPr lang="en-US" b="1" i="1">
                        <a:latin typeface="Cambria Math" panose="02040503050406030204" pitchFamily="18" charset="0"/>
                      </a:rPr>
                      <m:t>𝟒𝟎</m:t>
                    </m:r>
                  </m:oMath>
                </a14:m>
                <a:r>
                  <a:rPr lang="en-US" b="1" dirty="0"/>
                  <a:t> m/s</a:t>
                </a:r>
              </a:p>
            </p:txBody>
          </p:sp>
        </mc:Choice>
        <mc:Fallback xmlns="">
          <p:sp>
            <p:nvSpPr>
              <p:cNvPr id="7" name="Rectangle 6">
                <a:extLst>
                  <a:ext uri="{FF2B5EF4-FFF2-40B4-BE49-F238E27FC236}">
                    <a16:creationId xmlns:a16="http://schemas.microsoft.com/office/drawing/2014/main" id="{782579BF-7F4C-4D17-8E7B-8AD71233B589}"/>
                  </a:ext>
                </a:extLst>
              </p:cNvPr>
              <p:cNvSpPr>
                <a:spLocks noRot="1" noChangeAspect="1" noMove="1" noResize="1" noEditPoints="1" noAdjustHandles="1" noChangeArrowheads="1" noChangeShapeType="1" noTextEdit="1"/>
              </p:cNvSpPr>
              <p:nvPr/>
            </p:nvSpPr>
            <p:spPr>
              <a:xfrm>
                <a:off x="1517344" y="2467931"/>
                <a:ext cx="7776558" cy="489686"/>
              </a:xfrm>
              <a:prstGeom prst="rect">
                <a:avLst/>
              </a:prstGeom>
              <a:blipFill>
                <a:blip r:embed="rId5"/>
                <a:stretch>
                  <a:fillRect b="-7500"/>
                </a:stretch>
              </a:blipFill>
            </p:spPr>
            <p:txBody>
              <a:bodyPr/>
              <a:lstStyle/>
              <a:p>
                <a:r>
                  <a:rPr lang="en-US">
                    <a:noFill/>
                  </a:rPr>
                  <a:t> </a:t>
                </a:r>
              </a:p>
            </p:txBody>
          </p:sp>
        </mc:Fallback>
      </mc:AlternateContent>
    </p:spTree>
    <p:extLst>
      <p:ext uri="{BB962C8B-B14F-4D97-AF65-F5344CB8AC3E}">
        <p14:creationId xmlns:p14="http://schemas.microsoft.com/office/powerpoint/2010/main" val="2940428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2409</TotalTime>
  <Words>3332</Words>
  <Application>Microsoft Office PowerPoint</Application>
  <PresentationFormat>Widescreen</PresentationFormat>
  <Paragraphs>279</Paragraphs>
  <Slides>33</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Cambria Math</vt:lpstr>
      <vt:lpstr>EucrosiaUPC</vt:lpstr>
      <vt:lpstr>Liberation Serif</vt:lpstr>
      <vt:lpstr>Roboto</vt:lpstr>
      <vt:lpstr>Times New Roman</vt:lpstr>
      <vt:lpstr>Wingdings</vt:lpstr>
      <vt:lpstr>Office Theme</vt:lpstr>
      <vt:lpstr>Applied Physics 204</vt:lpstr>
      <vt:lpstr>Introduction</vt:lpstr>
      <vt:lpstr>PowerPoint Presentation</vt:lpstr>
      <vt:lpstr>PowerPoint Presentation</vt:lpstr>
      <vt:lpstr>PowerPoint Presentation</vt:lpstr>
      <vt:lpstr>Experimental Set-up</vt:lpstr>
      <vt:lpstr>Raw Data (Screenshot)</vt:lpstr>
      <vt:lpstr>Data Collection</vt:lpstr>
      <vt:lpstr>Data Analysis</vt:lpstr>
      <vt:lpstr>PowerPoint Presentation</vt:lpstr>
      <vt:lpstr>Freefall Experiment</vt:lpstr>
      <vt:lpstr>Serial Monitor (collection of Raw data)</vt:lpstr>
      <vt:lpstr>Excel Table (analysis of raw data)</vt:lpstr>
      <vt:lpstr>Excel Graph (free-fall data)</vt:lpstr>
      <vt:lpstr>Data Collection</vt:lpstr>
      <vt:lpstr>Data Analysis</vt:lpstr>
      <vt:lpstr>PowerPoint Presentation</vt:lpstr>
      <vt:lpstr> (various Energy values)</vt:lpstr>
      <vt:lpstr> Graphical (data  analysis)</vt:lpstr>
      <vt:lpstr>Data Validation </vt:lpstr>
      <vt:lpstr>Rotational Motion</vt:lpstr>
      <vt:lpstr>Rotatory Experiment</vt:lpstr>
      <vt:lpstr>Raw Data</vt:lpstr>
      <vt:lpstr>Data Collection</vt:lpstr>
      <vt:lpstr>Data Analysis</vt:lpstr>
      <vt:lpstr>Data Graphical Representation</vt:lpstr>
      <vt:lpstr>Observing the Hall Effect</vt:lpstr>
      <vt:lpstr>Experimental Set-up</vt:lpstr>
      <vt:lpstr>Halls Sensor (Raw Data)</vt:lpstr>
      <vt:lpstr>Data Analysis (of Halls Data)</vt:lpstr>
      <vt:lpstr>Knowledge Gained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PHYS204 Module 1</dc:title>
  <dc:creator>Aaron Schaefers</dc:creator>
  <cp:lastModifiedBy>Aaron Schaefers</cp:lastModifiedBy>
  <cp:revision>48</cp:revision>
  <cp:lastPrinted>2021-08-19T14:40:27Z</cp:lastPrinted>
  <dcterms:created xsi:type="dcterms:W3CDTF">2021-08-18T19:17:42Z</dcterms:created>
  <dcterms:modified xsi:type="dcterms:W3CDTF">2021-08-23T05:28:34Z</dcterms:modified>
</cp:coreProperties>
</file>