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72" r:id="rId4"/>
  </p:sldMasterIdLst>
  <p:notesMasterIdLst>
    <p:notesMasterId r:id="rId18"/>
  </p:notesMasterIdLst>
  <p:handoutMasterIdLst>
    <p:handoutMasterId r:id="rId19"/>
  </p:handoutMasterIdLst>
  <p:sldIdLst>
    <p:sldId id="269" r:id="rId5"/>
    <p:sldId id="261" r:id="rId6"/>
    <p:sldId id="258" r:id="rId7"/>
    <p:sldId id="263" r:id="rId8"/>
    <p:sldId id="265" r:id="rId9"/>
    <p:sldId id="259" r:id="rId10"/>
    <p:sldId id="268" r:id="rId11"/>
    <p:sldId id="266" r:id="rId12"/>
    <p:sldId id="267" r:id="rId13"/>
    <p:sldId id="260" r:id="rId14"/>
    <p:sldId id="270" r:id="rId15"/>
    <p:sldId id="272"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5440" autoAdjust="0"/>
  </p:normalViewPr>
  <p:slideViewPr>
    <p:cSldViewPr snapToGrid="0">
      <p:cViewPr varScale="1">
        <p:scale>
          <a:sx n="77" d="100"/>
          <a:sy n="77" d="100"/>
        </p:scale>
        <p:origin x="498" y="54"/>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5AA53B-3EEE-4DE4-BB81-9044890C2946}" type="doc">
      <dgm:prSet loTypeId="urn:microsoft.com/office/officeart/2008/layout/VerticalCurvedList" loCatId="list" qsTypeId="urn:microsoft.com/office/officeart/2005/8/quickstyle/simple4" qsCatId="simple" csTypeId="urn:microsoft.com/office/officeart/2005/8/colors/accent2_2" csCatId="accent2" phldr="1"/>
      <dgm:spPr/>
      <dgm:t>
        <a:bodyPr/>
        <a:lstStyle/>
        <a:p>
          <a:endParaRPr lang="en-US"/>
        </a:p>
      </dgm:t>
    </dgm:pt>
    <dgm:pt modelId="{6750AC01-D39D-4F3A-9DC8-2A211EE986A2}">
      <dgm:prSet phldrT="[Text]" custT="1"/>
      <dgm:spPr/>
      <dgm:t>
        <a:bodyPr/>
        <a:lstStyle/>
        <a:p>
          <a:pPr>
            <a:lnSpc>
              <a:spcPct val="100000"/>
            </a:lnSpc>
          </a:pPr>
          <a:r>
            <a:rPr lang="en-US" sz="5100" dirty="0"/>
            <a:t>Cloud </a:t>
          </a:r>
          <a:r>
            <a:rPr lang="en-US" sz="2000" dirty="0"/>
            <a:t>(option 1)</a:t>
          </a:r>
          <a:r>
            <a:rPr lang="en-US" sz="5100" dirty="0"/>
            <a:t>	</a:t>
          </a:r>
        </a:p>
      </dgm:t>
    </dgm:pt>
    <dgm:pt modelId="{720680DC-AAA4-4434-A582-60EBCC5BA355}" type="parTrans" cxnId="{0B5DAE5F-BCDC-4BF7-A6E7-CF856886A64D}">
      <dgm:prSet/>
      <dgm:spPr/>
      <dgm:t>
        <a:bodyPr/>
        <a:lstStyle/>
        <a:p>
          <a:endParaRPr lang="en-US"/>
        </a:p>
      </dgm:t>
    </dgm:pt>
    <dgm:pt modelId="{CA077D98-8478-47EA-B6A9-99ACE60C64D4}" type="sibTrans" cxnId="{0B5DAE5F-BCDC-4BF7-A6E7-CF856886A64D}">
      <dgm:prSet/>
      <dgm:spPr/>
      <dgm:t>
        <a:bodyPr/>
        <a:lstStyle/>
        <a:p>
          <a:endParaRPr lang="en-US"/>
        </a:p>
      </dgm:t>
    </dgm:pt>
    <dgm:pt modelId="{0BEF68B8-1228-47BB-83B5-7B9CD1E3F84E}">
      <dgm:prSet phldrT="[Text]" custT="1"/>
      <dgm:spPr/>
      <dgm:t>
        <a:bodyPr/>
        <a:lstStyle/>
        <a:p>
          <a:pPr>
            <a:lnSpc>
              <a:spcPct val="100000"/>
            </a:lnSpc>
          </a:pPr>
          <a:r>
            <a:rPr lang="en-US" sz="5100" dirty="0"/>
            <a:t>Local </a:t>
          </a:r>
          <a:r>
            <a:rPr lang="en-US" sz="1800" dirty="0"/>
            <a:t>(option 2)</a:t>
          </a:r>
        </a:p>
      </dgm:t>
    </dgm:pt>
    <dgm:pt modelId="{ED3A4BC2-B75A-4952-A38B-A42B5995DF05}" type="parTrans" cxnId="{EDEF4F82-1237-4639-A0F7-385C1897CE66}">
      <dgm:prSet/>
      <dgm:spPr/>
      <dgm:t>
        <a:bodyPr/>
        <a:lstStyle/>
        <a:p>
          <a:endParaRPr lang="en-US"/>
        </a:p>
      </dgm:t>
    </dgm:pt>
    <dgm:pt modelId="{FD949706-EDCC-4ADC-8EDF-8EDA49C92325}" type="sibTrans" cxnId="{EDEF4F82-1237-4639-A0F7-385C1897CE66}">
      <dgm:prSet/>
      <dgm:spPr/>
      <dgm:t>
        <a:bodyPr/>
        <a:lstStyle/>
        <a:p>
          <a:endParaRPr lang="en-US"/>
        </a:p>
      </dgm:t>
    </dgm:pt>
    <dgm:pt modelId="{57806726-6E60-4ACC-9C1C-7DF9CC365A10}" type="pres">
      <dgm:prSet presAssocID="{7E5AA53B-3EEE-4DE4-BB81-9044890C2946}" presName="Name0" presStyleCnt="0">
        <dgm:presLayoutVars>
          <dgm:chMax val="7"/>
          <dgm:chPref val="7"/>
          <dgm:dir/>
        </dgm:presLayoutVars>
      </dgm:prSet>
      <dgm:spPr/>
    </dgm:pt>
    <dgm:pt modelId="{90561C55-3C6E-4D53-85E1-2C50BCDDA392}" type="pres">
      <dgm:prSet presAssocID="{7E5AA53B-3EEE-4DE4-BB81-9044890C2946}" presName="Name1" presStyleCnt="0"/>
      <dgm:spPr/>
    </dgm:pt>
    <dgm:pt modelId="{B6CD42EC-5AD4-4004-AE5B-47EDA668DAA8}" type="pres">
      <dgm:prSet presAssocID="{7E5AA53B-3EEE-4DE4-BB81-9044890C2946}" presName="cycle" presStyleCnt="0"/>
      <dgm:spPr/>
    </dgm:pt>
    <dgm:pt modelId="{963B8EE3-40CC-4A0A-B420-D0BF920973CE}" type="pres">
      <dgm:prSet presAssocID="{7E5AA53B-3EEE-4DE4-BB81-9044890C2946}" presName="srcNode" presStyleLbl="node1" presStyleIdx="0" presStyleCnt="2"/>
      <dgm:spPr/>
    </dgm:pt>
    <dgm:pt modelId="{D79B43FC-100B-4A0D-A4D5-0D2D04B99064}" type="pres">
      <dgm:prSet presAssocID="{7E5AA53B-3EEE-4DE4-BB81-9044890C2946}" presName="conn" presStyleLbl="parChTrans1D2" presStyleIdx="0" presStyleCnt="1"/>
      <dgm:spPr/>
    </dgm:pt>
    <dgm:pt modelId="{3CAD8DA1-8D53-445C-ACE8-D8449E4F0F55}" type="pres">
      <dgm:prSet presAssocID="{7E5AA53B-3EEE-4DE4-BB81-9044890C2946}" presName="extraNode" presStyleLbl="node1" presStyleIdx="0" presStyleCnt="2"/>
      <dgm:spPr/>
    </dgm:pt>
    <dgm:pt modelId="{429CABD1-4116-474B-81BF-735E2CA9DD00}" type="pres">
      <dgm:prSet presAssocID="{7E5AA53B-3EEE-4DE4-BB81-9044890C2946}" presName="dstNode" presStyleLbl="node1" presStyleIdx="0" presStyleCnt="2"/>
      <dgm:spPr/>
    </dgm:pt>
    <dgm:pt modelId="{58319267-C71E-43C9-94E1-827D0616C7A7}" type="pres">
      <dgm:prSet presAssocID="{6750AC01-D39D-4F3A-9DC8-2A211EE986A2}" presName="text_1" presStyleLbl="node1" presStyleIdx="0" presStyleCnt="2" custLinFactNeighborX="1208" custLinFactNeighborY="-9620">
        <dgm:presLayoutVars>
          <dgm:bulletEnabled val="1"/>
        </dgm:presLayoutVars>
      </dgm:prSet>
      <dgm:spPr/>
    </dgm:pt>
    <dgm:pt modelId="{79F9B8A9-2412-4B74-84A9-69422DB81CDC}" type="pres">
      <dgm:prSet presAssocID="{6750AC01-D39D-4F3A-9DC8-2A211EE986A2}" presName="accent_1" presStyleCnt="0"/>
      <dgm:spPr/>
    </dgm:pt>
    <dgm:pt modelId="{07CB3071-D555-47DA-A36A-69EB91531FD8}" type="pres">
      <dgm:prSet presAssocID="{6750AC01-D39D-4F3A-9DC8-2A211EE986A2}" presName="accentRepeatNode" presStyleLbl="solidFgAcc1" presStyleIdx="0" presStyleCnt="2"/>
      <dgm:spPr/>
    </dgm:pt>
    <dgm:pt modelId="{95DE6538-27BD-44AF-A1A8-CA8F6B10FDD2}" type="pres">
      <dgm:prSet presAssocID="{0BEF68B8-1228-47BB-83B5-7B9CD1E3F84E}" presName="text_2" presStyleLbl="node1" presStyleIdx="1" presStyleCnt="2" custLinFactNeighborX="-604" custLinFactNeighborY="-1454">
        <dgm:presLayoutVars>
          <dgm:bulletEnabled val="1"/>
        </dgm:presLayoutVars>
      </dgm:prSet>
      <dgm:spPr/>
    </dgm:pt>
    <dgm:pt modelId="{312BDEE8-85BD-4F02-B35B-2CC8E701C98B}" type="pres">
      <dgm:prSet presAssocID="{0BEF68B8-1228-47BB-83B5-7B9CD1E3F84E}" presName="accent_2" presStyleCnt="0"/>
      <dgm:spPr/>
    </dgm:pt>
    <dgm:pt modelId="{3F8116AC-FAC3-4E95-9865-93CCFEB191B9}" type="pres">
      <dgm:prSet presAssocID="{0BEF68B8-1228-47BB-83B5-7B9CD1E3F84E}" presName="accentRepeatNode" presStyleLbl="solidFgAcc1" presStyleIdx="1" presStyleCnt="2"/>
      <dgm:spPr/>
    </dgm:pt>
  </dgm:ptLst>
  <dgm:cxnLst>
    <dgm:cxn modelId="{A11E3B12-1828-45A7-86C3-BB85832DF84D}" type="presOf" srcId="{CA077D98-8478-47EA-B6A9-99ACE60C64D4}" destId="{D79B43FC-100B-4A0D-A4D5-0D2D04B99064}" srcOrd="0" destOrd="0" presId="urn:microsoft.com/office/officeart/2008/layout/VerticalCurvedList"/>
    <dgm:cxn modelId="{0B5DAE5F-BCDC-4BF7-A6E7-CF856886A64D}" srcId="{7E5AA53B-3EEE-4DE4-BB81-9044890C2946}" destId="{6750AC01-D39D-4F3A-9DC8-2A211EE986A2}" srcOrd="0" destOrd="0" parTransId="{720680DC-AAA4-4434-A582-60EBCC5BA355}" sibTransId="{CA077D98-8478-47EA-B6A9-99ACE60C64D4}"/>
    <dgm:cxn modelId="{29DA474E-5DFA-4C66-882F-319C49ABBB19}" type="presOf" srcId="{6750AC01-D39D-4F3A-9DC8-2A211EE986A2}" destId="{58319267-C71E-43C9-94E1-827D0616C7A7}" srcOrd="0" destOrd="0" presId="urn:microsoft.com/office/officeart/2008/layout/VerticalCurvedList"/>
    <dgm:cxn modelId="{EDEF4F82-1237-4639-A0F7-385C1897CE66}" srcId="{7E5AA53B-3EEE-4DE4-BB81-9044890C2946}" destId="{0BEF68B8-1228-47BB-83B5-7B9CD1E3F84E}" srcOrd="1" destOrd="0" parTransId="{ED3A4BC2-B75A-4952-A38B-A42B5995DF05}" sibTransId="{FD949706-EDCC-4ADC-8EDF-8EDA49C92325}"/>
    <dgm:cxn modelId="{4F65CC8F-B5A8-40BE-A32B-05862B543D6A}" type="presOf" srcId="{7E5AA53B-3EEE-4DE4-BB81-9044890C2946}" destId="{57806726-6E60-4ACC-9C1C-7DF9CC365A10}" srcOrd="0" destOrd="0" presId="urn:microsoft.com/office/officeart/2008/layout/VerticalCurvedList"/>
    <dgm:cxn modelId="{4A378892-5CCC-4F0D-8A38-4BEAECF30F24}" type="presOf" srcId="{0BEF68B8-1228-47BB-83B5-7B9CD1E3F84E}" destId="{95DE6538-27BD-44AF-A1A8-CA8F6B10FDD2}" srcOrd="0" destOrd="0" presId="urn:microsoft.com/office/officeart/2008/layout/VerticalCurvedList"/>
    <dgm:cxn modelId="{4E25B52E-70EF-4A0F-B410-0B49263AF380}" type="presParOf" srcId="{57806726-6E60-4ACC-9C1C-7DF9CC365A10}" destId="{90561C55-3C6E-4D53-85E1-2C50BCDDA392}" srcOrd="0" destOrd="0" presId="urn:microsoft.com/office/officeart/2008/layout/VerticalCurvedList"/>
    <dgm:cxn modelId="{2B3DD9E4-EC9C-4B92-B380-F89BF82E7CF3}" type="presParOf" srcId="{90561C55-3C6E-4D53-85E1-2C50BCDDA392}" destId="{B6CD42EC-5AD4-4004-AE5B-47EDA668DAA8}" srcOrd="0" destOrd="0" presId="urn:microsoft.com/office/officeart/2008/layout/VerticalCurvedList"/>
    <dgm:cxn modelId="{EA357085-80A4-4D1D-9BD2-56B1E9A721FB}" type="presParOf" srcId="{B6CD42EC-5AD4-4004-AE5B-47EDA668DAA8}" destId="{963B8EE3-40CC-4A0A-B420-D0BF920973CE}" srcOrd="0" destOrd="0" presId="urn:microsoft.com/office/officeart/2008/layout/VerticalCurvedList"/>
    <dgm:cxn modelId="{F175C6D0-411C-40FD-A19B-860D49F42061}" type="presParOf" srcId="{B6CD42EC-5AD4-4004-AE5B-47EDA668DAA8}" destId="{D79B43FC-100B-4A0D-A4D5-0D2D04B99064}" srcOrd="1" destOrd="0" presId="urn:microsoft.com/office/officeart/2008/layout/VerticalCurvedList"/>
    <dgm:cxn modelId="{794BB944-68C0-47A5-9792-652802EB36AC}" type="presParOf" srcId="{B6CD42EC-5AD4-4004-AE5B-47EDA668DAA8}" destId="{3CAD8DA1-8D53-445C-ACE8-D8449E4F0F55}" srcOrd="2" destOrd="0" presId="urn:microsoft.com/office/officeart/2008/layout/VerticalCurvedList"/>
    <dgm:cxn modelId="{B8CC75C4-3D1A-49E7-80D2-915668C1368C}" type="presParOf" srcId="{B6CD42EC-5AD4-4004-AE5B-47EDA668DAA8}" destId="{429CABD1-4116-474B-81BF-735E2CA9DD00}" srcOrd="3" destOrd="0" presId="urn:microsoft.com/office/officeart/2008/layout/VerticalCurvedList"/>
    <dgm:cxn modelId="{28110BB8-F33F-498C-9A75-98364B05EFA5}" type="presParOf" srcId="{90561C55-3C6E-4D53-85E1-2C50BCDDA392}" destId="{58319267-C71E-43C9-94E1-827D0616C7A7}" srcOrd="1" destOrd="0" presId="urn:microsoft.com/office/officeart/2008/layout/VerticalCurvedList"/>
    <dgm:cxn modelId="{3866F6C9-5521-48F2-B6C3-40C9896E1605}" type="presParOf" srcId="{90561C55-3C6E-4D53-85E1-2C50BCDDA392}" destId="{79F9B8A9-2412-4B74-84A9-69422DB81CDC}" srcOrd="2" destOrd="0" presId="urn:microsoft.com/office/officeart/2008/layout/VerticalCurvedList"/>
    <dgm:cxn modelId="{D2205A4F-BB7A-4399-BC2F-78E18EC6EAFE}" type="presParOf" srcId="{79F9B8A9-2412-4B74-84A9-69422DB81CDC}" destId="{07CB3071-D555-47DA-A36A-69EB91531FD8}" srcOrd="0" destOrd="0" presId="urn:microsoft.com/office/officeart/2008/layout/VerticalCurvedList"/>
    <dgm:cxn modelId="{602753E6-8A03-492B-861A-6B9532B5AA28}" type="presParOf" srcId="{90561C55-3C6E-4D53-85E1-2C50BCDDA392}" destId="{95DE6538-27BD-44AF-A1A8-CA8F6B10FDD2}" srcOrd="3" destOrd="0" presId="urn:microsoft.com/office/officeart/2008/layout/VerticalCurvedList"/>
    <dgm:cxn modelId="{AEC540A3-E86A-4075-8BE4-263F4AFF4EA1}" type="presParOf" srcId="{90561C55-3C6E-4D53-85E1-2C50BCDDA392}" destId="{312BDEE8-85BD-4F02-B35B-2CC8E701C98B}" srcOrd="4" destOrd="0" presId="urn:microsoft.com/office/officeart/2008/layout/VerticalCurvedList"/>
    <dgm:cxn modelId="{CD5D1014-B7CB-4B47-9A02-5FBF90928A73}" type="presParOf" srcId="{312BDEE8-85BD-4F02-B35B-2CC8E701C98B}" destId="{3F8116AC-FAC3-4E95-9865-93CCFEB191B9}"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B43FC-100B-4A0D-A4D5-0D2D04B99064}">
      <dsp:nvSpPr>
        <dsp:cNvPr id="0" name=""/>
        <dsp:cNvSpPr/>
      </dsp:nvSpPr>
      <dsp:spPr>
        <a:xfrm>
          <a:off x="-4000085" y="-618397"/>
          <a:ext cx="4800732" cy="4800732"/>
        </a:xfrm>
        <a:prstGeom prst="blockArc">
          <a:avLst>
            <a:gd name="adj1" fmla="val 18900000"/>
            <a:gd name="adj2" fmla="val 2700000"/>
            <a:gd name="adj3" fmla="val 450"/>
          </a:avLst>
        </a:prstGeom>
        <a:noFill/>
        <a:ln w="12700" cap="rnd"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319267-C71E-43C9-94E1-827D0616C7A7}">
      <dsp:nvSpPr>
        <dsp:cNvPr id="0" name=""/>
        <dsp:cNvSpPr/>
      </dsp:nvSpPr>
      <dsp:spPr>
        <a:xfrm>
          <a:off x="673940" y="411198"/>
          <a:ext cx="6180307" cy="1018145"/>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8153" tIns="129540" rIns="129540" bIns="129540" numCol="1" spcCol="1270" anchor="ctr" anchorCtr="0">
          <a:noAutofit/>
        </a:bodyPr>
        <a:lstStyle/>
        <a:p>
          <a:pPr marL="0" lvl="0" indent="0" algn="l" defTabSz="2266950">
            <a:lnSpc>
              <a:spcPct val="100000"/>
            </a:lnSpc>
            <a:spcBef>
              <a:spcPct val="0"/>
            </a:spcBef>
            <a:spcAft>
              <a:spcPct val="35000"/>
            </a:spcAft>
            <a:buNone/>
          </a:pPr>
          <a:r>
            <a:rPr lang="en-US" sz="5100" kern="1200" dirty="0"/>
            <a:t>Cloud </a:t>
          </a:r>
          <a:r>
            <a:rPr lang="en-US" sz="2000" kern="1200" dirty="0"/>
            <a:t>(option 1)</a:t>
          </a:r>
          <a:r>
            <a:rPr lang="en-US" sz="5100" kern="1200" dirty="0"/>
            <a:t>	</a:t>
          </a:r>
        </a:p>
      </dsp:txBody>
      <dsp:txXfrm>
        <a:off x="673940" y="411198"/>
        <a:ext cx="6180307" cy="1018145"/>
      </dsp:txXfrm>
    </dsp:sp>
    <dsp:sp modelId="{07CB3071-D555-47DA-A36A-69EB91531FD8}">
      <dsp:nvSpPr>
        <dsp:cNvPr id="0" name=""/>
        <dsp:cNvSpPr/>
      </dsp:nvSpPr>
      <dsp:spPr>
        <a:xfrm>
          <a:off x="18799" y="381875"/>
          <a:ext cx="1272682" cy="1272682"/>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5DE6538-27BD-44AF-A1A8-CA8F6B10FDD2}">
      <dsp:nvSpPr>
        <dsp:cNvPr id="0" name=""/>
        <dsp:cNvSpPr/>
      </dsp:nvSpPr>
      <dsp:spPr>
        <a:xfrm>
          <a:off x="617811" y="2021844"/>
          <a:ext cx="6180307" cy="1018145"/>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8153" tIns="129540" rIns="129540" bIns="129540" numCol="1" spcCol="1270" anchor="ctr" anchorCtr="0">
          <a:noAutofit/>
        </a:bodyPr>
        <a:lstStyle/>
        <a:p>
          <a:pPr marL="0" lvl="0" indent="0" algn="l" defTabSz="2266950">
            <a:lnSpc>
              <a:spcPct val="100000"/>
            </a:lnSpc>
            <a:spcBef>
              <a:spcPct val="0"/>
            </a:spcBef>
            <a:spcAft>
              <a:spcPct val="35000"/>
            </a:spcAft>
            <a:buNone/>
          </a:pPr>
          <a:r>
            <a:rPr lang="en-US" sz="5100" kern="1200" dirty="0"/>
            <a:t>Local </a:t>
          </a:r>
          <a:r>
            <a:rPr lang="en-US" sz="1800" kern="1200" dirty="0"/>
            <a:t>(option 2)</a:t>
          </a:r>
        </a:p>
      </dsp:txBody>
      <dsp:txXfrm>
        <a:off x="617811" y="2021844"/>
        <a:ext cx="6180307" cy="1018145"/>
      </dsp:txXfrm>
    </dsp:sp>
    <dsp:sp modelId="{3F8116AC-FAC3-4E95-9865-93CCFEB191B9}">
      <dsp:nvSpPr>
        <dsp:cNvPr id="0" name=""/>
        <dsp:cNvSpPr/>
      </dsp:nvSpPr>
      <dsp:spPr>
        <a:xfrm>
          <a:off x="18799" y="1909379"/>
          <a:ext cx="1272682" cy="1272682"/>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44646B-21C0-410B-BA17-64C59EB292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289392C-F5C5-4C38-94CE-455C7F4027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29A4FD-FAFB-4CDA-9DC5-D20CA18269A9}" type="datetimeFigureOut">
              <a:rPr lang="en-US" smtClean="0"/>
              <a:t>12/15/2019</a:t>
            </a:fld>
            <a:endParaRPr lang="en-US" dirty="0"/>
          </a:p>
        </p:txBody>
      </p:sp>
      <p:sp>
        <p:nvSpPr>
          <p:cNvPr id="4" name="Footer Placeholder 3">
            <a:extLst>
              <a:ext uri="{FF2B5EF4-FFF2-40B4-BE49-F238E27FC236}">
                <a16:creationId xmlns:a16="http://schemas.microsoft.com/office/drawing/2014/main" id="{A62F3D2C-86D2-4CEA-B1B8-750885E16DD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A6D5F72-69F2-4B4B-A943-B04C4B1E36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BEBA49-8001-49C3-9348-74483362155A}" type="slidenum">
              <a:rPr lang="en-US" smtClean="0"/>
              <a:t>‹#›</a:t>
            </a:fld>
            <a:endParaRPr lang="en-US" dirty="0"/>
          </a:p>
        </p:txBody>
      </p:sp>
    </p:spTree>
    <p:extLst>
      <p:ext uri="{BB962C8B-B14F-4D97-AF65-F5344CB8AC3E}">
        <p14:creationId xmlns:p14="http://schemas.microsoft.com/office/powerpoint/2010/main" val="2747906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91E35E-F34C-4F0E-B8A1-D9F5F49CB3AD}" type="datetimeFigureOut">
              <a:rPr lang="en-US" smtClean="0"/>
              <a:t>12/15/2019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3F15BC-4AA1-41C4-8C26-91A7E3BB93DC}" type="slidenum">
              <a:rPr lang="en-US" smtClean="0"/>
              <a:t>‹#›</a:t>
            </a:fld>
            <a:endParaRPr lang="en-US" dirty="0"/>
          </a:p>
        </p:txBody>
      </p:sp>
    </p:spTree>
    <p:extLst>
      <p:ext uri="{BB962C8B-B14F-4D97-AF65-F5344CB8AC3E}">
        <p14:creationId xmlns:p14="http://schemas.microsoft.com/office/powerpoint/2010/main" val="1413467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have always had a natural curiosity about how things work especially anything electronic, over the years though it has become significantly more focused on the inner workings of computers and the growth of the digital world. Which is what has led me to furthering my academic goals beyond just learning how to build a computer, but also to understanding the software and programing of them as well as how to ensure that the information and network system are secure from potential threats. Both on a personal home security level and within my career goals.  </a:t>
            </a:r>
          </a:p>
          <a:p>
            <a:endParaRPr lang="en-US" dirty="0"/>
          </a:p>
        </p:txBody>
      </p:sp>
      <p:sp>
        <p:nvSpPr>
          <p:cNvPr id="4" name="Slide Number Placeholder 3"/>
          <p:cNvSpPr>
            <a:spLocks noGrp="1"/>
          </p:cNvSpPr>
          <p:nvPr>
            <p:ph type="sldNum" sz="quarter" idx="5"/>
          </p:nvPr>
        </p:nvSpPr>
        <p:spPr/>
        <p:txBody>
          <a:bodyPr/>
          <a:lstStyle/>
          <a:p>
            <a:fld id="{CD3F15BC-4AA1-41C4-8C26-91A7E3BB93DC}" type="slidenum">
              <a:rPr lang="en-US" smtClean="0"/>
              <a:t>1</a:t>
            </a:fld>
            <a:endParaRPr lang="en-US" dirty="0"/>
          </a:p>
        </p:txBody>
      </p:sp>
    </p:spTree>
    <p:extLst>
      <p:ext uri="{BB962C8B-B14F-4D97-AF65-F5344CB8AC3E}">
        <p14:creationId xmlns:p14="http://schemas.microsoft.com/office/powerpoint/2010/main" val="3023047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sz="1200" kern="1200" dirty="0">
                <a:solidFill>
                  <a:schemeClr val="tx1"/>
                </a:solidFill>
                <a:effectLst/>
                <a:latin typeface="+mn-lt"/>
                <a:ea typeface="+mn-ea"/>
                <a:cs typeface="+mn-cs"/>
              </a:rPr>
              <a:t>Having to build a working model of a traffic signal made me realize the necessity of understanding of how electronics and digital technology must be able to communication in a meaningfully manner. By physically building the signal one learns how the physical hardware is connected to the power source and then through various forms of circuitry how the data is collected and converted into data through the microprocessor(s) and the programming software, and the use of flow chart to show how the traffic light should respond to various conditions when fully operational. One might ask what the difference is between a local (hosted) and cloud-based services. According to Casey O’Loughlin of Star2Star Communications, it is a multi-tenancy, allows the sharing of resources and costs. With a larger customer (user) group it allows for centralization of location, thereby lower the costs, maximizing capacity, which improves the utilization and efficiency of systems that are generally used only 10 to 20% of the time (O'Loughlin, 2018). Most everyone can agree that technology plays a critical role in our daily lives. According to an article by ericsson.com forecasted there will be approximately 29 billion connected devices by 2022 but just as important is the forecasting that 18 billion (more than half) will be IoT related. One can see that IoT is only going to become more integrated within our daily lives. When on thinks about the use of technology in our devices we realize that it covers far more than just our basic Computer or Laptop devices we use at home or in the office. Now we have smart phone, tablets, homes, appliances, etc. but this should also raise the question of </a:t>
            </a:r>
            <a:r>
              <a:rPr lang="en-US" sz="1200" i="1" kern="1200" dirty="0">
                <a:solidFill>
                  <a:schemeClr val="tx1"/>
                </a:solidFill>
                <a:effectLst/>
                <a:latin typeface="+mn-lt"/>
                <a:ea typeface="+mn-ea"/>
                <a:cs typeface="+mn-cs"/>
              </a:rPr>
              <a:t>how secure </a:t>
            </a:r>
            <a:r>
              <a:rPr lang="en-US" sz="1200" kern="1200" dirty="0">
                <a:solidFill>
                  <a:schemeClr val="tx1"/>
                </a:solidFill>
                <a:effectLst/>
                <a:latin typeface="+mn-lt"/>
                <a:ea typeface="+mn-ea"/>
                <a:cs typeface="+mn-cs"/>
              </a:rPr>
              <a:t>are these devices? As consumers, employees, and in come cases business owners we all much address the issue of protecting ourselves from unwanted harmful attacks, regardless whether this information concerns our personal identity, the company’s clients or the company assets. Mike Fagan of National Institute of Standards and Technology (NIST) offers a “Core Baseline” guideline six recommended security features as follows: 1. Device Identification, 2. Device Configuration, 3. Data Protection, 4. Logical Access to Interfaces, 5. Software and Firmware Update, and 6. Cybersecurity Event Logging. </a:t>
            </a:r>
            <a:r>
              <a:rPr lang="en-US" sz="1200" kern="1200">
                <a:solidFill>
                  <a:schemeClr val="tx1"/>
                </a:solidFill>
                <a:effectLst/>
                <a:latin typeface="+mn-lt"/>
                <a:ea typeface="+mn-ea"/>
                <a:cs typeface="+mn-cs"/>
              </a:rPr>
              <a:t>A detailed description of these recommendation can be found on the NIST website (Fagan, 2019).</a:t>
            </a:r>
          </a:p>
          <a:p>
            <a:endParaRPr lang="en-US" dirty="0"/>
          </a:p>
        </p:txBody>
      </p:sp>
      <p:sp>
        <p:nvSpPr>
          <p:cNvPr id="4" name="Slide Number Placeholder 3"/>
          <p:cNvSpPr>
            <a:spLocks noGrp="1"/>
          </p:cNvSpPr>
          <p:nvPr>
            <p:ph type="sldNum" sz="quarter" idx="5"/>
          </p:nvPr>
        </p:nvSpPr>
        <p:spPr/>
        <p:txBody>
          <a:bodyPr/>
          <a:lstStyle/>
          <a:p>
            <a:fld id="{CD3F15BC-4AA1-41C4-8C26-91A7E3BB93DC}" type="slidenum">
              <a:rPr lang="en-US" smtClean="0"/>
              <a:t>10</a:t>
            </a:fld>
            <a:endParaRPr lang="en-US" dirty="0"/>
          </a:p>
        </p:txBody>
      </p:sp>
    </p:spTree>
    <p:extLst>
      <p:ext uri="{BB962C8B-B14F-4D97-AF65-F5344CB8AC3E}">
        <p14:creationId xmlns:p14="http://schemas.microsoft.com/office/powerpoint/2010/main" val="3122064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Port conflicts – The challenge was to figure out what device was already using the port and determine how to result the conflict. </a:t>
            </a:r>
          </a:p>
          <a:p>
            <a:r>
              <a:rPr lang="en-US" dirty="0"/>
              <a:t>Programming errors – twice this issue occurred due to the difference in the available pin number, this issue occurred be cause of a difference in diagrams.</a:t>
            </a:r>
          </a:p>
          <a:p>
            <a:r>
              <a:rPr lang="en-US" dirty="0"/>
              <a:t>Equipment difficulties – The only equipment issues that occurred was because of faulty wires and the brightness setting on the LCD Display, both issues were quickly resolved by replacing the damage wire and adjusting the contract setting of the LCD display.</a:t>
            </a:r>
          </a:p>
          <a:p>
            <a:r>
              <a:rPr lang="en-US" dirty="0"/>
              <a:t>Confusion on diagrams from 2 different boards – In some cases the pin needed per the diagram or instruction could not be located, however this was resolved when it was determined that the location was the same but the assigned name was different an example of this would be when it was referred as a alphanumeric title with it was actual pin number.</a:t>
            </a:r>
          </a:p>
          <a:p>
            <a:endParaRPr lang="en-US" dirty="0"/>
          </a:p>
        </p:txBody>
      </p:sp>
      <p:sp>
        <p:nvSpPr>
          <p:cNvPr id="4" name="Slide Number Placeholder 3"/>
          <p:cNvSpPr>
            <a:spLocks noGrp="1"/>
          </p:cNvSpPr>
          <p:nvPr>
            <p:ph type="sldNum" sz="quarter" idx="5"/>
          </p:nvPr>
        </p:nvSpPr>
        <p:spPr/>
        <p:txBody>
          <a:bodyPr/>
          <a:lstStyle/>
          <a:p>
            <a:fld id="{CD3F15BC-4AA1-41C4-8C26-91A7E3BB93DC}" type="slidenum">
              <a:rPr lang="en-US" smtClean="0"/>
              <a:t>11</a:t>
            </a:fld>
            <a:endParaRPr lang="en-US" dirty="0"/>
          </a:p>
        </p:txBody>
      </p:sp>
    </p:spTree>
    <p:extLst>
      <p:ext uri="{BB962C8B-B14F-4D97-AF65-F5344CB8AC3E}">
        <p14:creationId xmlns:p14="http://schemas.microsoft.com/office/powerpoint/2010/main" val="125019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closing the past eight weeks I have learn just how the Internet of Things effects our daily lives. Over the years I have watched a small town grow and change from small tiny community with unprotected intersection to having a traffic light at nearly everyone. I never gave much thought to how the lights were designed or even to how they were controlled until taking this class. Now I realize that from the circuitry to the programming the importance of them is vital in societies ability to safely and effectively travel through the city to accomplish our daily tasks whether it’s going to work, school or take care of personal errands. However the knowledge I have gained through this class isn’t just in relation to physical development of a traffic signal. But it also made me realize just how much the IoT is involved in my daily life. Everything from my personal cell phone, computer, to the security system which protects my home. Perhaps even more importantly the realization that it is just the corporations and businesses that have a responsibility to uphold security but that the individual user’s too. I have always been interested in technology and computers, and my initial thought was to learn more about the software and how to become a systems administrator, however now I have discovered that I am more interested in the development </a:t>
            </a:r>
            <a:r>
              <a:rPr lang="en-US"/>
              <a:t>of Cybersecurity. </a:t>
            </a:r>
            <a:endParaRPr lang="en-US" dirty="0"/>
          </a:p>
        </p:txBody>
      </p:sp>
      <p:sp>
        <p:nvSpPr>
          <p:cNvPr id="4" name="Slide Number Placeholder 3"/>
          <p:cNvSpPr>
            <a:spLocks noGrp="1"/>
          </p:cNvSpPr>
          <p:nvPr>
            <p:ph type="sldNum" sz="quarter" idx="5"/>
          </p:nvPr>
        </p:nvSpPr>
        <p:spPr/>
        <p:txBody>
          <a:bodyPr/>
          <a:lstStyle/>
          <a:p>
            <a:fld id="{CD3F15BC-4AA1-41C4-8C26-91A7E3BB93DC}" type="slidenum">
              <a:rPr lang="en-US" smtClean="0"/>
              <a:t>12</a:t>
            </a:fld>
            <a:endParaRPr lang="en-US" dirty="0"/>
          </a:p>
        </p:txBody>
      </p:sp>
    </p:spTree>
    <p:extLst>
      <p:ext uri="{BB962C8B-B14F-4D97-AF65-F5344CB8AC3E}">
        <p14:creationId xmlns:p14="http://schemas.microsoft.com/office/powerpoint/2010/main" val="3773510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F15BC-4AA1-41C4-8C26-91A7E3BB93DC}" type="slidenum">
              <a:rPr lang="en-US" smtClean="0"/>
              <a:t>13</a:t>
            </a:fld>
            <a:endParaRPr lang="en-US" dirty="0"/>
          </a:p>
        </p:txBody>
      </p:sp>
    </p:spTree>
    <p:extLst>
      <p:ext uri="{BB962C8B-B14F-4D97-AF65-F5344CB8AC3E}">
        <p14:creationId xmlns:p14="http://schemas.microsoft.com/office/powerpoint/2010/main" val="3270382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Over the course of an eight-week class (M. Mortezaie, 2019) the student develops his/her skills in a variety of areas that will build on my knowledge digital devices, electronic components and how they can be integrated into the</a:t>
            </a:r>
            <a:r>
              <a:rPr lang="en-US" sz="1200" kern="1200" cap="small" baseline="0" dirty="0">
                <a:solidFill>
                  <a:schemeClr val="tx1"/>
                </a:solidFill>
                <a:effectLst/>
                <a:latin typeface="+mn-lt"/>
                <a:ea typeface="+mn-ea"/>
                <a:cs typeface="+mn-cs"/>
              </a:rPr>
              <a:t> IoT</a:t>
            </a:r>
            <a:r>
              <a:rPr lang="en-US" sz="1200" kern="1200" dirty="0">
                <a:solidFill>
                  <a:schemeClr val="tx1"/>
                </a:solidFill>
                <a:effectLst/>
                <a:latin typeface="+mn-lt"/>
                <a:ea typeface="+mn-ea"/>
                <a:cs typeface="+mn-cs"/>
              </a:rPr>
              <a:t> environment that has become so much a part of our daily lives. </a:t>
            </a:r>
          </a:p>
          <a:p>
            <a:endParaRPr lang="en-US" dirty="0"/>
          </a:p>
        </p:txBody>
      </p:sp>
      <p:sp>
        <p:nvSpPr>
          <p:cNvPr id="4" name="Slide Number Placeholder 3"/>
          <p:cNvSpPr>
            <a:spLocks noGrp="1"/>
          </p:cNvSpPr>
          <p:nvPr>
            <p:ph type="sldNum" sz="quarter" idx="5"/>
          </p:nvPr>
        </p:nvSpPr>
        <p:spPr/>
        <p:txBody>
          <a:bodyPr/>
          <a:lstStyle/>
          <a:p>
            <a:fld id="{CD3F15BC-4AA1-41C4-8C26-91A7E3BB93DC}" type="slidenum">
              <a:rPr lang="en-US" smtClean="0"/>
              <a:t>2</a:t>
            </a:fld>
            <a:endParaRPr lang="en-US" dirty="0"/>
          </a:p>
        </p:txBody>
      </p:sp>
    </p:spTree>
    <p:extLst>
      <p:ext uri="{BB962C8B-B14F-4D97-AF65-F5344CB8AC3E}">
        <p14:creationId xmlns:p14="http://schemas.microsoft.com/office/powerpoint/2010/main" val="3573156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example how we gather the materials (both physical and software) we believe we will need, to design, build, and demonstrate a working model of a Multiple Traffic Light Controller (the final project goal).  </a:t>
            </a:r>
          </a:p>
        </p:txBody>
      </p:sp>
      <p:sp>
        <p:nvSpPr>
          <p:cNvPr id="4" name="Slide Number Placeholder 3"/>
          <p:cNvSpPr>
            <a:spLocks noGrp="1"/>
          </p:cNvSpPr>
          <p:nvPr>
            <p:ph type="sldNum" sz="quarter" idx="5"/>
          </p:nvPr>
        </p:nvSpPr>
        <p:spPr/>
        <p:txBody>
          <a:bodyPr/>
          <a:lstStyle/>
          <a:p>
            <a:fld id="{CD3F15BC-4AA1-41C4-8C26-91A7E3BB93DC}" type="slidenum">
              <a:rPr lang="en-US" smtClean="0"/>
              <a:t>3</a:t>
            </a:fld>
            <a:endParaRPr lang="en-US" dirty="0"/>
          </a:p>
        </p:txBody>
      </p:sp>
    </p:spTree>
    <p:extLst>
      <p:ext uri="{BB962C8B-B14F-4D97-AF65-F5344CB8AC3E}">
        <p14:creationId xmlns:p14="http://schemas.microsoft.com/office/powerpoint/2010/main" val="1738381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Assembling the necessary components, in which I use the breadboard, an ESP 32 Board, necessary wires, and LCD lights to represent the primary and secondary traffic, in additional there is a screen shot of the Arduino IDE using the programming code to operate the lights of the traffic signal. </a:t>
            </a:r>
            <a:r>
              <a:rPr lang="en-US" dirty="0"/>
              <a:t>working and the screenshot displays just the first page of the coding needed to make the system work correctly (on the left). One the right side is the traffic light showing that the primary street is in the process of changing from green to red with the yellow light lit while the secondary street still showing red, it will change to green next and the primary light would turn red.</a:t>
            </a:r>
          </a:p>
        </p:txBody>
      </p:sp>
      <p:sp>
        <p:nvSpPr>
          <p:cNvPr id="4" name="Slide Number Placeholder 3"/>
          <p:cNvSpPr>
            <a:spLocks noGrp="1"/>
          </p:cNvSpPr>
          <p:nvPr>
            <p:ph type="sldNum" sz="quarter" idx="5"/>
          </p:nvPr>
        </p:nvSpPr>
        <p:spPr/>
        <p:txBody>
          <a:bodyPr/>
          <a:lstStyle/>
          <a:p>
            <a:fld id="{CD3F15BC-4AA1-41C4-8C26-91A7E3BB93DC}" type="slidenum">
              <a:rPr lang="en-US" smtClean="0"/>
              <a:t>4</a:t>
            </a:fld>
            <a:endParaRPr lang="en-US" dirty="0"/>
          </a:p>
        </p:txBody>
      </p:sp>
    </p:spTree>
    <p:extLst>
      <p:ext uri="{BB962C8B-B14F-4D97-AF65-F5344CB8AC3E}">
        <p14:creationId xmlns:p14="http://schemas.microsoft.com/office/powerpoint/2010/main" val="397315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we have the fully assembled basic Multiple Traffic Light Control and had add the crosswalk with busser. At first there was an issue with getting the LCD Display unit to work correctly due to programming and hardware issues. This presented a challenge at first but, although after checking and testing each component independently a faulty wire was replaced wire. Although, that did not resolve the issue of the LCD display not working. Although there was power to the unit it would not display the message which indicated a possible coding error. After reviewing the programing code and double checking the physical connections corresponded with the pin numbers in the code, I found the error was within the actual programming code, and entered the correct number for the pin, which resulted in the LCD display correctly receiving the appreciate message with countdown. At this point, I have a working model of the Multiple Traffic Light with a crosswalk.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D3F15BC-4AA1-41C4-8C26-91A7E3BB93DC}" type="slidenum">
              <a:rPr lang="en-US" smtClean="0"/>
              <a:t>5</a:t>
            </a:fld>
            <a:endParaRPr lang="en-US" dirty="0"/>
          </a:p>
        </p:txBody>
      </p:sp>
    </p:spTree>
    <p:extLst>
      <p:ext uri="{BB962C8B-B14F-4D97-AF65-F5344CB8AC3E}">
        <p14:creationId xmlns:p14="http://schemas.microsoft.com/office/powerpoint/2010/main" val="3654845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explained previously there are two options for the full operation of the Multiple Traffic Light Controller. In option 1 the light is accessing the Cloud by using a router and Wi-Fi to send command codes to control the changing conditions of the signal when a change is needed. Whereas in option 2 the use of two buttons, and a motion sensor is needed to the changes to take place.  These two options will be highlighted in the next section of this presentation accordingly.</a:t>
            </a:r>
          </a:p>
        </p:txBody>
      </p:sp>
      <p:sp>
        <p:nvSpPr>
          <p:cNvPr id="4" name="Slide Number Placeholder 3"/>
          <p:cNvSpPr>
            <a:spLocks noGrp="1"/>
          </p:cNvSpPr>
          <p:nvPr>
            <p:ph type="sldNum" sz="quarter" idx="5"/>
          </p:nvPr>
        </p:nvSpPr>
        <p:spPr/>
        <p:txBody>
          <a:bodyPr/>
          <a:lstStyle/>
          <a:p>
            <a:fld id="{CD3F15BC-4AA1-41C4-8C26-91A7E3BB93DC}" type="slidenum">
              <a:rPr lang="en-US" smtClean="0"/>
              <a:t>6</a:t>
            </a:fld>
            <a:endParaRPr lang="en-US" dirty="0"/>
          </a:p>
        </p:txBody>
      </p:sp>
    </p:spTree>
    <p:extLst>
      <p:ext uri="{BB962C8B-B14F-4D97-AF65-F5344CB8AC3E}">
        <p14:creationId xmlns:p14="http://schemas.microsoft.com/office/powerpoint/2010/main" val="1667354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purpose here is to visually compare the differences between options 1 (on the left) and 2 (on the right) in the hardware used.</a:t>
            </a:r>
          </a:p>
          <a:p>
            <a:endParaRPr lang="en-US" dirty="0"/>
          </a:p>
        </p:txBody>
      </p:sp>
      <p:sp>
        <p:nvSpPr>
          <p:cNvPr id="4" name="Slide Number Placeholder 3"/>
          <p:cNvSpPr>
            <a:spLocks noGrp="1"/>
          </p:cNvSpPr>
          <p:nvPr>
            <p:ph type="sldNum" sz="quarter" idx="5"/>
          </p:nvPr>
        </p:nvSpPr>
        <p:spPr/>
        <p:txBody>
          <a:bodyPr/>
          <a:lstStyle/>
          <a:p>
            <a:fld id="{CD3F15BC-4AA1-41C4-8C26-91A7E3BB93DC}" type="slidenum">
              <a:rPr lang="en-US" smtClean="0"/>
              <a:t>7</a:t>
            </a:fld>
            <a:endParaRPr lang="en-US" dirty="0"/>
          </a:p>
        </p:txBody>
      </p:sp>
    </p:spTree>
    <p:extLst>
      <p:ext uri="{BB962C8B-B14F-4D97-AF65-F5344CB8AC3E}">
        <p14:creationId xmlns:p14="http://schemas.microsoft.com/office/powerpoint/2010/main" val="3783761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Arial" panose="020B0604020202020204" pitchFamily="34" charset="0"/>
              </a:rPr>
              <a:t>Here I am demonstrating the use of the cloud to operation my Multiple Traffic Light Controller. When you compare the picture of the Board in Option 1 to the Picture on the next slide for Option 2 the only difference are that in option one, we are using a router and Wi-Fi connection to the cloud, the software being used is Arduino and Cayenne. Because we are using the cloud, we no longer needed the 2 push buttons or motion sensor so they have been removed, although they could have remained these items were unnecessary for the actual operation of the signal and there to highlight the necessary items, they were removed from my demonstration model. The screenshot show the Cayenne software via Arduino being started so that the code can be uploaded, and the final screenshot shows the serial print out that the traffic light is operating correctly.</a:t>
            </a:r>
          </a:p>
          <a:p>
            <a:endParaRPr lang="en-US" dirty="0"/>
          </a:p>
        </p:txBody>
      </p:sp>
      <p:sp>
        <p:nvSpPr>
          <p:cNvPr id="4" name="Slide Number Placeholder 3"/>
          <p:cNvSpPr>
            <a:spLocks noGrp="1"/>
          </p:cNvSpPr>
          <p:nvPr>
            <p:ph type="sldNum" sz="quarter" idx="5"/>
          </p:nvPr>
        </p:nvSpPr>
        <p:spPr/>
        <p:txBody>
          <a:bodyPr/>
          <a:lstStyle/>
          <a:p>
            <a:fld id="{CD3F15BC-4AA1-41C4-8C26-91A7E3BB93DC}" type="slidenum">
              <a:rPr lang="en-US" smtClean="0"/>
              <a:t>8</a:t>
            </a:fld>
            <a:endParaRPr lang="en-US" dirty="0"/>
          </a:p>
        </p:txBody>
      </p:sp>
    </p:spTree>
    <p:extLst>
      <p:ext uri="{BB962C8B-B14F-4D97-AF65-F5344CB8AC3E}">
        <p14:creationId xmlns:p14="http://schemas.microsoft.com/office/powerpoint/2010/main" val="2629822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upper left picture shows that the traffic light now has a two push buttons, motion sensor, buzzer, and a blue LED (to signal) emergency light along with the pedestrian crosswalk LCD display. The following five pictures show the Arduino Code and Serial message that indicates the activity of the traffic signal’s operation.</a:t>
            </a:r>
          </a:p>
        </p:txBody>
      </p:sp>
      <p:sp>
        <p:nvSpPr>
          <p:cNvPr id="4" name="Slide Number Placeholder 3"/>
          <p:cNvSpPr>
            <a:spLocks noGrp="1"/>
          </p:cNvSpPr>
          <p:nvPr>
            <p:ph type="sldNum" sz="quarter" idx="5"/>
          </p:nvPr>
        </p:nvSpPr>
        <p:spPr/>
        <p:txBody>
          <a:bodyPr/>
          <a:lstStyle/>
          <a:p>
            <a:fld id="{CD3F15BC-4AA1-41C4-8C26-91A7E3BB93DC}" type="slidenum">
              <a:rPr lang="en-US" smtClean="0"/>
              <a:t>9</a:t>
            </a:fld>
            <a:endParaRPr lang="en-US" dirty="0"/>
          </a:p>
        </p:txBody>
      </p:sp>
    </p:spTree>
    <p:extLst>
      <p:ext uri="{BB962C8B-B14F-4D97-AF65-F5344CB8AC3E}">
        <p14:creationId xmlns:p14="http://schemas.microsoft.com/office/powerpoint/2010/main" val="2242672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12/15/2019</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301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470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12/15/2019</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152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998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12/15/2019</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929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716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857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12/15/2019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116431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269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12/15/2019</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329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080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12/15/2019</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2855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creativecommons.org/licenses/by-sa/3.0/" TargetMode="External"/><Relationship Id="rId5" Type="http://schemas.openxmlformats.org/officeDocument/2006/relationships/hyperlink" Target="https://geobrava.wordpress.com/2019/08/31/lifelong-learning-skills-in-the-digital-workplace/" TargetMode="Externa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creativecommons.org/licenses/by/3.0/" TargetMode="External"/><Relationship Id="rId5" Type="http://schemas.openxmlformats.org/officeDocument/2006/relationships/hyperlink" Target="https://symbiosisonlinepublishing.com/robotics-automation/robotics-automation23.php" TargetMode="External"/><Relationship Id="rId4" Type="http://schemas.openxmlformats.org/officeDocument/2006/relationships/image" Target="../media/image28.gif"/></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creativecommons.org/licenses/by-nc-nd/3.0/" TargetMode="External"/><Relationship Id="rId5" Type="http://schemas.openxmlformats.org/officeDocument/2006/relationships/hyperlink" Target="http://www.streetsblog.org/2011/07/20/high-tech-midtown-traffic-system-will-ignore-pedestrians-and-buses/" TargetMode="External"/><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jpe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6.jpg"/><Relationship Id="rId7"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Digital Connections">
            <a:extLst>
              <a:ext uri="{FF2B5EF4-FFF2-40B4-BE49-F238E27FC236}">
                <a16:creationId xmlns:a16="http://schemas.microsoft.com/office/drawing/2014/main" id="{3840F91C-EDD0-4D4E-A4AB-E6C77856C8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265" t="9091" r="3502" b="-1"/>
          <a:stretch/>
        </p:blipFill>
        <p:spPr>
          <a:xfrm>
            <a:off x="-116615" y="323504"/>
            <a:ext cx="12191980" cy="6857990"/>
          </a:xfrm>
          <a:prstGeom prst="rect">
            <a:avLst/>
          </a:prstGeom>
        </p:spPr>
      </p:pic>
      <p:grpSp>
        <p:nvGrpSpPr>
          <p:cNvPr id="17" name="Group 16">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8" name="Rectangle 17">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02C5318-1A1E-49D0-B2E2-A4B0FA9E8A40}"/>
              </a:ext>
            </a:extLst>
          </p:cNvPr>
          <p:cNvSpPr>
            <a:spLocks noGrp="1"/>
          </p:cNvSpPr>
          <p:nvPr>
            <p:ph type="ctrTitle"/>
          </p:nvPr>
        </p:nvSpPr>
        <p:spPr>
          <a:xfrm>
            <a:off x="482601" y="1041841"/>
            <a:ext cx="10993549" cy="895244"/>
          </a:xfrm>
        </p:spPr>
        <p:txBody>
          <a:bodyPr>
            <a:noAutofit/>
          </a:bodyPr>
          <a:lstStyle/>
          <a:p>
            <a:pPr algn="ctr"/>
            <a:r>
              <a:rPr lang="en-US" sz="3200" cap="small" dirty="0">
                <a:solidFill>
                  <a:schemeClr val="bg1"/>
                </a:solidFill>
              </a:rPr>
              <a:t>IoT Traffic Controller</a:t>
            </a:r>
          </a:p>
        </p:txBody>
      </p:sp>
      <p:sp>
        <p:nvSpPr>
          <p:cNvPr id="3" name="Subtitle 2">
            <a:extLst>
              <a:ext uri="{FF2B5EF4-FFF2-40B4-BE49-F238E27FC236}">
                <a16:creationId xmlns:a16="http://schemas.microsoft.com/office/drawing/2014/main" id="{48B6CF59-4E5B-494D-A2F7-97ADD01E6497}"/>
              </a:ext>
            </a:extLst>
          </p:cNvPr>
          <p:cNvSpPr>
            <a:spLocks noGrp="1"/>
          </p:cNvSpPr>
          <p:nvPr>
            <p:ph type="subTitle" idx="1"/>
          </p:nvPr>
        </p:nvSpPr>
        <p:spPr>
          <a:xfrm>
            <a:off x="581194" y="4428067"/>
            <a:ext cx="10993546" cy="1962497"/>
          </a:xfrm>
        </p:spPr>
        <p:txBody>
          <a:bodyPr>
            <a:normAutofit fontScale="25000" lnSpcReduction="20000"/>
          </a:bodyPr>
          <a:lstStyle/>
          <a:p>
            <a:r>
              <a:rPr lang="en-US" sz="8000" cap="small" dirty="0">
                <a:solidFill>
                  <a:srgbClr val="7CEBFF"/>
                </a:solidFill>
              </a:rPr>
              <a:t>By Aaron Schaefers</a:t>
            </a:r>
          </a:p>
          <a:p>
            <a:r>
              <a:rPr lang="en-US" sz="8000" cap="small" dirty="0">
                <a:solidFill>
                  <a:srgbClr val="7CEBFF"/>
                </a:solidFill>
              </a:rPr>
              <a:t>DeVry University</a:t>
            </a:r>
          </a:p>
          <a:p>
            <a:r>
              <a:rPr lang="en-US" sz="8000" cap="small" dirty="0">
                <a:solidFill>
                  <a:srgbClr val="7CEBFF"/>
                </a:solidFill>
              </a:rPr>
              <a:t>Introduction to Digital Devices – CEIS 114 Final Project</a:t>
            </a:r>
          </a:p>
          <a:p>
            <a:r>
              <a:rPr lang="en-US" sz="8000" cap="small" dirty="0">
                <a:solidFill>
                  <a:srgbClr val="7CEBFF"/>
                </a:solidFill>
              </a:rPr>
              <a:t>Professor M. Mortezaie</a:t>
            </a:r>
          </a:p>
          <a:p>
            <a:r>
              <a:rPr lang="en-US" sz="8000" cap="small" dirty="0">
                <a:solidFill>
                  <a:srgbClr val="7CEBFF"/>
                </a:solidFill>
              </a:rPr>
              <a:t>Due on December 21</a:t>
            </a:r>
            <a:r>
              <a:rPr lang="en-US" sz="8000" cap="small" baseline="30000" dirty="0">
                <a:solidFill>
                  <a:srgbClr val="7CEBFF"/>
                </a:solidFill>
              </a:rPr>
              <a:t>st</a:t>
            </a:r>
            <a:r>
              <a:rPr lang="en-US" sz="8000" cap="small" dirty="0">
                <a:solidFill>
                  <a:srgbClr val="7CEBFF"/>
                </a:solidFill>
              </a:rPr>
              <a:t>, 2019</a:t>
            </a:r>
            <a:endParaRPr lang="en-US" cap="small" baseline="30000" dirty="0">
              <a:solidFill>
                <a:srgbClr val="7CEBFF"/>
              </a:solidFill>
            </a:endParaRPr>
          </a:p>
        </p:txBody>
      </p:sp>
    </p:spTree>
    <p:extLst>
      <p:ext uri="{BB962C8B-B14F-4D97-AF65-F5344CB8AC3E}">
        <p14:creationId xmlns:p14="http://schemas.microsoft.com/office/powerpoint/2010/main" val="2089181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B695AA2-4B70-477F-AF90-536B720A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5" name="Picture 4" descr="Digital Numbers">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alphaModFix amt="40000"/>
            <a:extLst>
              <a:ext uri="{28A0092B-C50C-407E-A947-70E740481C1C}">
                <a14:useLocalDpi xmlns:a14="http://schemas.microsoft.com/office/drawing/2010/main"/>
              </a:ext>
            </a:extLst>
          </a:blip>
          <a:srcRect t="3830" b="11900"/>
          <a:stretch/>
        </p:blipFill>
        <p:spPr>
          <a:xfrm>
            <a:off x="6115390" y="3439906"/>
            <a:ext cx="6076609" cy="3418093"/>
          </a:xfrm>
          <a:prstGeom prst="rect">
            <a:avLst/>
          </a:prstGeom>
        </p:spPr>
      </p:pic>
      <p:sp>
        <p:nvSpPr>
          <p:cNvPr id="2" name="Title 1">
            <a:extLst>
              <a:ext uri="{FF2B5EF4-FFF2-40B4-BE49-F238E27FC236}">
                <a16:creationId xmlns:a16="http://schemas.microsoft.com/office/drawing/2014/main" id="{0F87E73C-2B1A-4602-BFBE-CFE1E55D9B38}"/>
              </a:ext>
            </a:extLst>
          </p:cNvPr>
          <p:cNvSpPr>
            <a:spLocks noGrp="1"/>
          </p:cNvSpPr>
          <p:nvPr>
            <p:ph type="ctrTitle"/>
          </p:nvPr>
        </p:nvSpPr>
        <p:spPr>
          <a:xfrm>
            <a:off x="965201" y="1020432"/>
            <a:ext cx="10225530" cy="590322"/>
          </a:xfrm>
        </p:spPr>
        <p:txBody>
          <a:bodyPr>
            <a:normAutofit fontScale="90000"/>
          </a:bodyPr>
          <a:lstStyle/>
          <a:p>
            <a:r>
              <a:rPr lang="en-US" sz="4000" cap="small" dirty="0">
                <a:solidFill>
                  <a:schemeClr val="tx1"/>
                </a:solidFill>
              </a:rPr>
              <a:t>Skills gained</a:t>
            </a:r>
          </a:p>
        </p:txBody>
      </p:sp>
      <p:sp>
        <p:nvSpPr>
          <p:cNvPr id="6" name="Subtitle 5">
            <a:extLst>
              <a:ext uri="{FF2B5EF4-FFF2-40B4-BE49-F238E27FC236}">
                <a16:creationId xmlns:a16="http://schemas.microsoft.com/office/drawing/2014/main" id="{EED36F9F-B3AC-471A-835A-0B81D74D106F}"/>
              </a:ext>
            </a:extLst>
          </p:cNvPr>
          <p:cNvSpPr>
            <a:spLocks noGrp="1"/>
          </p:cNvSpPr>
          <p:nvPr>
            <p:ph type="subTitle" idx="1"/>
          </p:nvPr>
        </p:nvSpPr>
        <p:spPr>
          <a:xfrm>
            <a:off x="965200" y="2495445"/>
            <a:ext cx="10225530" cy="3237698"/>
          </a:xfrm>
        </p:spPr>
        <p:txBody>
          <a:bodyPr>
            <a:normAutofit/>
          </a:bodyPr>
          <a:lstStyle/>
          <a:p>
            <a:pPr marL="285750" indent="-285750">
              <a:buClr>
                <a:srgbClr val="FFFF00"/>
              </a:buClr>
              <a:buFont typeface="Wingdings" panose="05000000000000000000" pitchFamily="2" charset="2"/>
              <a:buChar char="Ø"/>
            </a:pPr>
            <a:r>
              <a:rPr lang="en-US" cap="small" dirty="0">
                <a:solidFill>
                  <a:srgbClr val="FFFF00"/>
                </a:solidFill>
              </a:rPr>
              <a:t>Operation of a traffic signal</a:t>
            </a:r>
          </a:p>
          <a:p>
            <a:pPr marL="285750" indent="-285750">
              <a:buClr>
                <a:srgbClr val="FFFF00"/>
              </a:buClr>
              <a:buFont typeface="Wingdings" panose="05000000000000000000" pitchFamily="2" charset="2"/>
              <a:buChar char="Ø"/>
            </a:pPr>
            <a:r>
              <a:rPr lang="en-US" cap="small" dirty="0">
                <a:solidFill>
                  <a:srgbClr val="FFFF00"/>
                </a:solidFill>
              </a:rPr>
              <a:t>Testing phase of a program</a:t>
            </a:r>
          </a:p>
          <a:p>
            <a:pPr marL="285750" indent="-285750">
              <a:buClr>
                <a:srgbClr val="FFFF00"/>
              </a:buClr>
              <a:buFont typeface="Wingdings" panose="05000000000000000000" pitchFamily="2" charset="2"/>
              <a:buChar char="Ø"/>
            </a:pPr>
            <a:r>
              <a:rPr lang="en-US" cap="small" dirty="0">
                <a:solidFill>
                  <a:srgbClr val="FFFF00"/>
                </a:solidFill>
              </a:rPr>
              <a:t>Minor programming</a:t>
            </a:r>
          </a:p>
          <a:p>
            <a:pPr marL="285750" indent="-285750">
              <a:buClr>
                <a:srgbClr val="FFFF00"/>
              </a:buClr>
              <a:buFont typeface="Wingdings" panose="05000000000000000000" pitchFamily="2" charset="2"/>
              <a:buChar char="Ø"/>
            </a:pPr>
            <a:r>
              <a:rPr lang="en-US" cap="small" dirty="0">
                <a:solidFill>
                  <a:srgbClr val="FFFF00"/>
                </a:solidFill>
              </a:rPr>
              <a:t>Differences in local and cloud operation</a:t>
            </a:r>
          </a:p>
          <a:p>
            <a:pPr marL="285750" indent="-285750">
              <a:buClr>
                <a:srgbClr val="FFFF00"/>
              </a:buClr>
              <a:buFont typeface="Wingdings" panose="05000000000000000000" pitchFamily="2" charset="2"/>
              <a:buChar char="Ø"/>
            </a:pPr>
            <a:r>
              <a:rPr lang="en-US" cap="small" dirty="0">
                <a:solidFill>
                  <a:srgbClr val="FFFF00"/>
                </a:solidFill>
              </a:rPr>
              <a:t>Communication</a:t>
            </a:r>
          </a:p>
          <a:p>
            <a:pPr marL="285750" indent="-285750">
              <a:buClr>
                <a:srgbClr val="FFFF00"/>
              </a:buClr>
              <a:buFont typeface="Wingdings" panose="05000000000000000000" pitchFamily="2" charset="2"/>
              <a:buChar char="Ø"/>
            </a:pPr>
            <a:r>
              <a:rPr lang="en-US" cap="small" dirty="0">
                <a:solidFill>
                  <a:srgbClr val="FFFF00"/>
                </a:solidFill>
              </a:rPr>
              <a:t>Security protocols</a:t>
            </a:r>
          </a:p>
        </p:txBody>
      </p:sp>
      <p:grpSp>
        <p:nvGrpSpPr>
          <p:cNvPr id="11" name="Group 10">
            <a:extLst>
              <a:ext uri="{FF2B5EF4-FFF2-40B4-BE49-F238E27FC236}">
                <a16:creationId xmlns:a16="http://schemas.microsoft.com/office/drawing/2014/main" id="{5831C86A-78BD-4847-82F9-DD8D49670126}"/>
              </a:ext>
            </a:extLst>
          </p:cNvPr>
          <p:cNvGrpSpPr/>
          <p:nvPr/>
        </p:nvGrpSpPr>
        <p:grpSpPr>
          <a:xfrm>
            <a:off x="8328706" y="329965"/>
            <a:ext cx="2704014" cy="2343184"/>
            <a:chOff x="8328706" y="881508"/>
            <a:chExt cx="2704014" cy="2343184"/>
          </a:xfrm>
        </p:grpSpPr>
        <p:pic>
          <p:nvPicPr>
            <p:cNvPr id="9" name="Picture 8" descr="A screenshot of a cell phone&#10;&#10;Description automatically generated">
              <a:extLst>
                <a:ext uri="{FF2B5EF4-FFF2-40B4-BE49-F238E27FC236}">
                  <a16:creationId xmlns:a16="http://schemas.microsoft.com/office/drawing/2014/main" id="{9FE1ACBB-004C-4006-909B-F8B684A2B47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328706" y="881508"/>
              <a:ext cx="2704014" cy="1879826"/>
            </a:xfrm>
            <a:prstGeom prst="rect">
              <a:avLst/>
            </a:prstGeom>
          </p:spPr>
        </p:pic>
        <p:sp>
          <p:nvSpPr>
            <p:cNvPr id="10" name="TextBox 9">
              <a:extLst>
                <a:ext uri="{FF2B5EF4-FFF2-40B4-BE49-F238E27FC236}">
                  <a16:creationId xmlns:a16="http://schemas.microsoft.com/office/drawing/2014/main" id="{2A76CAD1-71AA-408D-B41D-E4A960BDFCA7}"/>
                </a:ext>
              </a:extLst>
            </p:cNvPr>
            <p:cNvSpPr txBox="1"/>
            <p:nvPr/>
          </p:nvSpPr>
          <p:spPr>
            <a:xfrm>
              <a:off x="8328706" y="2855360"/>
              <a:ext cx="2281238" cy="369332"/>
            </a:xfrm>
            <a:prstGeom prst="rect">
              <a:avLst/>
            </a:prstGeom>
            <a:noFill/>
          </p:spPr>
          <p:txBody>
            <a:bodyPr wrap="square" rtlCol="0">
              <a:spAutoFit/>
            </a:bodyPr>
            <a:lstStyle/>
            <a:p>
              <a:r>
                <a:rPr lang="en-US" sz="900" dirty="0">
                  <a:hlinkClick r:id="rId5" tooltip="https://geobrava.wordpress.com/2019/08/31/lifelong-learning-skills-in-the-digital-workplace/"/>
                </a:rPr>
                <a:t>This Photo</a:t>
              </a:r>
              <a:r>
                <a:rPr lang="en-US" sz="900" dirty="0"/>
                <a:t> by Unknown Author is licensed under </a:t>
              </a:r>
              <a:r>
                <a:rPr lang="en-US" sz="900" dirty="0">
                  <a:hlinkClick r:id="rId6" tooltip="https://creativecommons.org/licenses/by-sa/3.0/"/>
                </a:rPr>
                <a:t>CC BY-SA</a:t>
              </a:r>
              <a:endParaRPr lang="en-US" sz="900" dirty="0"/>
            </a:p>
          </p:txBody>
        </p:sp>
      </p:grpSp>
      <p:grpSp>
        <p:nvGrpSpPr>
          <p:cNvPr id="4" name="Group 3">
            <a:extLst>
              <a:ext uri="{FF2B5EF4-FFF2-40B4-BE49-F238E27FC236}">
                <a16:creationId xmlns:a16="http://schemas.microsoft.com/office/drawing/2014/main" id="{F0BEEE4C-969E-4503-8348-EE5C8B837F14}"/>
              </a:ext>
            </a:extLst>
          </p:cNvPr>
          <p:cNvGrpSpPr/>
          <p:nvPr/>
        </p:nvGrpSpPr>
        <p:grpSpPr>
          <a:xfrm>
            <a:off x="6080788" y="2873275"/>
            <a:ext cx="5787362" cy="3450365"/>
            <a:chOff x="6080788" y="2873275"/>
            <a:chExt cx="5787362" cy="3450365"/>
          </a:xfrm>
        </p:grpSpPr>
        <p:pic>
          <p:nvPicPr>
            <p:cNvPr id="1026" name="Picture 2" descr="Connected devices">
              <a:extLst>
                <a:ext uri="{FF2B5EF4-FFF2-40B4-BE49-F238E27FC236}">
                  <a16:creationId xmlns:a16="http://schemas.microsoft.com/office/drawing/2014/main" id="{7F6571F0-6212-497A-843D-C7C0CCC4A8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4352" y="2873275"/>
              <a:ext cx="5753798" cy="323769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69823DF-5663-4620-B42B-E58AAE861648}"/>
                </a:ext>
              </a:extLst>
            </p:cNvPr>
            <p:cNvSpPr/>
            <p:nvPr/>
          </p:nvSpPr>
          <p:spPr>
            <a:xfrm>
              <a:off x="6080788" y="6077419"/>
              <a:ext cx="5787362" cy="246221"/>
            </a:xfrm>
            <a:prstGeom prst="rect">
              <a:avLst/>
            </a:prstGeom>
          </p:spPr>
          <p:txBody>
            <a:bodyPr wrap="square">
              <a:spAutoFit/>
            </a:bodyPr>
            <a:lstStyle/>
            <a:p>
              <a:r>
                <a:rPr lang="en-US" sz="1000" dirty="0"/>
                <a:t>https://www.ericsson.com/49df93/assets/global/qbank/2016/11/14/connected-devices-billions-v2.jpg?w=1212</a:t>
              </a:r>
            </a:p>
          </p:txBody>
        </p:sp>
      </p:grpSp>
      <p:sp>
        <p:nvSpPr>
          <p:cNvPr id="7" name="TextBox 6">
            <a:extLst>
              <a:ext uri="{FF2B5EF4-FFF2-40B4-BE49-F238E27FC236}">
                <a16:creationId xmlns:a16="http://schemas.microsoft.com/office/drawing/2014/main" id="{2F469D4A-C46F-4D45-BB01-475D25046F5E}"/>
              </a:ext>
            </a:extLst>
          </p:cNvPr>
          <p:cNvSpPr txBox="1"/>
          <p:nvPr/>
        </p:nvSpPr>
        <p:spPr>
          <a:xfrm>
            <a:off x="6114351" y="2900571"/>
            <a:ext cx="5753797" cy="369332"/>
          </a:xfrm>
          <a:prstGeom prst="rect">
            <a:avLst/>
          </a:prstGeom>
          <a:noFill/>
        </p:spPr>
        <p:txBody>
          <a:bodyPr wrap="square" rtlCol="0">
            <a:spAutoFit/>
          </a:bodyPr>
          <a:lstStyle/>
          <a:p>
            <a:pPr algn="ctr"/>
            <a:r>
              <a:rPr lang="en-US" dirty="0">
                <a:solidFill>
                  <a:schemeClr val="bg1"/>
                </a:solidFill>
              </a:rPr>
              <a:t>IoT device connections</a:t>
            </a:r>
          </a:p>
        </p:txBody>
      </p:sp>
    </p:spTree>
    <p:extLst>
      <p:ext uri="{BB962C8B-B14F-4D97-AF65-F5344CB8AC3E}">
        <p14:creationId xmlns:p14="http://schemas.microsoft.com/office/powerpoint/2010/main" val="350134742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B695AA2-4B70-477F-AF90-536B720A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Digital Connections">
            <a:extLst>
              <a:ext uri="{FF2B5EF4-FFF2-40B4-BE49-F238E27FC236}">
                <a16:creationId xmlns:a16="http://schemas.microsoft.com/office/drawing/2014/main" id="{3840F91C-EDD0-4D4E-A4AB-E6C77856C88C}"/>
              </a:ext>
            </a:extLst>
          </p:cNvPr>
          <p:cNvPicPr>
            <a:picLocks noChangeAspect="1"/>
          </p:cNvPicPr>
          <p:nvPr/>
        </p:nvPicPr>
        <p:blipFill rotWithShape="1">
          <a:blip r:embed="rId3" cstate="screen">
            <a:alphaModFix amt="40000"/>
            <a:extLst>
              <a:ext uri="{28A0092B-C50C-407E-A947-70E740481C1C}">
                <a14:useLocalDpi xmlns:a14="http://schemas.microsoft.com/office/drawing/2010/main"/>
              </a:ext>
            </a:extLst>
          </a:blip>
          <a:srcRect l="33644" r="20578"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C02C5318-1A1E-49D0-B2E2-A4B0FA9E8A40}"/>
              </a:ext>
            </a:extLst>
          </p:cNvPr>
          <p:cNvSpPr>
            <a:spLocks noGrp="1"/>
          </p:cNvSpPr>
          <p:nvPr>
            <p:ph type="ctrTitle"/>
          </p:nvPr>
        </p:nvSpPr>
        <p:spPr>
          <a:xfrm>
            <a:off x="983235" y="407278"/>
            <a:ext cx="10225530" cy="840450"/>
          </a:xfrm>
        </p:spPr>
        <p:txBody>
          <a:bodyPr>
            <a:normAutofit/>
          </a:bodyPr>
          <a:lstStyle/>
          <a:p>
            <a:r>
              <a:rPr lang="en-US" sz="4000" cap="small" dirty="0">
                <a:solidFill>
                  <a:schemeClr val="tx1"/>
                </a:solidFill>
              </a:rPr>
              <a:t>Challenges</a:t>
            </a:r>
            <a:endParaRPr lang="en-US" sz="1800" cap="small" dirty="0">
              <a:solidFill>
                <a:schemeClr val="tx1"/>
              </a:solidFill>
            </a:endParaRPr>
          </a:p>
        </p:txBody>
      </p:sp>
      <p:sp>
        <p:nvSpPr>
          <p:cNvPr id="4" name="Subtitle 3">
            <a:extLst>
              <a:ext uri="{FF2B5EF4-FFF2-40B4-BE49-F238E27FC236}">
                <a16:creationId xmlns:a16="http://schemas.microsoft.com/office/drawing/2014/main" id="{3F5058C7-805E-4156-8547-25B3DCBA21B3}"/>
              </a:ext>
            </a:extLst>
          </p:cNvPr>
          <p:cNvSpPr>
            <a:spLocks noGrp="1"/>
          </p:cNvSpPr>
          <p:nvPr>
            <p:ph type="subTitle" idx="1"/>
          </p:nvPr>
        </p:nvSpPr>
        <p:spPr>
          <a:xfrm>
            <a:off x="581194" y="2495445"/>
            <a:ext cx="10993546" cy="2845812"/>
          </a:xfrm>
        </p:spPr>
        <p:txBody>
          <a:bodyPr>
            <a:normAutofit/>
          </a:bodyPr>
          <a:lstStyle/>
          <a:p>
            <a:pPr marL="285750" indent="-285750">
              <a:buClr>
                <a:srgbClr val="FFFF00"/>
              </a:buClr>
              <a:buFont typeface="Wingdings" panose="05000000000000000000" pitchFamily="2" charset="2"/>
              <a:buChar char="v"/>
            </a:pPr>
            <a:r>
              <a:rPr lang="en-US" sz="2400" cap="small" dirty="0"/>
              <a:t>Port Conflicts</a:t>
            </a:r>
          </a:p>
          <a:p>
            <a:pPr marL="285750" indent="-285750">
              <a:buClr>
                <a:srgbClr val="FFFF00"/>
              </a:buClr>
              <a:buFont typeface="Wingdings" panose="05000000000000000000" pitchFamily="2" charset="2"/>
              <a:buChar char="v"/>
            </a:pPr>
            <a:r>
              <a:rPr lang="en-US" sz="2400" cap="small" dirty="0"/>
              <a:t>Programming errors</a:t>
            </a:r>
          </a:p>
          <a:p>
            <a:pPr marL="285750" indent="-285750">
              <a:buClr>
                <a:srgbClr val="FFFF00"/>
              </a:buClr>
              <a:buFont typeface="Wingdings" panose="05000000000000000000" pitchFamily="2" charset="2"/>
              <a:buChar char="v"/>
            </a:pPr>
            <a:r>
              <a:rPr lang="en-US" sz="2400" cap="small" dirty="0"/>
              <a:t>Equipment Difficulties</a:t>
            </a:r>
          </a:p>
          <a:p>
            <a:pPr marL="285750" indent="-285750">
              <a:buClr>
                <a:srgbClr val="FFFF00"/>
              </a:buClr>
              <a:buFont typeface="Wingdings" panose="05000000000000000000" pitchFamily="2" charset="2"/>
              <a:buChar char="v"/>
            </a:pPr>
            <a:r>
              <a:rPr lang="en-US" sz="2400" cap="small" dirty="0"/>
              <a:t>Confusion on diagrams from two different boards</a:t>
            </a:r>
          </a:p>
          <a:p>
            <a:endParaRPr lang="en-US" dirty="0"/>
          </a:p>
        </p:txBody>
      </p:sp>
      <p:grpSp>
        <p:nvGrpSpPr>
          <p:cNvPr id="3" name="Group 2">
            <a:extLst>
              <a:ext uri="{FF2B5EF4-FFF2-40B4-BE49-F238E27FC236}">
                <a16:creationId xmlns:a16="http://schemas.microsoft.com/office/drawing/2014/main" id="{A8581D8C-DB76-43AC-90C7-D407DC3FB77C}"/>
              </a:ext>
            </a:extLst>
          </p:cNvPr>
          <p:cNvGrpSpPr/>
          <p:nvPr/>
        </p:nvGrpSpPr>
        <p:grpSpPr>
          <a:xfrm>
            <a:off x="8472916" y="1285616"/>
            <a:ext cx="2685143" cy="2245561"/>
            <a:chOff x="8472916" y="1285616"/>
            <a:chExt cx="2685143" cy="2245561"/>
          </a:xfrm>
        </p:grpSpPr>
        <p:pic>
          <p:nvPicPr>
            <p:cNvPr id="9" name="Picture 8">
              <a:extLst>
                <a:ext uri="{FF2B5EF4-FFF2-40B4-BE49-F238E27FC236}">
                  <a16:creationId xmlns:a16="http://schemas.microsoft.com/office/drawing/2014/main" id="{5746F0EB-F060-4E21-8513-DB5EA169E462}"/>
                </a:ext>
              </a:extLst>
            </p:cNvPr>
            <p:cNvPicPr>
              <a:picLocks noChangeAspect="1"/>
            </p:cNvPicPr>
            <p:nvPr/>
          </p:nvPicPr>
          <p:blipFill>
            <a:blip r:embed="rId4">
              <a:extLst>
                <a:ext uri="{837473B0-CC2E-450A-ABE3-18F120FF3D39}">
                  <a1611:picAttrSrcUrl xmlns:a1611="http://schemas.microsoft.com/office/drawing/2016/11/main" r:id="rId5"/>
                </a:ext>
              </a:extLst>
            </a:blip>
            <a:srcRect/>
            <a:stretch/>
          </p:blipFill>
          <p:spPr>
            <a:xfrm>
              <a:off x="8472916" y="1285616"/>
              <a:ext cx="2685143" cy="1876229"/>
            </a:xfrm>
            <a:prstGeom prst="rect">
              <a:avLst/>
            </a:prstGeom>
          </p:spPr>
        </p:pic>
        <p:sp>
          <p:nvSpPr>
            <p:cNvPr id="12" name="TextBox 11">
              <a:extLst>
                <a:ext uri="{FF2B5EF4-FFF2-40B4-BE49-F238E27FC236}">
                  <a16:creationId xmlns:a16="http://schemas.microsoft.com/office/drawing/2014/main" id="{9970F9E7-BB20-4034-A076-67D51AC9C689}"/>
                </a:ext>
              </a:extLst>
            </p:cNvPr>
            <p:cNvSpPr txBox="1"/>
            <p:nvPr/>
          </p:nvSpPr>
          <p:spPr>
            <a:xfrm>
              <a:off x="8472916" y="3161845"/>
              <a:ext cx="2685143" cy="369332"/>
            </a:xfrm>
            <a:prstGeom prst="rect">
              <a:avLst/>
            </a:prstGeom>
            <a:noFill/>
          </p:spPr>
          <p:txBody>
            <a:bodyPr wrap="square" rtlCol="0">
              <a:spAutoFit/>
            </a:bodyPr>
            <a:lstStyle/>
            <a:p>
              <a:r>
                <a:rPr lang="en-US" sz="900" dirty="0">
                  <a:hlinkClick r:id="rId5" tooltip="https://symbiosisonlinepublishing.com/robotics-automation/robotics-automation23.php"/>
                </a:rPr>
                <a:t>This Photo</a:t>
              </a:r>
              <a:r>
                <a:rPr lang="en-US" sz="900" dirty="0"/>
                <a:t> by Unknown Author is licensed under </a:t>
              </a:r>
              <a:r>
                <a:rPr lang="en-US" sz="900" dirty="0">
                  <a:hlinkClick r:id="rId6" tooltip="https://creativecommons.org/licenses/by/3.0/"/>
                </a:rPr>
                <a:t>CC BY</a:t>
              </a:r>
              <a:endParaRPr lang="en-US" sz="900" dirty="0"/>
            </a:p>
          </p:txBody>
        </p:sp>
      </p:grpSp>
    </p:spTree>
    <p:extLst>
      <p:ext uri="{BB962C8B-B14F-4D97-AF65-F5344CB8AC3E}">
        <p14:creationId xmlns:p14="http://schemas.microsoft.com/office/powerpoint/2010/main" val="140445374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B695AA2-4B70-477F-AF90-536B720A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Digital Connections">
            <a:extLst>
              <a:ext uri="{FF2B5EF4-FFF2-40B4-BE49-F238E27FC236}">
                <a16:creationId xmlns:a16="http://schemas.microsoft.com/office/drawing/2014/main" id="{3840F91C-EDD0-4D4E-A4AB-E6C77856C88C}"/>
              </a:ext>
            </a:extLst>
          </p:cNvPr>
          <p:cNvPicPr>
            <a:picLocks noChangeAspect="1"/>
          </p:cNvPicPr>
          <p:nvPr/>
        </p:nvPicPr>
        <p:blipFill rotWithShape="1">
          <a:blip r:embed="rId3" cstate="screen">
            <a:alphaModFix amt="40000"/>
            <a:extLst>
              <a:ext uri="{28A0092B-C50C-407E-A947-70E740481C1C}">
                <a14:useLocalDpi xmlns:a14="http://schemas.microsoft.com/office/drawing/2010/main"/>
              </a:ext>
            </a:extLst>
          </a:blip>
          <a:srcRect l="33644" r="20578"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C02C5318-1A1E-49D0-B2E2-A4B0FA9E8A40}"/>
              </a:ext>
            </a:extLst>
          </p:cNvPr>
          <p:cNvSpPr>
            <a:spLocks noGrp="1"/>
          </p:cNvSpPr>
          <p:nvPr>
            <p:ph type="ctrTitle"/>
          </p:nvPr>
        </p:nvSpPr>
        <p:spPr>
          <a:xfrm>
            <a:off x="983235" y="407278"/>
            <a:ext cx="10225530" cy="840450"/>
          </a:xfrm>
        </p:spPr>
        <p:txBody>
          <a:bodyPr>
            <a:normAutofit/>
          </a:bodyPr>
          <a:lstStyle/>
          <a:p>
            <a:r>
              <a:rPr lang="en-US" sz="4000" cap="small" dirty="0">
                <a:solidFill>
                  <a:schemeClr val="tx1"/>
                </a:solidFill>
              </a:rPr>
              <a:t>Conclusion</a:t>
            </a:r>
            <a:endParaRPr lang="en-US" sz="1800" cap="small" dirty="0">
              <a:solidFill>
                <a:schemeClr val="tx1"/>
              </a:solidFill>
            </a:endParaRPr>
          </a:p>
        </p:txBody>
      </p:sp>
      <p:grpSp>
        <p:nvGrpSpPr>
          <p:cNvPr id="8" name="Group 7">
            <a:extLst>
              <a:ext uri="{FF2B5EF4-FFF2-40B4-BE49-F238E27FC236}">
                <a16:creationId xmlns:a16="http://schemas.microsoft.com/office/drawing/2014/main" id="{4E76E853-CD06-46A1-A679-5C42EAF3A876}"/>
              </a:ext>
            </a:extLst>
          </p:cNvPr>
          <p:cNvGrpSpPr/>
          <p:nvPr/>
        </p:nvGrpSpPr>
        <p:grpSpPr>
          <a:xfrm>
            <a:off x="6241142" y="1349830"/>
            <a:ext cx="5471885" cy="4636436"/>
            <a:chOff x="5120640" y="2697480"/>
            <a:chExt cx="1950720" cy="1832372"/>
          </a:xfrm>
        </p:grpSpPr>
        <p:pic>
          <p:nvPicPr>
            <p:cNvPr id="4" name="Picture 3" descr="A group of people sitting in front of a computer&#10;&#10;Description automatically generated">
              <a:extLst>
                <a:ext uri="{FF2B5EF4-FFF2-40B4-BE49-F238E27FC236}">
                  <a16:creationId xmlns:a16="http://schemas.microsoft.com/office/drawing/2014/main" id="{97A9B3FB-0FE2-42DB-9973-94A2112FF5B8}"/>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120640" y="2697480"/>
              <a:ext cx="1950720" cy="1463040"/>
            </a:xfrm>
            <a:prstGeom prst="rect">
              <a:avLst/>
            </a:prstGeom>
          </p:spPr>
        </p:pic>
        <p:sp>
          <p:nvSpPr>
            <p:cNvPr id="5" name="TextBox 4">
              <a:extLst>
                <a:ext uri="{FF2B5EF4-FFF2-40B4-BE49-F238E27FC236}">
                  <a16:creationId xmlns:a16="http://schemas.microsoft.com/office/drawing/2014/main" id="{0638DB49-7E71-4081-83E7-D58A4E4A99C1}"/>
                </a:ext>
              </a:extLst>
            </p:cNvPr>
            <p:cNvSpPr txBox="1"/>
            <p:nvPr/>
          </p:nvSpPr>
          <p:spPr>
            <a:xfrm>
              <a:off x="5120640" y="4160520"/>
              <a:ext cx="1950720" cy="369332"/>
            </a:xfrm>
            <a:prstGeom prst="rect">
              <a:avLst/>
            </a:prstGeom>
            <a:noFill/>
          </p:spPr>
          <p:txBody>
            <a:bodyPr wrap="square" rtlCol="0">
              <a:spAutoFit/>
            </a:bodyPr>
            <a:lstStyle/>
            <a:p>
              <a:r>
                <a:rPr lang="en-US" sz="900" dirty="0">
                  <a:hlinkClick r:id="rId5" tooltip="http://www.streetsblog.org/2011/07/20/high-tech-midtown-traffic-system-will-ignore-pedestrians-and-buses/"/>
                </a:rPr>
                <a:t>This Photo</a:t>
              </a:r>
              <a:r>
                <a:rPr lang="en-US" sz="900" dirty="0"/>
                <a:t> by Unknown Author is licensed under </a:t>
              </a:r>
              <a:r>
                <a:rPr lang="en-US" sz="900" dirty="0">
                  <a:hlinkClick r:id="rId6" tooltip="https://creativecommons.org/licenses/by-nc-nd/3.0/"/>
                </a:rPr>
                <a:t>CC BY-NC-ND</a:t>
              </a:r>
              <a:endParaRPr lang="en-US" sz="900" dirty="0"/>
            </a:p>
          </p:txBody>
        </p:sp>
      </p:grpSp>
      <p:sp>
        <p:nvSpPr>
          <p:cNvPr id="9" name="TextBox 8">
            <a:extLst>
              <a:ext uri="{FF2B5EF4-FFF2-40B4-BE49-F238E27FC236}">
                <a16:creationId xmlns:a16="http://schemas.microsoft.com/office/drawing/2014/main" id="{9211D05D-F69A-4323-9E7C-0F7B7B668441}"/>
              </a:ext>
            </a:extLst>
          </p:cNvPr>
          <p:cNvSpPr txBox="1"/>
          <p:nvPr/>
        </p:nvSpPr>
        <p:spPr>
          <a:xfrm>
            <a:off x="740230" y="2027980"/>
            <a:ext cx="5210630" cy="646331"/>
          </a:xfrm>
          <a:prstGeom prst="rect">
            <a:avLst/>
          </a:prstGeom>
          <a:noFill/>
        </p:spPr>
        <p:txBody>
          <a:bodyPr wrap="square" rtlCol="0">
            <a:spAutoFit/>
          </a:bodyPr>
          <a:lstStyle/>
          <a:p>
            <a:pPr algn="ctr"/>
            <a:r>
              <a:rPr lang="en-US" cap="small" dirty="0"/>
              <a:t>IoT Helping to Control Traffic </a:t>
            </a:r>
          </a:p>
          <a:p>
            <a:pPr algn="ctr"/>
            <a:r>
              <a:rPr lang="en-US" cap="small" dirty="0"/>
              <a:t>In Our Cities</a:t>
            </a:r>
          </a:p>
        </p:txBody>
      </p:sp>
    </p:spTree>
    <p:extLst>
      <p:ext uri="{BB962C8B-B14F-4D97-AF65-F5344CB8AC3E}">
        <p14:creationId xmlns:p14="http://schemas.microsoft.com/office/powerpoint/2010/main" val="250970841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D527D-98C3-420E-B0C0-EA24ACA45DAC}"/>
              </a:ext>
            </a:extLst>
          </p:cNvPr>
          <p:cNvSpPr>
            <a:spLocks noGrp="1"/>
          </p:cNvSpPr>
          <p:nvPr>
            <p:ph type="title"/>
          </p:nvPr>
        </p:nvSpPr>
        <p:spPr/>
        <p:txBody>
          <a:bodyPr/>
          <a:lstStyle/>
          <a:p>
            <a:r>
              <a:rPr lang="en-US" cap="small" dirty="0"/>
              <a:t>References</a:t>
            </a:r>
          </a:p>
        </p:txBody>
      </p:sp>
      <p:sp>
        <p:nvSpPr>
          <p:cNvPr id="3" name="Rectangle 2">
            <a:extLst>
              <a:ext uri="{FF2B5EF4-FFF2-40B4-BE49-F238E27FC236}">
                <a16:creationId xmlns:a16="http://schemas.microsoft.com/office/drawing/2014/main" id="{1B627E73-CC0B-4FAD-BBC1-AC9C2A5F63BF}"/>
              </a:ext>
            </a:extLst>
          </p:cNvPr>
          <p:cNvSpPr/>
          <p:nvPr/>
        </p:nvSpPr>
        <p:spPr>
          <a:xfrm>
            <a:off x="575894" y="2066732"/>
            <a:ext cx="11029616" cy="5078313"/>
          </a:xfrm>
          <a:prstGeom prst="rect">
            <a:avLst/>
          </a:prstGeom>
        </p:spPr>
        <p:txBody>
          <a:bodyPr wrap="square">
            <a:spAutoFit/>
          </a:bodyPr>
          <a:lstStyle/>
          <a:p>
            <a:r>
              <a:rPr lang="en-US" dirty="0"/>
              <a:t>Fagan, M. (2019, August 1). </a:t>
            </a:r>
            <a:r>
              <a:rPr lang="en-US" i="1" dirty="0"/>
              <a:t>NIST Releases Draft Security Feature Recommendations for IoT Devices</a:t>
            </a:r>
            <a:r>
              <a:rPr lang="en-US" dirty="0"/>
              <a:t>. Retrieved from National Institute of Standards and Technology (NIST): https://www.nist.gov/news-events/news/2019/08/nist-releases-draft-security-feature-recommendations-iot-devices</a:t>
            </a:r>
          </a:p>
          <a:p>
            <a:r>
              <a:rPr lang="en-US" dirty="0" err="1"/>
              <a:t>Kazis</a:t>
            </a:r>
            <a:r>
              <a:rPr lang="en-US" dirty="0"/>
              <a:t>, N. (2011, July 20). </a:t>
            </a:r>
            <a:r>
              <a:rPr lang="en-US" i="1" dirty="0"/>
              <a:t>High-Tech Midtown Traffic System Will Ignore </a:t>
            </a:r>
            <a:r>
              <a:rPr lang="en-US" i="1" dirty="0" err="1"/>
              <a:t>Pedestrains</a:t>
            </a:r>
            <a:r>
              <a:rPr lang="en-US" i="1" dirty="0"/>
              <a:t> and Buses.</a:t>
            </a:r>
            <a:r>
              <a:rPr lang="en-US" dirty="0"/>
              <a:t> Retrieved from STREETBLOG NYC: https://nyc.streetsblog.org/2011/07/20/high-tech-midtown-traffic-system-will-ignore-pedestrians-and-buses/</a:t>
            </a:r>
          </a:p>
          <a:p>
            <a:r>
              <a:rPr lang="en-US" dirty="0"/>
              <a:t>M. Mortezaie, P. (2019, November). </a:t>
            </a:r>
            <a:r>
              <a:rPr lang="en-US" i="1" dirty="0"/>
              <a:t>CEIS-114 Introduction to Digital Devices</a:t>
            </a:r>
            <a:r>
              <a:rPr lang="en-US" dirty="0"/>
              <a:t>. Retrieved from DeVry University Syllabus: https://devryu.instructure.com/courses/50306/assignments/syllabus</a:t>
            </a:r>
          </a:p>
          <a:p>
            <a:r>
              <a:rPr lang="en-US" dirty="0"/>
              <a:t>O'Loughlin, C. (2018, June 28). </a:t>
            </a:r>
            <a:r>
              <a:rPr lang="en-US" i="1" dirty="0"/>
              <a:t>The Differences Between cloud &amp; Hosted Services</a:t>
            </a:r>
            <a:r>
              <a:rPr lang="en-US" dirty="0"/>
              <a:t>. Retrieved from https://www.star2star.com/insights/blog/cloud-vs-hosted-services</a:t>
            </a:r>
          </a:p>
          <a:p>
            <a:r>
              <a:rPr lang="en-US" dirty="0"/>
              <a:t>Schaefers, A. (2019, November - December). Personal project pictures and screenshots. WA.</a:t>
            </a:r>
          </a:p>
          <a:p>
            <a:r>
              <a:rPr lang="en-US" dirty="0"/>
              <a:t>unknown. (2019, 08). </a:t>
            </a:r>
            <a:r>
              <a:rPr lang="en-US" i="1" dirty="0"/>
              <a:t>picture - digital skills</a:t>
            </a:r>
            <a:r>
              <a:rPr lang="en-US" dirty="0"/>
              <a:t>. Retrieved from This Photo by Unknown Author is licensed under CC BY-SA: https://geobrava.files.wordpress.com/2019/08/digital-skills-720x500.png?w=479</a:t>
            </a:r>
          </a:p>
          <a:p>
            <a:r>
              <a:rPr lang="en-US" dirty="0"/>
              <a:t>unknown. (n.d.). </a:t>
            </a:r>
            <a:r>
              <a:rPr lang="en-US" i="1" dirty="0"/>
              <a:t>Industry 4.0 This Photo by Unknown Author is licensed under CC BY</a:t>
            </a:r>
            <a:r>
              <a:rPr lang="en-US" dirty="0"/>
              <a:t>. Retrieved from This Photo by Unknown Author is licensed under CC BY: https://symbiosisonlinepublishing.com/robotics-automation/images/robotics-automation23-g001.gif</a:t>
            </a:r>
          </a:p>
          <a:p>
            <a:r>
              <a:rPr lang="en-US" dirty="0"/>
              <a:t> </a:t>
            </a:r>
          </a:p>
          <a:p>
            <a:endParaRPr lang="en-US"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8017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0558-A365-4CCE-92FA-5A48CD98F9C9}"/>
              </a:ext>
            </a:extLst>
          </p:cNvPr>
          <p:cNvSpPr>
            <a:spLocks noGrp="1"/>
          </p:cNvSpPr>
          <p:nvPr>
            <p:ph type="title"/>
          </p:nvPr>
        </p:nvSpPr>
        <p:spPr>
          <a:xfrm>
            <a:off x="581192" y="702156"/>
            <a:ext cx="11029616" cy="1013800"/>
          </a:xfrm>
        </p:spPr>
        <p:txBody>
          <a:bodyPr>
            <a:normAutofit/>
          </a:bodyPr>
          <a:lstStyle/>
          <a:p>
            <a:r>
              <a:rPr lang="en-US" cap="small" dirty="0">
                <a:solidFill>
                  <a:srgbClr val="FFFEFF"/>
                </a:solidFill>
              </a:rPr>
              <a:t>Introduction</a:t>
            </a:r>
          </a:p>
        </p:txBody>
      </p:sp>
      <p:sp>
        <p:nvSpPr>
          <p:cNvPr id="4" name="TextBox 3">
            <a:extLst>
              <a:ext uri="{FF2B5EF4-FFF2-40B4-BE49-F238E27FC236}">
                <a16:creationId xmlns:a16="http://schemas.microsoft.com/office/drawing/2014/main" id="{88DFEA64-0879-4CD5-B96C-F69C823CECEF}"/>
              </a:ext>
            </a:extLst>
          </p:cNvPr>
          <p:cNvSpPr txBox="1"/>
          <p:nvPr/>
        </p:nvSpPr>
        <p:spPr>
          <a:xfrm>
            <a:off x="581192" y="2142309"/>
            <a:ext cx="11029616" cy="3416320"/>
          </a:xfrm>
          <a:prstGeom prst="rect">
            <a:avLst/>
          </a:prstGeom>
          <a:noFill/>
        </p:spPr>
        <p:txBody>
          <a:bodyPr wrap="square" rtlCol="0">
            <a:spAutoFit/>
          </a:bodyPr>
          <a:lstStyle/>
          <a:p>
            <a:pPr marL="342900" lvl="0" indent="-342900">
              <a:buFont typeface="Wingdings" panose="05000000000000000000" pitchFamily="2" charset="2"/>
              <a:buChar char="Ø"/>
            </a:pPr>
            <a:r>
              <a:rPr lang="en-US" sz="2400" dirty="0"/>
              <a:t>Define - devices and system found in </a:t>
            </a:r>
            <a:r>
              <a:rPr lang="en-US" sz="2400" cap="small" dirty="0"/>
              <a:t>IoT</a:t>
            </a:r>
            <a:endParaRPr lang="en-US" sz="2400" dirty="0"/>
          </a:p>
          <a:p>
            <a:pPr marL="342900" lvl="0" indent="-342900">
              <a:buFont typeface="Wingdings" panose="05000000000000000000" pitchFamily="2" charset="2"/>
              <a:buChar char="Ø"/>
            </a:pPr>
            <a:r>
              <a:rPr lang="en-US" sz="2400" dirty="0"/>
              <a:t>Name – electronic component in device</a:t>
            </a:r>
          </a:p>
          <a:p>
            <a:pPr marL="342900" lvl="0" indent="-342900">
              <a:buFont typeface="Wingdings" panose="05000000000000000000" pitchFamily="2" charset="2"/>
              <a:buChar char="Ø"/>
            </a:pPr>
            <a:r>
              <a:rPr lang="en-US" sz="2400" dirty="0"/>
              <a:t>Understand – use of numbering system and Boolean logic in devices</a:t>
            </a:r>
          </a:p>
          <a:p>
            <a:pPr marL="342900" lvl="0" indent="-342900">
              <a:buFont typeface="Wingdings" panose="05000000000000000000" pitchFamily="2" charset="2"/>
              <a:buChar char="Ø"/>
            </a:pPr>
            <a:r>
              <a:rPr lang="en-US" sz="2400" dirty="0"/>
              <a:t>Catalog – basic building blocks in digital systems</a:t>
            </a:r>
          </a:p>
          <a:p>
            <a:pPr marL="342900" lvl="0" indent="-342900">
              <a:buFont typeface="Wingdings" panose="05000000000000000000" pitchFamily="2" charset="2"/>
              <a:buChar char="Ø"/>
            </a:pPr>
            <a:r>
              <a:rPr lang="en-US" sz="2400" dirty="0"/>
              <a:t>Distinguish – each integrated block within the digital system device</a:t>
            </a:r>
          </a:p>
          <a:p>
            <a:pPr marL="342900" lvl="0" indent="-342900">
              <a:buFont typeface="Wingdings" panose="05000000000000000000" pitchFamily="2" charset="2"/>
              <a:buChar char="Ø"/>
            </a:pPr>
            <a:r>
              <a:rPr lang="en-US" sz="2400" dirty="0"/>
              <a:t>Clarify – the needs for networking and securing a digital device in </a:t>
            </a:r>
            <a:r>
              <a:rPr lang="en-US" sz="2400" cap="small" dirty="0"/>
              <a:t>IoT</a:t>
            </a:r>
            <a:endParaRPr lang="en-US" sz="2400" dirty="0"/>
          </a:p>
          <a:p>
            <a:pPr marL="342900" lvl="0" indent="-342900">
              <a:buFont typeface="Wingdings" panose="05000000000000000000" pitchFamily="2" charset="2"/>
              <a:buChar char="Ø"/>
            </a:pPr>
            <a:r>
              <a:rPr lang="en-US" sz="2400" dirty="0"/>
              <a:t>Research – the evolving employment market in today’s digital world</a:t>
            </a:r>
          </a:p>
          <a:p>
            <a:pPr marL="342900" lvl="0" indent="-342900">
              <a:buFont typeface="Wingdings" panose="05000000000000000000" pitchFamily="2" charset="2"/>
              <a:buChar char="Ø"/>
            </a:pPr>
            <a:r>
              <a:rPr lang="en-US" sz="2400" dirty="0"/>
              <a:t>Create a Multiple Traffic Light Controller with crosswalk, busser, and motion sensor</a:t>
            </a:r>
          </a:p>
          <a:p>
            <a:pPr marL="342900" indent="-342900">
              <a:buFont typeface="Wingdings" panose="05000000000000000000" pitchFamily="2" charset="2"/>
              <a:buChar char="Ø"/>
            </a:pPr>
            <a:endParaRPr lang="en-US" sz="2400" dirty="0"/>
          </a:p>
        </p:txBody>
      </p:sp>
    </p:spTree>
    <p:extLst>
      <p:ext uri="{BB962C8B-B14F-4D97-AF65-F5344CB8AC3E}">
        <p14:creationId xmlns:p14="http://schemas.microsoft.com/office/powerpoint/2010/main" val="1703342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633EB-7DCB-4DDC-80AF-C885A3EE1245}"/>
              </a:ext>
            </a:extLst>
          </p:cNvPr>
          <p:cNvSpPr>
            <a:spLocks noGrp="1"/>
          </p:cNvSpPr>
          <p:nvPr>
            <p:ph type="title"/>
          </p:nvPr>
        </p:nvSpPr>
        <p:spPr>
          <a:xfrm>
            <a:off x="581193" y="729658"/>
            <a:ext cx="11029616" cy="483322"/>
          </a:xfrm>
        </p:spPr>
        <p:txBody>
          <a:bodyPr>
            <a:normAutofit fontScale="90000"/>
          </a:bodyPr>
          <a:lstStyle/>
          <a:p>
            <a:r>
              <a:rPr lang="en-US"/>
              <a:t>Components &amp; Flow chart of basic Traffic Controller</a:t>
            </a:r>
            <a:endParaRPr lang="en-US" dirty="0"/>
          </a:p>
        </p:txBody>
      </p:sp>
      <p:sp>
        <p:nvSpPr>
          <p:cNvPr id="6" name="TextBox 5">
            <a:extLst>
              <a:ext uri="{FF2B5EF4-FFF2-40B4-BE49-F238E27FC236}">
                <a16:creationId xmlns:a16="http://schemas.microsoft.com/office/drawing/2014/main" id="{C325CA6F-0758-4AAC-A399-AAA95253915B}"/>
              </a:ext>
            </a:extLst>
          </p:cNvPr>
          <p:cNvSpPr txBox="1"/>
          <p:nvPr/>
        </p:nvSpPr>
        <p:spPr>
          <a:xfrm>
            <a:off x="429208" y="2164702"/>
            <a:ext cx="3209731" cy="4247317"/>
          </a:xfrm>
          <a:prstGeom prst="rect">
            <a:avLst/>
          </a:prstGeom>
          <a:noFill/>
        </p:spPr>
        <p:txBody>
          <a:bodyPr wrap="square" rtlCol="0">
            <a:spAutoFit/>
          </a:bodyPr>
          <a:lstStyle/>
          <a:p>
            <a:r>
              <a:rPr lang="en-US" dirty="0"/>
              <a:t>Components of Basic Traffic Controller</a:t>
            </a:r>
          </a:p>
          <a:p>
            <a:endParaRPr lang="en-US" dirty="0"/>
          </a:p>
          <a:p>
            <a:r>
              <a:rPr lang="en-US" dirty="0"/>
              <a:t>ESP32 Board</a:t>
            </a:r>
          </a:p>
          <a:p>
            <a:r>
              <a:rPr lang="en-US" dirty="0"/>
              <a:t>Colored LEDs: Red, Yellow, Green, &amp; Blue</a:t>
            </a:r>
          </a:p>
          <a:p>
            <a:r>
              <a:rPr lang="en-US" dirty="0"/>
              <a:t>Wires (male-male &amp; female-male</a:t>
            </a:r>
          </a:p>
          <a:p>
            <a:r>
              <a:rPr lang="en-US" dirty="0"/>
              <a:t>Breadboard</a:t>
            </a:r>
          </a:p>
          <a:p>
            <a:r>
              <a:rPr lang="en-US" dirty="0"/>
              <a:t>LCD Unit</a:t>
            </a:r>
          </a:p>
          <a:p>
            <a:r>
              <a:rPr lang="en-US" dirty="0"/>
              <a:t>Buzzer</a:t>
            </a:r>
          </a:p>
          <a:p>
            <a:r>
              <a:rPr lang="en-US" dirty="0"/>
              <a:t>Mini Router</a:t>
            </a:r>
          </a:p>
          <a:p>
            <a:r>
              <a:rPr lang="en-US" dirty="0"/>
              <a:t>2 Push Button </a:t>
            </a:r>
          </a:p>
          <a:p>
            <a:r>
              <a:rPr lang="en-US" dirty="0"/>
              <a:t>2 USB cords</a:t>
            </a:r>
          </a:p>
          <a:p>
            <a:r>
              <a:rPr lang="en-US" dirty="0"/>
              <a:t>220 Ohm Resistors (optional)</a:t>
            </a:r>
          </a:p>
        </p:txBody>
      </p:sp>
      <p:pic>
        <p:nvPicPr>
          <p:cNvPr id="7" name="Picture 6">
            <a:extLst>
              <a:ext uri="{FF2B5EF4-FFF2-40B4-BE49-F238E27FC236}">
                <a16:creationId xmlns:a16="http://schemas.microsoft.com/office/drawing/2014/main" id="{E64CA079-C54B-4C94-A83A-97C4994E1495}"/>
              </a:ext>
            </a:extLst>
          </p:cNvPr>
          <p:cNvPicPr>
            <a:picLocks noChangeAspect="1"/>
          </p:cNvPicPr>
          <p:nvPr/>
        </p:nvPicPr>
        <p:blipFill>
          <a:blip r:embed="rId3"/>
          <a:stretch>
            <a:fillRect/>
          </a:stretch>
        </p:blipFill>
        <p:spPr>
          <a:xfrm>
            <a:off x="3358659" y="2823351"/>
            <a:ext cx="2737341" cy="2490432"/>
          </a:xfrm>
          <a:prstGeom prst="rect">
            <a:avLst/>
          </a:prstGeom>
        </p:spPr>
      </p:pic>
      <p:pic>
        <p:nvPicPr>
          <p:cNvPr id="8" name="Picture 7">
            <a:extLst>
              <a:ext uri="{FF2B5EF4-FFF2-40B4-BE49-F238E27FC236}">
                <a16:creationId xmlns:a16="http://schemas.microsoft.com/office/drawing/2014/main" id="{BB06E250-41C6-41C1-A73A-1050EA4005D8}"/>
              </a:ext>
            </a:extLst>
          </p:cNvPr>
          <p:cNvPicPr>
            <a:picLocks noChangeAspect="1"/>
          </p:cNvPicPr>
          <p:nvPr/>
        </p:nvPicPr>
        <p:blipFill>
          <a:blip r:embed="rId4"/>
          <a:stretch>
            <a:fillRect/>
          </a:stretch>
        </p:blipFill>
        <p:spPr>
          <a:xfrm>
            <a:off x="6568389" y="2013271"/>
            <a:ext cx="4479055" cy="4639458"/>
          </a:xfrm>
          <a:prstGeom prst="rect">
            <a:avLst/>
          </a:prstGeom>
        </p:spPr>
      </p:pic>
    </p:spTree>
    <p:extLst>
      <p:ext uri="{BB962C8B-B14F-4D97-AF65-F5344CB8AC3E}">
        <p14:creationId xmlns:p14="http://schemas.microsoft.com/office/powerpoint/2010/main" val="497607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02926-8B9A-49DE-8181-E556E9DFEE2C}"/>
              </a:ext>
            </a:extLst>
          </p:cNvPr>
          <p:cNvSpPr>
            <a:spLocks noGrp="1"/>
          </p:cNvSpPr>
          <p:nvPr>
            <p:ph type="title"/>
          </p:nvPr>
        </p:nvSpPr>
        <p:spPr/>
        <p:txBody>
          <a:bodyPr/>
          <a:lstStyle/>
          <a:p>
            <a:r>
              <a:rPr lang="en-US" cap="small" dirty="0"/>
              <a:t>Assemble of Multiple Traffic Light Controller </a:t>
            </a:r>
            <a:r>
              <a:rPr lang="en-US" sz="1800" i="1" cap="small" dirty="0"/>
              <a:t>(part 1 of 3 )</a:t>
            </a:r>
          </a:p>
        </p:txBody>
      </p:sp>
      <p:pic>
        <p:nvPicPr>
          <p:cNvPr id="6" name="Content Placeholder 5" descr="A picture containing table, computer&#10;&#10;Description automatically generated">
            <a:extLst>
              <a:ext uri="{FF2B5EF4-FFF2-40B4-BE49-F238E27FC236}">
                <a16:creationId xmlns:a16="http://schemas.microsoft.com/office/drawing/2014/main" id="{97164129-A027-4AF1-AC67-2884D04F81A0}"/>
              </a:ext>
            </a:extLst>
          </p:cNvPr>
          <p:cNvPicPr>
            <a:picLocks noGrp="1" noChangeAspect="1"/>
          </p:cNvPicPr>
          <p:nvPr>
            <p:ph sz="half" idx="2"/>
          </p:nvPr>
        </p:nvPicPr>
        <p:blipFill>
          <a:blip r:embed="rId3"/>
          <a:stretch>
            <a:fillRect/>
          </a:stretch>
        </p:blipFill>
        <p:spPr>
          <a:xfrm>
            <a:off x="6422571" y="4372761"/>
            <a:ext cx="2340775" cy="1755581"/>
          </a:xfrm>
        </p:spPr>
      </p:pic>
      <p:pic>
        <p:nvPicPr>
          <p:cNvPr id="8" name="Picture 7" descr="A circuit board&#10;&#10;Description automatically generated">
            <a:extLst>
              <a:ext uri="{FF2B5EF4-FFF2-40B4-BE49-F238E27FC236}">
                <a16:creationId xmlns:a16="http://schemas.microsoft.com/office/drawing/2014/main" id="{7ECB3EA7-B92E-4941-9E5F-83DFFD2779E8}"/>
              </a:ext>
            </a:extLst>
          </p:cNvPr>
          <p:cNvPicPr>
            <a:picLocks noChangeAspect="1"/>
          </p:cNvPicPr>
          <p:nvPr/>
        </p:nvPicPr>
        <p:blipFill>
          <a:blip r:embed="rId4"/>
          <a:stretch>
            <a:fillRect/>
          </a:stretch>
        </p:blipFill>
        <p:spPr>
          <a:xfrm>
            <a:off x="292359" y="2179600"/>
            <a:ext cx="2381250" cy="1574800"/>
          </a:xfrm>
          <a:prstGeom prst="rect">
            <a:avLst/>
          </a:prstGeom>
        </p:spPr>
      </p:pic>
      <p:pic>
        <p:nvPicPr>
          <p:cNvPr id="10" name="Picture 9" descr="A screenshot of a social media post&#10;&#10;Description automatically generated">
            <a:extLst>
              <a:ext uri="{FF2B5EF4-FFF2-40B4-BE49-F238E27FC236}">
                <a16:creationId xmlns:a16="http://schemas.microsoft.com/office/drawing/2014/main" id="{08B9F4BE-38E4-4641-97C7-5293CBA6D0AF}"/>
              </a:ext>
            </a:extLst>
          </p:cNvPr>
          <p:cNvPicPr>
            <a:picLocks noChangeAspect="1"/>
          </p:cNvPicPr>
          <p:nvPr/>
        </p:nvPicPr>
        <p:blipFill>
          <a:blip r:embed="rId5"/>
          <a:stretch>
            <a:fillRect/>
          </a:stretch>
        </p:blipFill>
        <p:spPr>
          <a:xfrm>
            <a:off x="2673609" y="3170781"/>
            <a:ext cx="2973857" cy="3103600"/>
          </a:xfrm>
          <a:prstGeom prst="rect">
            <a:avLst/>
          </a:prstGeom>
        </p:spPr>
      </p:pic>
      <p:sp>
        <p:nvSpPr>
          <p:cNvPr id="11" name="TextBox 10">
            <a:extLst>
              <a:ext uri="{FF2B5EF4-FFF2-40B4-BE49-F238E27FC236}">
                <a16:creationId xmlns:a16="http://schemas.microsoft.com/office/drawing/2014/main" id="{BC25409E-4F6C-4F3D-ACE1-A989E5E357A1}"/>
              </a:ext>
            </a:extLst>
          </p:cNvPr>
          <p:cNvSpPr txBox="1"/>
          <p:nvPr/>
        </p:nvSpPr>
        <p:spPr>
          <a:xfrm>
            <a:off x="2799185" y="2258008"/>
            <a:ext cx="2631232" cy="923330"/>
          </a:xfrm>
          <a:prstGeom prst="rect">
            <a:avLst/>
          </a:prstGeom>
          <a:noFill/>
        </p:spPr>
        <p:txBody>
          <a:bodyPr wrap="square" rtlCol="0">
            <a:spAutoFit/>
          </a:bodyPr>
          <a:lstStyle/>
          <a:p>
            <a:pPr algn="ctr"/>
            <a:r>
              <a:rPr lang="en-US" dirty="0"/>
              <a:t>Primary lights </a:t>
            </a:r>
          </a:p>
          <a:p>
            <a:pPr algn="ctr"/>
            <a:r>
              <a:rPr lang="en-US" dirty="0"/>
              <a:t>&amp; </a:t>
            </a:r>
          </a:p>
          <a:p>
            <a:pPr algn="ctr"/>
            <a:r>
              <a:rPr lang="en-US" dirty="0"/>
              <a:t>sample of coding</a:t>
            </a:r>
          </a:p>
        </p:txBody>
      </p:sp>
      <p:cxnSp>
        <p:nvCxnSpPr>
          <p:cNvPr id="13" name="Straight Connector 12">
            <a:extLst>
              <a:ext uri="{FF2B5EF4-FFF2-40B4-BE49-F238E27FC236}">
                <a16:creationId xmlns:a16="http://schemas.microsoft.com/office/drawing/2014/main" id="{ECDA619D-CD9C-47DD-9218-8B223C67EB6C}"/>
              </a:ext>
            </a:extLst>
          </p:cNvPr>
          <p:cNvCxnSpPr>
            <a:cxnSpLocks/>
          </p:cNvCxnSpPr>
          <p:nvPr/>
        </p:nvCxnSpPr>
        <p:spPr>
          <a:xfrm>
            <a:off x="6096000" y="1884784"/>
            <a:ext cx="0" cy="4777273"/>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15" descr="A screenshot of a cell phone&#10;&#10;Description automatically generated">
            <a:extLst>
              <a:ext uri="{FF2B5EF4-FFF2-40B4-BE49-F238E27FC236}">
                <a16:creationId xmlns:a16="http://schemas.microsoft.com/office/drawing/2014/main" id="{A11F671F-AFB7-431B-AE35-6B01ADE15E3A}"/>
              </a:ext>
            </a:extLst>
          </p:cNvPr>
          <p:cNvPicPr>
            <a:picLocks noChangeAspect="1"/>
          </p:cNvPicPr>
          <p:nvPr/>
        </p:nvPicPr>
        <p:blipFill>
          <a:blip r:embed="rId6"/>
          <a:stretch>
            <a:fillRect/>
          </a:stretch>
        </p:blipFill>
        <p:spPr>
          <a:xfrm>
            <a:off x="9270033" y="2212321"/>
            <a:ext cx="2340776" cy="2875200"/>
          </a:xfrm>
          <a:prstGeom prst="rect">
            <a:avLst/>
          </a:prstGeom>
        </p:spPr>
      </p:pic>
      <p:sp>
        <p:nvSpPr>
          <p:cNvPr id="17" name="TextBox 16">
            <a:extLst>
              <a:ext uri="{FF2B5EF4-FFF2-40B4-BE49-F238E27FC236}">
                <a16:creationId xmlns:a16="http://schemas.microsoft.com/office/drawing/2014/main" id="{B1AB7FD0-09F2-4638-8FAC-EAD55BD53656}"/>
              </a:ext>
            </a:extLst>
          </p:cNvPr>
          <p:cNvSpPr txBox="1"/>
          <p:nvPr/>
        </p:nvSpPr>
        <p:spPr>
          <a:xfrm>
            <a:off x="6422571" y="2410408"/>
            <a:ext cx="2631232" cy="1200329"/>
          </a:xfrm>
          <a:prstGeom prst="rect">
            <a:avLst/>
          </a:prstGeom>
          <a:noFill/>
        </p:spPr>
        <p:txBody>
          <a:bodyPr wrap="square" rtlCol="0">
            <a:spAutoFit/>
          </a:bodyPr>
          <a:lstStyle/>
          <a:p>
            <a:pPr algn="ctr"/>
            <a:r>
              <a:rPr lang="en-US" dirty="0"/>
              <a:t>Primary and Secondary lights </a:t>
            </a:r>
          </a:p>
          <a:p>
            <a:pPr algn="ctr"/>
            <a:r>
              <a:rPr lang="en-US" dirty="0"/>
              <a:t>With </a:t>
            </a:r>
          </a:p>
          <a:p>
            <a:pPr algn="ctr"/>
            <a:r>
              <a:rPr lang="en-US" dirty="0"/>
              <a:t>sample of coding</a:t>
            </a:r>
          </a:p>
        </p:txBody>
      </p:sp>
    </p:spTree>
    <p:extLst>
      <p:ext uri="{BB962C8B-B14F-4D97-AF65-F5344CB8AC3E}">
        <p14:creationId xmlns:p14="http://schemas.microsoft.com/office/powerpoint/2010/main" val="3535376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02926-8B9A-49DE-8181-E556E9DFEE2C}"/>
              </a:ext>
            </a:extLst>
          </p:cNvPr>
          <p:cNvSpPr>
            <a:spLocks noGrp="1"/>
          </p:cNvSpPr>
          <p:nvPr>
            <p:ph type="title"/>
          </p:nvPr>
        </p:nvSpPr>
        <p:spPr>
          <a:xfrm>
            <a:off x="581193" y="729658"/>
            <a:ext cx="11029616" cy="525936"/>
          </a:xfrm>
        </p:spPr>
        <p:txBody>
          <a:bodyPr/>
          <a:lstStyle/>
          <a:p>
            <a:r>
              <a:rPr lang="en-US" cap="small" dirty="0"/>
              <a:t>Assemble of Multiple Traffic Light Controller </a:t>
            </a:r>
            <a:r>
              <a:rPr lang="en-US" sz="1800" i="1" cap="small" dirty="0"/>
              <a:t>(part 2 of 3  )</a:t>
            </a:r>
          </a:p>
        </p:txBody>
      </p:sp>
      <p:grpSp>
        <p:nvGrpSpPr>
          <p:cNvPr id="15" name="Group 14">
            <a:extLst>
              <a:ext uri="{FF2B5EF4-FFF2-40B4-BE49-F238E27FC236}">
                <a16:creationId xmlns:a16="http://schemas.microsoft.com/office/drawing/2014/main" id="{D2DE71D4-4011-421E-BFCF-13691E02EDD5}"/>
              </a:ext>
            </a:extLst>
          </p:cNvPr>
          <p:cNvGrpSpPr/>
          <p:nvPr/>
        </p:nvGrpSpPr>
        <p:grpSpPr>
          <a:xfrm>
            <a:off x="321307" y="2636393"/>
            <a:ext cx="5253574" cy="1714585"/>
            <a:chOff x="259208" y="1372490"/>
            <a:chExt cx="5069581" cy="1896692"/>
          </a:xfrm>
        </p:grpSpPr>
        <p:pic>
          <p:nvPicPr>
            <p:cNvPr id="19" name="Picture 18" descr="A close up of a phone&#10;&#10;Description automatically generated">
              <a:extLst>
                <a:ext uri="{FF2B5EF4-FFF2-40B4-BE49-F238E27FC236}">
                  <a16:creationId xmlns:a16="http://schemas.microsoft.com/office/drawing/2014/main" id="{CE1D061D-2E5C-4D3D-B1EC-B476F799D1FC}"/>
                </a:ext>
              </a:extLst>
            </p:cNvPr>
            <p:cNvPicPr>
              <a:picLocks noChangeAspect="1"/>
            </p:cNvPicPr>
            <p:nvPr/>
          </p:nvPicPr>
          <p:blipFill rotWithShape="1">
            <a:blip r:embed="rId3">
              <a:extLst>
                <a:ext uri="{28A0092B-C50C-407E-A947-70E740481C1C}">
                  <a14:useLocalDpi xmlns:a14="http://schemas.microsoft.com/office/drawing/2010/main" val="0"/>
                </a:ext>
              </a:extLst>
            </a:blip>
            <a:srcRect t="462" r="462"/>
            <a:stretch/>
          </p:blipFill>
          <p:spPr>
            <a:xfrm rot="16200000">
              <a:off x="3115983" y="1056375"/>
              <a:ext cx="1896691" cy="2528921"/>
            </a:xfrm>
            <a:prstGeom prst="rect">
              <a:avLst/>
            </a:prstGeom>
          </p:spPr>
        </p:pic>
        <p:pic>
          <p:nvPicPr>
            <p:cNvPr id="20" name="Picture 19" descr="A picture containing computer&#10;&#10;Description automatically generated">
              <a:extLst>
                <a:ext uri="{FF2B5EF4-FFF2-40B4-BE49-F238E27FC236}">
                  <a16:creationId xmlns:a16="http://schemas.microsoft.com/office/drawing/2014/main" id="{AFF363B7-DDEC-44EF-873C-B1F04441BFE1}"/>
                </a:ext>
              </a:extLst>
            </p:cNvPr>
            <p:cNvPicPr>
              <a:picLocks noChangeAspect="1"/>
            </p:cNvPicPr>
            <p:nvPr/>
          </p:nvPicPr>
          <p:blipFill>
            <a:blip r:embed="rId4"/>
            <a:stretch>
              <a:fillRect/>
            </a:stretch>
          </p:blipFill>
          <p:spPr>
            <a:xfrm rot="16200000" flipV="1">
              <a:off x="581192" y="1050507"/>
              <a:ext cx="1896691" cy="2540660"/>
            </a:xfrm>
            <a:prstGeom prst="rect">
              <a:avLst/>
            </a:prstGeom>
          </p:spPr>
        </p:pic>
      </p:grpSp>
      <p:sp>
        <p:nvSpPr>
          <p:cNvPr id="18" name="TextBox 17">
            <a:extLst>
              <a:ext uri="{FF2B5EF4-FFF2-40B4-BE49-F238E27FC236}">
                <a16:creationId xmlns:a16="http://schemas.microsoft.com/office/drawing/2014/main" id="{EF64B298-1B4C-4E23-B68A-DA4170A3B253}"/>
              </a:ext>
            </a:extLst>
          </p:cNvPr>
          <p:cNvSpPr txBox="1"/>
          <p:nvPr/>
        </p:nvSpPr>
        <p:spPr>
          <a:xfrm>
            <a:off x="354833" y="2032599"/>
            <a:ext cx="5220047" cy="646331"/>
          </a:xfrm>
          <a:prstGeom prst="rect">
            <a:avLst/>
          </a:prstGeom>
          <a:noFill/>
        </p:spPr>
        <p:txBody>
          <a:bodyPr wrap="square" rtlCol="0">
            <a:spAutoFit/>
          </a:bodyPr>
          <a:lstStyle/>
          <a:p>
            <a:pPr algn="ctr"/>
            <a:r>
              <a:rPr lang="en-US" dirty="0"/>
              <a:t>Assembled Multiply Traffic Light Controller with Cross Walk &amp; Buzzer</a:t>
            </a:r>
          </a:p>
        </p:txBody>
      </p:sp>
      <p:grpSp>
        <p:nvGrpSpPr>
          <p:cNvPr id="21" name="Group 20">
            <a:extLst>
              <a:ext uri="{FF2B5EF4-FFF2-40B4-BE49-F238E27FC236}">
                <a16:creationId xmlns:a16="http://schemas.microsoft.com/office/drawing/2014/main" id="{A3E1500F-443E-4B89-AAA6-BC3B09FD6D4A}"/>
              </a:ext>
            </a:extLst>
          </p:cNvPr>
          <p:cNvGrpSpPr/>
          <p:nvPr/>
        </p:nvGrpSpPr>
        <p:grpSpPr>
          <a:xfrm>
            <a:off x="5574880" y="3372353"/>
            <a:ext cx="6487794" cy="1320300"/>
            <a:chOff x="5444999" y="3010560"/>
            <a:chExt cx="6487794" cy="1320300"/>
          </a:xfrm>
        </p:grpSpPr>
        <p:pic>
          <p:nvPicPr>
            <p:cNvPr id="22" name="Picture 21" descr="A screenshot of a cell phone&#10;&#10;Description automatically generated">
              <a:extLst>
                <a:ext uri="{FF2B5EF4-FFF2-40B4-BE49-F238E27FC236}">
                  <a16:creationId xmlns:a16="http://schemas.microsoft.com/office/drawing/2014/main" id="{6DE24620-8ED5-43E7-80C5-04884C4AD21A}"/>
                </a:ext>
              </a:extLst>
            </p:cNvPr>
            <p:cNvPicPr>
              <a:picLocks noChangeAspect="1"/>
            </p:cNvPicPr>
            <p:nvPr/>
          </p:nvPicPr>
          <p:blipFill>
            <a:blip r:embed="rId5"/>
            <a:stretch>
              <a:fillRect/>
            </a:stretch>
          </p:blipFill>
          <p:spPr>
            <a:xfrm>
              <a:off x="5444999" y="3030963"/>
              <a:ext cx="1148260" cy="1297197"/>
            </a:xfrm>
            <a:prstGeom prst="rect">
              <a:avLst/>
            </a:prstGeom>
          </p:spPr>
        </p:pic>
        <p:pic>
          <p:nvPicPr>
            <p:cNvPr id="23" name="Picture 22" descr="A screenshot of a computer&#10;&#10;Description automatically generated">
              <a:extLst>
                <a:ext uri="{FF2B5EF4-FFF2-40B4-BE49-F238E27FC236}">
                  <a16:creationId xmlns:a16="http://schemas.microsoft.com/office/drawing/2014/main" id="{9DA990AD-D16D-4135-A32B-01D5F285D851}"/>
                </a:ext>
              </a:extLst>
            </p:cNvPr>
            <p:cNvPicPr>
              <a:picLocks noChangeAspect="1"/>
            </p:cNvPicPr>
            <p:nvPr/>
          </p:nvPicPr>
          <p:blipFill>
            <a:blip r:embed="rId6"/>
            <a:stretch>
              <a:fillRect/>
            </a:stretch>
          </p:blipFill>
          <p:spPr>
            <a:xfrm>
              <a:off x="6633701" y="3010560"/>
              <a:ext cx="1239375" cy="1317600"/>
            </a:xfrm>
            <a:prstGeom prst="rect">
              <a:avLst/>
            </a:prstGeom>
          </p:spPr>
        </p:pic>
        <p:pic>
          <p:nvPicPr>
            <p:cNvPr id="24" name="Picture 23" descr="A screenshot of a cell phone&#10;&#10;Description automatically generated">
              <a:extLst>
                <a:ext uri="{FF2B5EF4-FFF2-40B4-BE49-F238E27FC236}">
                  <a16:creationId xmlns:a16="http://schemas.microsoft.com/office/drawing/2014/main" id="{4D1402BB-3434-4110-8FB8-86DD5FF8E20A}"/>
                </a:ext>
              </a:extLst>
            </p:cNvPr>
            <p:cNvPicPr>
              <a:picLocks noChangeAspect="1"/>
            </p:cNvPicPr>
            <p:nvPr/>
          </p:nvPicPr>
          <p:blipFill>
            <a:blip r:embed="rId7"/>
            <a:stretch>
              <a:fillRect/>
            </a:stretch>
          </p:blipFill>
          <p:spPr>
            <a:xfrm>
              <a:off x="7913518" y="3028262"/>
              <a:ext cx="1234931" cy="1302598"/>
            </a:xfrm>
            <a:prstGeom prst="rect">
              <a:avLst/>
            </a:prstGeom>
          </p:spPr>
        </p:pic>
        <p:sp>
          <p:nvSpPr>
            <p:cNvPr id="25" name="TextBox 24">
              <a:extLst>
                <a:ext uri="{FF2B5EF4-FFF2-40B4-BE49-F238E27FC236}">
                  <a16:creationId xmlns:a16="http://schemas.microsoft.com/office/drawing/2014/main" id="{FFC97087-4763-464A-8C70-78E61706B945}"/>
                </a:ext>
              </a:extLst>
            </p:cNvPr>
            <p:cNvSpPr txBox="1"/>
            <p:nvPr/>
          </p:nvSpPr>
          <p:spPr>
            <a:xfrm>
              <a:off x="9148449" y="3079396"/>
              <a:ext cx="2784344" cy="1200329"/>
            </a:xfrm>
            <a:prstGeom prst="rect">
              <a:avLst/>
            </a:prstGeom>
            <a:noFill/>
          </p:spPr>
          <p:txBody>
            <a:bodyPr wrap="square" rtlCol="0">
              <a:spAutoFit/>
            </a:bodyPr>
            <a:lstStyle/>
            <a:p>
              <a:r>
                <a:rPr lang="en-US" dirty="0"/>
                <a:t>Arduino IDE, programming code for the traffic light and crosswalk signal to work together.</a:t>
              </a:r>
            </a:p>
          </p:txBody>
        </p:sp>
      </p:grpSp>
      <p:grpSp>
        <p:nvGrpSpPr>
          <p:cNvPr id="5" name="Group 4">
            <a:extLst>
              <a:ext uri="{FF2B5EF4-FFF2-40B4-BE49-F238E27FC236}">
                <a16:creationId xmlns:a16="http://schemas.microsoft.com/office/drawing/2014/main" id="{03213D75-EB04-4138-9048-76D6056958DF}"/>
              </a:ext>
            </a:extLst>
          </p:cNvPr>
          <p:cNvGrpSpPr/>
          <p:nvPr/>
        </p:nvGrpSpPr>
        <p:grpSpPr>
          <a:xfrm>
            <a:off x="389122" y="4505527"/>
            <a:ext cx="6366481" cy="1867298"/>
            <a:chOff x="4154349" y="4525928"/>
            <a:chExt cx="6366481" cy="1867298"/>
          </a:xfrm>
        </p:grpSpPr>
        <p:sp>
          <p:nvSpPr>
            <p:cNvPr id="12" name="TextBox 11">
              <a:extLst>
                <a:ext uri="{FF2B5EF4-FFF2-40B4-BE49-F238E27FC236}">
                  <a16:creationId xmlns:a16="http://schemas.microsoft.com/office/drawing/2014/main" id="{D99F2AEF-2E6C-4FD4-B846-84287C9EA14C}"/>
                </a:ext>
              </a:extLst>
            </p:cNvPr>
            <p:cNvSpPr txBox="1"/>
            <p:nvPr/>
          </p:nvSpPr>
          <p:spPr>
            <a:xfrm>
              <a:off x="4154349" y="5167189"/>
              <a:ext cx="4406333" cy="584775"/>
            </a:xfrm>
            <a:prstGeom prst="rect">
              <a:avLst/>
            </a:prstGeom>
            <a:noFill/>
          </p:spPr>
          <p:txBody>
            <a:bodyPr wrap="square" rtlCol="0">
              <a:spAutoFit/>
            </a:bodyPr>
            <a:lstStyle/>
            <a:p>
              <a:pPr algn="ctr"/>
              <a:r>
                <a:rPr lang="en-US" dirty="0"/>
                <a:t>LCD Unit –Displays Walk &amp; Countdown </a:t>
              </a:r>
              <a:r>
                <a:rPr lang="en-US" sz="1400" dirty="0"/>
                <a:t>(Arduino &amp; COM5)</a:t>
              </a:r>
              <a:endParaRPr lang="en-US" dirty="0"/>
            </a:p>
          </p:txBody>
        </p:sp>
        <p:pic>
          <p:nvPicPr>
            <p:cNvPr id="26" name="Picture 25" descr="A screenshot of a computer&#10;&#10;Description automatically generated">
              <a:extLst>
                <a:ext uri="{FF2B5EF4-FFF2-40B4-BE49-F238E27FC236}">
                  <a16:creationId xmlns:a16="http://schemas.microsoft.com/office/drawing/2014/main" id="{85A185C5-BF87-4AB2-BACB-1C0B9830D31B}"/>
                </a:ext>
              </a:extLst>
            </p:cNvPr>
            <p:cNvPicPr>
              <a:picLocks noChangeAspect="1"/>
            </p:cNvPicPr>
            <p:nvPr/>
          </p:nvPicPr>
          <p:blipFill>
            <a:blip r:embed="rId8"/>
            <a:stretch>
              <a:fillRect/>
            </a:stretch>
          </p:blipFill>
          <p:spPr>
            <a:xfrm>
              <a:off x="8563430" y="4525928"/>
              <a:ext cx="1957400" cy="1867298"/>
            </a:xfrm>
            <a:prstGeom prst="rect">
              <a:avLst/>
            </a:prstGeom>
          </p:spPr>
        </p:pic>
      </p:grpSp>
      <p:sp>
        <p:nvSpPr>
          <p:cNvPr id="9" name="TextBox 8">
            <a:extLst>
              <a:ext uri="{FF2B5EF4-FFF2-40B4-BE49-F238E27FC236}">
                <a16:creationId xmlns:a16="http://schemas.microsoft.com/office/drawing/2014/main" id="{1F53AB7F-1ACE-480E-9F39-070975A8BA1C}"/>
              </a:ext>
            </a:extLst>
          </p:cNvPr>
          <p:cNvSpPr txBox="1"/>
          <p:nvPr/>
        </p:nvSpPr>
        <p:spPr>
          <a:xfrm>
            <a:off x="6096000" y="2233757"/>
            <a:ext cx="5514809" cy="1077218"/>
          </a:xfrm>
          <a:prstGeom prst="rect">
            <a:avLst/>
          </a:prstGeom>
          <a:noFill/>
        </p:spPr>
        <p:txBody>
          <a:bodyPr wrap="square" rtlCol="0">
            <a:spAutoFit/>
          </a:bodyPr>
          <a:lstStyle/>
          <a:p>
            <a:pPr algn="ctr"/>
            <a:r>
              <a:rPr lang="en-US" sz="3200" dirty="0"/>
              <a:t>Picture of Circuitry &amp;</a:t>
            </a:r>
          </a:p>
          <a:p>
            <a:pPr algn="ctr"/>
            <a:r>
              <a:rPr lang="en-US" sz="3200" dirty="0"/>
              <a:t>displays for the program code.</a:t>
            </a:r>
          </a:p>
        </p:txBody>
      </p:sp>
    </p:spTree>
    <p:extLst>
      <p:ext uri="{BB962C8B-B14F-4D97-AF65-F5344CB8AC3E}">
        <p14:creationId xmlns:p14="http://schemas.microsoft.com/office/powerpoint/2010/main" val="2555885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AE9D071-98CF-435C-BD2B-976514544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4" descr="Digital Numbers">
            <a:extLst>
              <a:ext uri="{FF2B5EF4-FFF2-40B4-BE49-F238E27FC236}">
                <a16:creationId xmlns:a16="http://schemas.microsoft.com/office/drawing/2014/main" id="{EA70616B-E344-4856-8DF9-707C262366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681" r="9091" b="12711"/>
          <a:stretch/>
        </p:blipFill>
        <p:spPr>
          <a:xfrm>
            <a:off x="20" y="10"/>
            <a:ext cx="12191980" cy="6857990"/>
          </a:xfrm>
          <a:prstGeom prst="rect">
            <a:avLst/>
          </a:prstGeom>
        </p:spPr>
      </p:pic>
      <p:grpSp>
        <p:nvGrpSpPr>
          <p:cNvPr id="15" name="Group 14">
            <a:extLst>
              <a:ext uri="{FF2B5EF4-FFF2-40B4-BE49-F238E27FC236}">
                <a16:creationId xmlns:a16="http://schemas.microsoft.com/office/drawing/2014/main" id="{D619FC33-16ED-4246-9596-BEFEB55E4C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7" y="457200"/>
            <a:ext cx="7507083" cy="5935132"/>
            <a:chOff x="438067" y="457200"/>
            <a:chExt cx="7507083" cy="5935132"/>
          </a:xfrm>
        </p:grpSpPr>
        <p:sp>
          <p:nvSpPr>
            <p:cNvPr id="16" name="Rectangle 15">
              <a:extLst>
                <a:ext uri="{FF2B5EF4-FFF2-40B4-BE49-F238E27FC236}">
                  <a16:creationId xmlns:a16="http://schemas.microsoft.com/office/drawing/2014/main" id="{2EEA80E1-F99F-4009-837F-2F72F8A5D5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7" y="618067"/>
              <a:ext cx="7503665"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0230AF9A-4641-4BD8-9F95-9607CD304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8703D4EC-9389-41B6-B88B-B6FDC8CD3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7F2616EE-270D-4F4C-BA1F-2708D387B800}"/>
              </a:ext>
            </a:extLst>
          </p:cNvPr>
          <p:cNvSpPr>
            <a:spLocks noGrp="1"/>
          </p:cNvSpPr>
          <p:nvPr>
            <p:ph type="title"/>
          </p:nvPr>
        </p:nvSpPr>
        <p:spPr>
          <a:xfrm>
            <a:off x="584200" y="1006956"/>
            <a:ext cx="7213600" cy="1121871"/>
          </a:xfrm>
        </p:spPr>
        <p:txBody>
          <a:bodyPr anchor="ctr">
            <a:normAutofit/>
          </a:bodyPr>
          <a:lstStyle/>
          <a:p>
            <a:pPr algn="ctr"/>
            <a:r>
              <a:rPr lang="en-US" dirty="0"/>
              <a:t>Digital Communications</a:t>
            </a:r>
          </a:p>
        </p:txBody>
      </p:sp>
      <p:graphicFrame>
        <p:nvGraphicFramePr>
          <p:cNvPr id="6" name="Content Placeholder 5" descr="SmartArt">
            <a:extLst>
              <a:ext uri="{FF2B5EF4-FFF2-40B4-BE49-F238E27FC236}">
                <a16:creationId xmlns:a16="http://schemas.microsoft.com/office/drawing/2014/main" id="{BF629521-FFD2-45DA-9D1D-A5F09BD5A2D9}"/>
              </a:ext>
            </a:extLst>
          </p:cNvPr>
          <p:cNvGraphicFramePr>
            <a:graphicFrameLocks noGrp="1"/>
          </p:cNvGraphicFramePr>
          <p:nvPr>
            <p:ph idx="1"/>
            <p:extLst>
              <p:ext uri="{D42A27DB-BD31-4B8C-83A1-F6EECF244321}">
                <p14:modId xmlns:p14="http://schemas.microsoft.com/office/powerpoint/2010/main" val="569239808"/>
              </p:ext>
            </p:extLst>
          </p:nvPr>
        </p:nvGraphicFramePr>
        <p:xfrm>
          <a:off x="719571" y="2198254"/>
          <a:ext cx="6854248" cy="3563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09322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B695AA2-4B70-477F-AF90-536B720A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Digital Connections">
            <a:extLst>
              <a:ext uri="{FF2B5EF4-FFF2-40B4-BE49-F238E27FC236}">
                <a16:creationId xmlns:a16="http://schemas.microsoft.com/office/drawing/2014/main" id="{3840F91C-EDD0-4D4E-A4AB-E6C77856C88C}"/>
              </a:ext>
            </a:extLst>
          </p:cNvPr>
          <p:cNvPicPr>
            <a:picLocks noChangeAspect="1"/>
          </p:cNvPicPr>
          <p:nvPr/>
        </p:nvPicPr>
        <p:blipFill rotWithShape="1">
          <a:blip r:embed="rId3" cstate="screen">
            <a:alphaModFix amt="40000"/>
            <a:extLst>
              <a:ext uri="{28A0092B-C50C-407E-A947-70E740481C1C}">
                <a14:useLocalDpi xmlns:a14="http://schemas.microsoft.com/office/drawing/2010/main"/>
              </a:ext>
            </a:extLst>
          </a:blip>
          <a:srcRect l="33644" r="20578"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C02C5318-1A1E-49D0-B2E2-A4B0FA9E8A40}"/>
              </a:ext>
            </a:extLst>
          </p:cNvPr>
          <p:cNvSpPr>
            <a:spLocks noGrp="1"/>
          </p:cNvSpPr>
          <p:nvPr>
            <p:ph type="ctrTitle"/>
          </p:nvPr>
        </p:nvSpPr>
        <p:spPr>
          <a:xfrm>
            <a:off x="983235" y="407278"/>
            <a:ext cx="10225530" cy="840450"/>
          </a:xfrm>
        </p:spPr>
        <p:txBody>
          <a:bodyPr>
            <a:normAutofit/>
          </a:bodyPr>
          <a:lstStyle/>
          <a:p>
            <a:r>
              <a:rPr lang="en-US" sz="4000" cap="small" dirty="0">
                <a:solidFill>
                  <a:schemeClr val="tx1"/>
                </a:solidFill>
              </a:rPr>
              <a:t>IoT Traffic Controller </a:t>
            </a:r>
            <a:r>
              <a:rPr lang="en-US" sz="1800" cap="small" dirty="0">
                <a:solidFill>
                  <a:schemeClr val="tx1"/>
                </a:solidFill>
              </a:rPr>
              <a:t>(option 1 &amp; 2 Illustrations)</a:t>
            </a:r>
          </a:p>
        </p:txBody>
      </p:sp>
      <p:sp>
        <p:nvSpPr>
          <p:cNvPr id="5" name="Subtitle 4">
            <a:extLst>
              <a:ext uri="{FF2B5EF4-FFF2-40B4-BE49-F238E27FC236}">
                <a16:creationId xmlns:a16="http://schemas.microsoft.com/office/drawing/2014/main" id="{A5AAF6AE-B511-4114-B4B5-C4C6D48F5898}"/>
              </a:ext>
            </a:extLst>
          </p:cNvPr>
          <p:cNvSpPr>
            <a:spLocks noGrp="1"/>
          </p:cNvSpPr>
          <p:nvPr>
            <p:ph type="subTitle" idx="1"/>
          </p:nvPr>
        </p:nvSpPr>
        <p:spPr>
          <a:xfrm>
            <a:off x="983235" y="1462783"/>
            <a:ext cx="10225530" cy="590321"/>
          </a:xfrm>
        </p:spPr>
        <p:txBody>
          <a:bodyPr>
            <a:normAutofit/>
          </a:bodyPr>
          <a:lstStyle/>
          <a:p>
            <a:r>
              <a:rPr lang="en-US" dirty="0">
                <a:solidFill>
                  <a:schemeClr val="tx1"/>
                </a:solidFill>
              </a:rPr>
              <a:t>Cloud – Option 1</a:t>
            </a:r>
          </a:p>
        </p:txBody>
      </p:sp>
      <p:pic>
        <p:nvPicPr>
          <p:cNvPr id="8" name="Picture 7" descr="A circuit board&#10;&#10;Description automatically generated">
            <a:extLst>
              <a:ext uri="{FF2B5EF4-FFF2-40B4-BE49-F238E27FC236}">
                <a16:creationId xmlns:a16="http://schemas.microsoft.com/office/drawing/2014/main" id="{A52FD7C8-CF0C-4552-BF19-46B4BFD82E6F}"/>
              </a:ext>
            </a:extLst>
          </p:cNvPr>
          <p:cNvPicPr>
            <a:picLocks noChangeAspect="1"/>
          </p:cNvPicPr>
          <p:nvPr/>
        </p:nvPicPr>
        <p:blipFill>
          <a:blip r:embed="rId4"/>
          <a:stretch>
            <a:fillRect/>
          </a:stretch>
        </p:blipFill>
        <p:spPr>
          <a:xfrm>
            <a:off x="623661" y="2172047"/>
            <a:ext cx="4781424" cy="2956257"/>
          </a:xfrm>
          <a:prstGeom prst="rect">
            <a:avLst/>
          </a:prstGeom>
        </p:spPr>
      </p:pic>
      <p:sp>
        <p:nvSpPr>
          <p:cNvPr id="11" name="Subtitle 4">
            <a:extLst>
              <a:ext uri="{FF2B5EF4-FFF2-40B4-BE49-F238E27FC236}">
                <a16:creationId xmlns:a16="http://schemas.microsoft.com/office/drawing/2014/main" id="{4FCE3E08-0D1A-4D6A-BCDE-7FE6A28D2CD2}"/>
              </a:ext>
            </a:extLst>
          </p:cNvPr>
          <p:cNvSpPr txBox="1">
            <a:spLocks/>
          </p:cNvSpPr>
          <p:nvPr/>
        </p:nvSpPr>
        <p:spPr>
          <a:xfrm>
            <a:off x="5369833" y="1464198"/>
            <a:ext cx="6310194" cy="590321"/>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algn="ctr"/>
            <a:r>
              <a:rPr lang="en-US" dirty="0">
                <a:solidFill>
                  <a:schemeClr val="tx1"/>
                </a:solidFill>
              </a:rPr>
              <a:t>Local – Option 2</a:t>
            </a:r>
          </a:p>
        </p:txBody>
      </p:sp>
      <p:pic>
        <p:nvPicPr>
          <p:cNvPr id="10" name="Picture 9" descr="A circuit board&#10;&#10;Description automatically generated">
            <a:extLst>
              <a:ext uri="{FF2B5EF4-FFF2-40B4-BE49-F238E27FC236}">
                <a16:creationId xmlns:a16="http://schemas.microsoft.com/office/drawing/2014/main" id="{3225DF94-2D9B-4B8D-953A-5B5135219827}"/>
              </a:ext>
            </a:extLst>
          </p:cNvPr>
          <p:cNvPicPr>
            <a:picLocks noChangeAspect="1"/>
          </p:cNvPicPr>
          <p:nvPr/>
        </p:nvPicPr>
        <p:blipFill>
          <a:blip r:embed="rId5"/>
          <a:stretch>
            <a:fillRect/>
          </a:stretch>
        </p:blipFill>
        <p:spPr>
          <a:xfrm>
            <a:off x="6754913" y="2146607"/>
            <a:ext cx="4295660" cy="2956256"/>
          </a:xfrm>
          <a:prstGeom prst="rect">
            <a:avLst/>
          </a:prstGeom>
        </p:spPr>
      </p:pic>
    </p:spTree>
    <p:extLst>
      <p:ext uri="{BB962C8B-B14F-4D97-AF65-F5344CB8AC3E}">
        <p14:creationId xmlns:p14="http://schemas.microsoft.com/office/powerpoint/2010/main" val="342587167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05EA3-1856-40B9-945C-80D66D7A6D6F}"/>
              </a:ext>
            </a:extLst>
          </p:cNvPr>
          <p:cNvSpPr>
            <a:spLocks noGrp="1"/>
          </p:cNvSpPr>
          <p:nvPr>
            <p:ph type="title"/>
          </p:nvPr>
        </p:nvSpPr>
        <p:spPr>
          <a:xfrm>
            <a:off x="581193" y="4693389"/>
            <a:ext cx="11029616" cy="566738"/>
          </a:xfrm>
        </p:spPr>
        <p:txBody>
          <a:bodyPr/>
          <a:lstStyle/>
          <a:p>
            <a:r>
              <a:rPr lang="en-US" cap="small" dirty="0"/>
              <a:t>Completed Multiple Traffic Controller with Motion Sensor</a:t>
            </a:r>
          </a:p>
        </p:txBody>
      </p:sp>
      <p:sp>
        <p:nvSpPr>
          <p:cNvPr id="4" name="Text Placeholder 3">
            <a:extLst>
              <a:ext uri="{FF2B5EF4-FFF2-40B4-BE49-F238E27FC236}">
                <a16:creationId xmlns:a16="http://schemas.microsoft.com/office/drawing/2014/main" id="{8F17AEE0-7B20-456F-A5BA-12751FCF2684}"/>
              </a:ext>
            </a:extLst>
          </p:cNvPr>
          <p:cNvSpPr>
            <a:spLocks noGrp="1"/>
          </p:cNvSpPr>
          <p:nvPr>
            <p:ph type="body" sz="half" idx="2"/>
          </p:nvPr>
        </p:nvSpPr>
        <p:spPr/>
        <p:txBody>
          <a:bodyPr/>
          <a:lstStyle/>
          <a:p>
            <a:r>
              <a:rPr lang="en-US" dirty="0"/>
              <a:t>OPTION 1 – Using the cloud, router and Wi-Fi in the operation of the traffic light.</a:t>
            </a:r>
          </a:p>
        </p:txBody>
      </p:sp>
      <p:pic>
        <p:nvPicPr>
          <p:cNvPr id="6" name="Picture 5" descr="A circuit board&#10;&#10;Description automatically generated">
            <a:extLst>
              <a:ext uri="{FF2B5EF4-FFF2-40B4-BE49-F238E27FC236}">
                <a16:creationId xmlns:a16="http://schemas.microsoft.com/office/drawing/2014/main" id="{D3F92082-FD8C-49EC-9240-4456D52A370F}"/>
              </a:ext>
            </a:extLst>
          </p:cNvPr>
          <p:cNvPicPr>
            <a:picLocks noChangeAspect="1"/>
          </p:cNvPicPr>
          <p:nvPr/>
        </p:nvPicPr>
        <p:blipFill>
          <a:blip r:embed="rId3"/>
          <a:stretch>
            <a:fillRect/>
          </a:stretch>
        </p:blipFill>
        <p:spPr>
          <a:xfrm>
            <a:off x="581192" y="892855"/>
            <a:ext cx="2875356" cy="1777774"/>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09BEB02C-3B3B-454C-AA4E-F63B64049215}"/>
              </a:ext>
            </a:extLst>
          </p:cNvPr>
          <p:cNvPicPr>
            <a:picLocks noChangeAspect="1"/>
          </p:cNvPicPr>
          <p:nvPr/>
        </p:nvPicPr>
        <p:blipFill>
          <a:blip r:embed="rId4"/>
          <a:stretch>
            <a:fillRect/>
          </a:stretch>
        </p:blipFill>
        <p:spPr>
          <a:xfrm>
            <a:off x="3592958" y="876300"/>
            <a:ext cx="1684111" cy="2388052"/>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B06FBB5D-53FE-465F-859E-39B45273D9DC}"/>
              </a:ext>
            </a:extLst>
          </p:cNvPr>
          <p:cNvPicPr>
            <a:picLocks noChangeAspect="1"/>
          </p:cNvPicPr>
          <p:nvPr/>
        </p:nvPicPr>
        <p:blipFill>
          <a:blip r:embed="rId5"/>
          <a:stretch>
            <a:fillRect/>
          </a:stretch>
        </p:blipFill>
        <p:spPr>
          <a:xfrm>
            <a:off x="5413479" y="784451"/>
            <a:ext cx="3471863" cy="2571750"/>
          </a:xfrm>
          <a:prstGeom prst="rect">
            <a:avLst/>
          </a:prstGeom>
        </p:spPr>
      </p:pic>
      <p:pic>
        <p:nvPicPr>
          <p:cNvPr id="12" name="Picture 11" descr="A screenshot of a social media post&#10;&#10;Description automatically generated">
            <a:extLst>
              <a:ext uri="{FF2B5EF4-FFF2-40B4-BE49-F238E27FC236}">
                <a16:creationId xmlns:a16="http://schemas.microsoft.com/office/drawing/2014/main" id="{09D4AA3A-E1B0-4376-862D-A4325B96121A}"/>
              </a:ext>
            </a:extLst>
          </p:cNvPr>
          <p:cNvPicPr>
            <a:picLocks noChangeAspect="1"/>
          </p:cNvPicPr>
          <p:nvPr/>
        </p:nvPicPr>
        <p:blipFill>
          <a:blip r:embed="rId6"/>
          <a:stretch>
            <a:fillRect/>
          </a:stretch>
        </p:blipFill>
        <p:spPr>
          <a:xfrm>
            <a:off x="9021752" y="826890"/>
            <a:ext cx="2739681" cy="2571750"/>
          </a:xfrm>
          <a:prstGeom prst="rect">
            <a:avLst/>
          </a:prstGeom>
        </p:spPr>
      </p:pic>
    </p:spTree>
    <p:extLst>
      <p:ext uri="{BB962C8B-B14F-4D97-AF65-F5344CB8AC3E}">
        <p14:creationId xmlns:p14="http://schemas.microsoft.com/office/powerpoint/2010/main" val="3173571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02734-9932-4CBF-B632-9B57A4ADACD0}"/>
              </a:ext>
            </a:extLst>
          </p:cNvPr>
          <p:cNvSpPr>
            <a:spLocks noGrp="1"/>
          </p:cNvSpPr>
          <p:nvPr>
            <p:ph type="title"/>
          </p:nvPr>
        </p:nvSpPr>
        <p:spPr/>
        <p:txBody>
          <a:bodyPr/>
          <a:lstStyle/>
          <a:p>
            <a:r>
              <a:rPr lang="en-US" cap="small" dirty="0"/>
              <a:t>Completed Multiple Traffic Controller with Motion Sensor</a:t>
            </a:r>
            <a:endParaRPr lang="en-US" dirty="0"/>
          </a:p>
        </p:txBody>
      </p:sp>
      <p:sp>
        <p:nvSpPr>
          <p:cNvPr id="4" name="Text Placeholder 3">
            <a:extLst>
              <a:ext uri="{FF2B5EF4-FFF2-40B4-BE49-F238E27FC236}">
                <a16:creationId xmlns:a16="http://schemas.microsoft.com/office/drawing/2014/main" id="{018E6BF6-AAC3-4F3A-BE62-4E5ADFFACBD6}"/>
              </a:ext>
            </a:extLst>
          </p:cNvPr>
          <p:cNvSpPr>
            <a:spLocks noGrp="1"/>
          </p:cNvSpPr>
          <p:nvPr>
            <p:ph type="body" sz="half" idx="2"/>
          </p:nvPr>
        </p:nvSpPr>
        <p:spPr/>
        <p:txBody>
          <a:bodyPr/>
          <a:lstStyle/>
          <a:p>
            <a:r>
              <a:rPr lang="en-US" dirty="0"/>
              <a:t>OPTION 2 – use of motion sensor, and buzzer for operation of signal</a:t>
            </a:r>
          </a:p>
        </p:txBody>
      </p:sp>
      <p:pic>
        <p:nvPicPr>
          <p:cNvPr id="6" name="Picture 5" descr="A circuit board&#10;&#10;Description automatically generated">
            <a:extLst>
              <a:ext uri="{FF2B5EF4-FFF2-40B4-BE49-F238E27FC236}">
                <a16:creationId xmlns:a16="http://schemas.microsoft.com/office/drawing/2014/main" id="{B38242E8-BB71-4AE1-B339-DEE32FD131A0}"/>
              </a:ext>
            </a:extLst>
          </p:cNvPr>
          <p:cNvPicPr>
            <a:picLocks noChangeAspect="1"/>
          </p:cNvPicPr>
          <p:nvPr/>
        </p:nvPicPr>
        <p:blipFill>
          <a:blip r:embed="rId3"/>
          <a:stretch>
            <a:fillRect/>
          </a:stretch>
        </p:blipFill>
        <p:spPr>
          <a:xfrm>
            <a:off x="581192" y="764120"/>
            <a:ext cx="3192105" cy="2196794"/>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192AC184-3847-440E-A002-F89E918D1C9F}"/>
              </a:ext>
            </a:extLst>
          </p:cNvPr>
          <p:cNvPicPr>
            <a:picLocks noChangeAspect="1"/>
          </p:cNvPicPr>
          <p:nvPr/>
        </p:nvPicPr>
        <p:blipFill>
          <a:blip r:embed="rId4"/>
          <a:stretch>
            <a:fillRect/>
          </a:stretch>
        </p:blipFill>
        <p:spPr>
          <a:xfrm>
            <a:off x="3957638" y="857250"/>
            <a:ext cx="1688420" cy="2030616"/>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58ADC1EC-B9F2-4AC3-8590-3446AD729283}"/>
              </a:ext>
            </a:extLst>
          </p:cNvPr>
          <p:cNvPicPr>
            <a:picLocks noChangeAspect="1"/>
          </p:cNvPicPr>
          <p:nvPr/>
        </p:nvPicPr>
        <p:blipFill>
          <a:blip r:embed="rId5"/>
          <a:stretch>
            <a:fillRect/>
          </a:stretch>
        </p:blipFill>
        <p:spPr>
          <a:xfrm>
            <a:off x="5763781" y="903252"/>
            <a:ext cx="1564326" cy="2030616"/>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8D714804-9583-4634-8085-AF6B48567EA2}"/>
              </a:ext>
            </a:extLst>
          </p:cNvPr>
          <p:cNvPicPr>
            <a:picLocks noChangeAspect="1"/>
          </p:cNvPicPr>
          <p:nvPr/>
        </p:nvPicPr>
        <p:blipFill>
          <a:blip r:embed="rId6"/>
          <a:stretch>
            <a:fillRect/>
          </a:stretch>
        </p:blipFill>
        <p:spPr>
          <a:xfrm>
            <a:off x="7445830" y="874710"/>
            <a:ext cx="1807483" cy="2059158"/>
          </a:xfrm>
          <a:prstGeom prst="rect">
            <a:avLst/>
          </a:prstGeom>
        </p:spPr>
      </p:pic>
      <p:pic>
        <p:nvPicPr>
          <p:cNvPr id="14" name="Picture 13" descr="A screenshot of a cell phone&#10;&#10;Description automatically generated">
            <a:extLst>
              <a:ext uri="{FF2B5EF4-FFF2-40B4-BE49-F238E27FC236}">
                <a16:creationId xmlns:a16="http://schemas.microsoft.com/office/drawing/2014/main" id="{ED4432BE-E205-4E30-B952-BC4970FB8F75}"/>
              </a:ext>
            </a:extLst>
          </p:cNvPr>
          <p:cNvPicPr>
            <a:picLocks noChangeAspect="1"/>
          </p:cNvPicPr>
          <p:nvPr/>
        </p:nvPicPr>
        <p:blipFill>
          <a:blip r:embed="rId7"/>
          <a:stretch>
            <a:fillRect/>
          </a:stretch>
        </p:blipFill>
        <p:spPr>
          <a:xfrm>
            <a:off x="9371036" y="908014"/>
            <a:ext cx="1514692" cy="2025854"/>
          </a:xfrm>
          <a:prstGeom prst="rect">
            <a:avLst/>
          </a:prstGeom>
        </p:spPr>
      </p:pic>
      <p:pic>
        <p:nvPicPr>
          <p:cNvPr id="16" name="Picture 15" descr="A screenshot of a cell phone&#10;&#10;Description automatically generated">
            <a:extLst>
              <a:ext uri="{FF2B5EF4-FFF2-40B4-BE49-F238E27FC236}">
                <a16:creationId xmlns:a16="http://schemas.microsoft.com/office/drawing/2014/main" id="{0462DF0C-5F55-4068-BFC6-E62A514537E1}"/>
              </a:ext>
            </a:extLst>
          </p:cNvPr>
          <p:cNvPicPr>
            <a:picLocks noChangeAspect="1"/>
          </p:cNvPicPr>
          <p:nvPr/>
        </p:nvPicPr>
        <p:blipFill>
          <a:blip r:embed="rId8"/>
          <a:stretch>
            <a:fillRect/>
          </a:stretch>
        </p:blipFill>
        <p:spPr>
          <a:xfrm>
            <a:off x="8961678" y="3378236"/>
            <a:ext cx="1924050" cy="2571750"/>
          </a:xfrm>
          <a:prstGeom prst="rect">
            <a:avLst/>
          </a:prstGeom>
        </p:spPr>
      </p:pic>
    </p:spTree>
    <p:extLst>
      <p:ext uri="{BB962C8B-B14F-4D97-AF65-F5344CB8AC3E}">
        <p14:creationId xmlns:p14="http://schemas.microsoft.com/office/powerpoint/2010/main" val="4062281415"/>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b385d60f68dd989dca1fdc827799d85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11b479caf7b199da365455750e4572"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Status xmlns="71af3243-3dd4-4a8d-8c0d-dd76da1f02a5">Not started</Status>
  </documentManagement>
</p:properties>
</file>

<file path=customXml/itemProps1.xml><?xml version="1.0" encoding="utf-8"?>
<ds:datastoreItem xmlns:ds="http://schemas.openxmlformats.org/officeDocument/2006/customXml" ds:itemID="{E3FC8A1C-A436-42C0-AC33-FAFFFAF219BC}">
  <ds:schemaRefs>
    <ds:schemaRef ds:uri="http://schemas.microsoft.com/sharepoint/v3/contenttype/forms"/>
  </ds:schemaRefs>
</ds:datastoreItem>
</file>

<file path=customXml/itemProps2.xml><?xml version="1.0" encoding="utf-8"?>
<ds:datastoreItem xmlns:ds="http://schemas.openxmlformats.org/officeDocument/2006/customXml" ds:itemID="{E3852F5D-AAE7-473B-9767-8875B60BC6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5C8BF1-B0E4-49A1-808F-40F2AD30E743}">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otalTime>0</TotalTime>
  <Words>2387</Words>
  <Application>Microsoft Office PowerPoint</Application>
  <PresentationFormat>Widescreen</PresentationFormat>
  <Paragraphs>108</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Gill Sans MT</vt:lpstr>
      <vt:lpstr>Wingdings</vt:lpstr>
      <vt:lpstr>Wingdings 2</vt:lpstr>
      <vt:lpstr>Dividend</vt:lpstr>
      <vt:lpstr>IoT Traffic Controller</vt:lpstr>
      <vt:lpstr>Introduction</vt:lpstr>
      <vt:lpstr>Components &amp; Flow chart of basic Traffic Controller</vt:lpstr>
      <vt:lpstr>Assemble of Multiple Traffic Light Controller (part 1 of 3 )</vt:lpstr>
      <vt:lpstr>Assemble of Multiple Traffic Light Controller (part 2 of 3  )</vt:lpstr>
      <vt:lpstr>Digital Communications</vt:lpstr>
      <vt:lpstr>IoT Traffic Controller (option 1 &amp; 2 Illustrations)</vt:lpstr>
      <vt:lpstr>Completed Multiple Traffic Controller with Motion Sensor</vt:lpstr>
      <vt:lpstr>Completed Multiple Traffic Controller with Motion Sensor</vt:lpstr>
      <vt:lpstr>Skills gained</vt:lpstr>
      <vt:lpstr>Challenges</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2019-12-11T20:15:24Z</dcterms:created>
  <dcterms:modified xsi:type="dcterms:W3CDTF">2019-12-15T19:05:40Z</dcterms:modified>
</cp:coreProperties>
</file>