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85" r:id="rId2"/>
    <p:sldId id="256" r:id="rId3"/>
    <p:sldId id="273" r:id="rId4"/>
    <p:sldId id="271" r:id="rId5"/>
    <p:sldId id="257" r:id="rId6"/>
    <p:sldId id="272" r:id="rId7"/>
    <p:sldId id="258" r:id="rId8"/>
    <p:sldId id="259" r:id="rId9"/>
    <p:sldId id="274" r:id="rId10"/>
    <p:sldId id="260" r:id="rId11"/>
    <p:sldId id="261" r:id="rId12"/>
    <p:sldId id="262" r:id="rId13"/>
    <p:sldId id="275" r:id="rId14"/>
    <p:sldId id="263" r:id="rId15"/>
    <p:sldId id="264" r:id="rId16"/>
    <p:sldId id="265" r:id="rId17"/>
    <p:sldId id="266" r:id="rId18"/>
    <p:sldId id="276" r:id="rId19"/>
    <p:sldId id="281" r:id="rId20"/>
    <p:sldId id="291" r:id="rId21"/>
    <p:sldId id="292" r:id="rId22"/>
    <p:sldId id="267" r:id="rId23"/>
    <p:sldId id="268" r:id="rId24"/>
    <p:sldId id="277" r:id="rId25"/>
    <p:sldId id="293" r:id="rId26"/>
    <p:sldId id="269" r:id="rId27"/>
    <p:sldId id="270" r:id="rId28"/>
    <p:sldId id="278" r:id="rId29"/>
    <p:sldId id="282"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218"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2411C-4A21-4EF7-8C5C-8A053FF34D7F}"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52C67-3632-46A1-A099-48B98A9D039E}" type="slidenum">
              <a:rPr lang="en-US" smtClean="0"/>
              <a:t>‹#›</a:t>
            </a:fld>
            <a:endParaRPr lang="en-US"/>
          </a:p>
        </p:txBody>
      </p:sp>
    </p:spTree>
    <p:extLst>
      <p:ext uri="{BB962C8B-B14F-4D97-AF65-F5344CB8AC3E}">
        <p14:creationId xmlns:p14="http://schemas.microsoft.com/office/powerpoint/2010/main" val="360436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several weeks we have learned what it takes to develop a local and wireless network in an area that doesn’t currently have internet access or that is wanting to update (expand) there networking abilities.  Understanding the importance of properly planning, development and implementation of the network. How to develop one from the ground up as well as how to maintain or expand on an existing network. This presentation is divided into eight sections to demonstrate the knowledge and skills obtained during this course as follows: 1) Visio Network Design and the OSI model, 2) IPv4 and IPv6 Addressing, 3) Virtual Machine (VM) Dynamic IP Addressing, 4) Connectivity Test – Ping, 5) Make and Test Ethernet Cable, 6) WLAN Implementation, 7) Technology Careers and Opportunities, 8) Conclusion</a:t>
            </a:r>
          </a:p>
        </p:txBody>
      </p:sp>
      <p:sp>
        <p:nvSpPr>
          <p:cNvPr id="4" name="Slide Number Placeholder 3"/>
          <p:cNvSpPr>
            <a:spLocks noGrp="1"/>
          </p:cNvSpPr>
          <p:nvPr>
            <p:ph type="sldNum" sz="quarter" idx="5"/>
          </p:nvPr>
        </p:nvSpPr>
        <p:spPr/>
        <p:txBody>
          <a:bodyPr/>
          <a:lstStyle/>
          <a:p>
            <a:fld id="{35C52C67-3632-46A1-A099-48B98A9D039E}" type="slidenum">
              <a:rPr lang="en-US" smtClean="0"/>
              <a:t>2</a:t>
            </a:fld>
            <a:endParaRPr lang="en-US"/>
          </a:p>
        </p:txBody>
      </p:sp>
    </p:spTree>
    <p:extLst>
      <p:ext uri="{BB962C8B-B14F-4D97-AF65-F5344CB8AC3E}">
        <p14:creationId xmlns:p14="http://schemas.microsoft.com/office/powerpoint/2010/main" val="308366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Continuing out discussion we now look at the how these same OSI layers are utilized in and IPv6 address and look at verifying the both the IPv4 and IPv6 using the VM program Ubuntu (picture on the left) Notice the IPv6 Packet image looks very different from that of the IPv4 on the previous slide. While both protocols use the same layers there are several differences in the what IPv6 does or doesn’t use. IPv4 and IPv6 do both use the following sections: Version, Source Address, and Destination Address, but IPv6 no longer uses the fields: IHL, Identification, Flags, Fragment Offset, Options and Padding. Notice that IPv6 has changed the name and position of some fields (IPv4 shown in bold and IPv6 is in Italics to show changes): </a:t>
            </a:r>
            <a:r>
              <a:rPr lang="en-US" sz="1200" b="1" kern="1200" dirty="0">
                <a:solidFill>
                  <a:schemeClr val="tx1"/>
                </a:solidFill>
                <a:effectLst/>
                <a:latin typeface="+mn-lt"/>
                <a:ea typeface="+mn-ea"/>
                <a:cs typeface="+mn-cs"/>
              </a:rPr>
              <a:t>Type of Service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Traffic Class, </a:t>
            </a:r>
            <a:r>
              <a:rPr lang="en-US" sz="1200" b="1" kern="1200" dirty="0">
                <a:solidFill>
                  <a:schemeClr val="tx1"/>
                </a:solidFill>
                <a:effectLst/>
                <a:latin typeface="+mn-lt"/>
                <a:ea typeface="+mn-ea"/>
                <a:cs typeface="+mn-cs"/>
              </a:rPr>
              <a:t>Total Length </a:t>
            </a:r>
            <a:r>
              <a:rPr lang="en-US" sz="1200" kern="1200" dirty="0">
                <a:solidFill>
                  <a:schemeClr val="tx1"/>
                </a:solidFill>
                <a:effectLst/>
                <a:latin typeface="+mn-lt"/>
                <a:ea typeface="+mn-ea"/>
                <a:cs typeface="+mn-cs"/>
              </a:rPr>
              <a:t>was deleted but a new field called </a:t>
            </a:r>
            <a:r>
              <a:rPr lang="en-US" sz="1200" i="1" kern="1200" dirty="0">
                <a:solidFill>
                  <a:schemeClr val="tx1"/>
                </a:solidFill>
                <a:effectLst/>
                <a:latin typeface="+mn-lt"/>
                <a:ea typeface="+mn-ea"/>
                <a:cs typeface="+mn-cs"/>
              </a:rPr>
              <a:t>Flow Label</a:t>
            </a:r>
            <a:r>
              <a:rPr lang="en-US" sz="1200" kern="1200" dirty="0">
                <a:solidFill>
                  <a:schemeClr val="tx1"/>
                </a:solidFill>
                <a:effectLst/>
                <a:latin typeface="+mn-lt"/>
                <a:ea typeface="+mn-ea"/>
                <a:cs typeface="+mn-cs"/>
              </a:rPr>
              <a:t> and in place of some of the omitted fields are the following changes: </a:t>
            </a:r>
            <a:r>
              <a:rPr lang="en-US" sz="1200" i="1" kern="1200" dirty="0">
                <a:solidFill>
                  <a:schemeClr val="tx1"/>
                </a:solidFill>
                <a:effectLst/>
                <a:latin typeface="+mn-lt"/>
                <a:ea typeface="+mn-ea"/>
                <a:cs typeface="+mn-cs"/>
              </a:rPr>
              <a:t>Payload length, Next Header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Hop Limit</a:t>
            </a:r>
            <a:r>
              <a:rPr lang="en-US" sz="1200" kern="1200" dirty="0">
                <a:solidFill>
                  <a:schemeClr val="tx1"/>
                </a:solidFill>
                <a:effectLst/>
                <a:latin typeface="+mn-lt"/>
                <a:ea typeface="+mn-ea"/>
                <a:cs typeface="+mn-cs"/>
              </a:rPr>
              <a:t> (Jill West, 2018).</a:t>
            </a:r>
          </a:p>
        </p:txBody>
      </p:sp>
      <p:sp>
        <p:nvSpPr>
          <p:cNvPr id="4" name="Slide Number Placeholder 3"/>
          <p:cNvSpPr>
            <a:spLocks noGrp="1"/>
          </p:cNvSpPr>
          <p:nvPr>
            <p:ph type="sldNum" sz="quarter" idx="5"/>
          </p:nvPr>
        </p:nvSpPr>
        <p:spPr/>
        <p:txBody>
          <a:bodyPr/>
          <a:lstStyle/>
          <a:p>
            <a:fld id="{35C52C67-3632-46A1-A099-48B98A9D039E}" type="slidenum">
              <a:rPr lang="en-US" smtClean="0"/>
              <a:t>11</a:t>
            </a:fld>
            <a:endParaRPr lang="en-US"/>
          </a:p>
        </p:txBody>
      </p:sp>
    </p:spTree>
    <p:extLst>
      <p:ext uri="{BB962C8B-B14F-4D97-AF65-F5344CB8AC3E}">
        <p14:creationId xmlns:p14="http://schemas.microsoft.com/office/powerpoint/2010/main" val="61990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Dynamic IP Assignment for the IPv4 and IPv6 via the window Host computer.  This is the Dynamic IP Assignment for the IPv4 and IPv6 via the window Host computer.  These dynamic address are assigned through the DCHP can change when the DCHP lease expires or the connection is terminated. Our final goal this week was to learn some basic troubleshooting commands that can help to determine if and/where there is a problem within network when a there is a problem connecting to the network. We can verify that an IP address is working correctly by using the ping command or find out exactly what the IP address is by using the windows command or for Linux we can us the ifconfig and nslookup.  How each of these command work is shown in the slide illustration (Jill West, 2018). While there are many more useful troubleshooting command these were the four, I used the most.</a:t>
            </a:r>
          </a:p>
        </p:txBody>
      </p:sp>
      <p:sp>
        <p:nvSpPr>
          <p:cNvPr id="4" name="Slide Number Placeholder 3"/>
          <p:cNvSpPr>
            <a:spLocks noGrp="1"/>
          </p:cNvSpPr>
          <p:nvPr>
            <p:ph type="sldNum" sz="quarter" idx="5"/>
          </p:nvPr>
        </p:nvSpPr>
        <p:spPr/>
        <p:txBody>
          <a:bodyPr/>
          <a:lstStyle/>
          <a:p>
            <a:fld id="{35C52C67-3632-46A1-A099-48B98A9D039E}" type="slidenum">
              <a:rPr lang="en-US" smtClean="0"/>
              <a:t>12</a:t>
            </a:fld>
            <a:endParaRPr lang="en-US"/>
          </a:p>
        </p:txBody>
      </p:sp>
    </p:spTree>
    <p:extLst>
      <p:ext uri="{BB962C8B-B14F-4D97-AF65-F5344CB8AC3E}">
        <p14:creationId xmlns:p14="http://schemas.microsoft.com/office/powerpoint/2010/main" val="361128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week we took a closer look at Layer 4 Transport of the OSI model part of its core function is the TCP/IP protocol which include the encapsulation, decapsulation, protocol headers, how the three-way-handshake works as well as the Address Resolution Protocol (ARP) and Ethernet looking at the mechanics of the protocol’s behavior (Jill West, 2018). The illustration of the OSI shows the payload on the browser and OSI model on the left and beside it is the OSI model again with the payload for the Web server, as each layer adds its own data and addresses its transmission to the corresponding layer in the destination device (DeVry, 2020). Data (sometimes referred to as a message) is created via a suite of TCP/IP protocols which passes it down to the Application (Layer 7) using the OSI. Which is the beginning of its journey through the network, some additional Presentation (Layer 6), and at the Session (Layer 5) before it actually reaches the Transport (Layer 4) where TCP or UPD (Transmission Control Protocol or User Datagram Protocol) which will add control information forming the header that will be attached to the message. As it passes through the Network (Layer 3). At the Data Link (Layer 2) another header is added and verification functions forming the trailer. Which becomes a fully encapsulated message to be sent to the, final layer of the OSI model, Physical (Layer 1). The receiving host will be doing basically the same process in </a:t>
            </a:r>
            <a:r>
              <a:rPr lang="en-US" sz="1200" b="1" i="1" kern="1200" dirty="0">
                <a:solidFill>
                  <a:schemeClr val="tx1"/>
                </a:solidFill>
                <a:effectLst/>
                <a:latin typeface="+mn-lt"/>
                <a:ea typeface="+mn-ea"/>
                <a:cs typeface="+mn-cs"/>
              </a:rPr>
              <a:t>reverse order</a:t>
            </a:r>
            <a:r>
              <a:rPr lang="en-US" sz="1200" kern="1200" dirty="0">
                <a:solidFill>
                  <a:schemeClr val="tx1"/>
                </a:solidFill>
                <a:effectLst/>
                <a:latin typeface="+mn-lt"/>
                <a:ea typeface="+mn-ea"/>
                <a:cs typeface="+mn-cs"/>
              </a:rPr>
              <a:t> known as decapsulating the data at each layer respectively. </a:t>
            </a:r>
          </a:p>
          <a:p>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13</a:t>
            </a:fld>
            <a:endParaRPr lang="en-US"/>
          </a:p>
        </p:txBody>
      </p:sp>
    </p:spTree>
    <p:extLst>
      <p:ext uri="{BB962C8B-B14F-4D97-AF65-F5344CB8AC3E}">
        <p14:creationId xmlns:p14="http://schemas.microsoft.com/office/powerpoint/2010/main" val="1478922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“ping” command we can test the IP address for both the IPv4 of 192.168.105.132 and IPv6 address of 2003:dad:be:1::d80. According to the results the ping test was able to successfully send and receive data.</a:t>
            </a:r>
          </a:p>
        </p:txBody>
      </p:sp>
      <p:sp>
        <p:nvSpPr>
          <p:cNvPr id="4" name="Slide Number Placeholder 3"/>
          <p:cNvSpPr>
            <a:spLocks noGrp="1"/>
          </p:cNvSpPr>
          <p:nvPr>
            <p:ph type="sldNum" sz="quarter" idx="5"/>
          </p:nvPr>
        </p:nvSpPr>
        <p:spPr/>
        <p:txBody>
          <a:bodyPr/>
          <a:lstStyle/>
          <a:p>
            <a:fld id="{35C52C67-3632-46A1-A099-48B98A9D039E}" type="slidenum">
              <a:rPr lang="en-US" smtClean="0"/>
              <a:t>14</a:t>
            </a:fld>
            <a:endParaRPr lang="en-US"/>
          </a:p>
        </p:txBody>
      </p:sp>
    </p:spTree>
    <p:extLst>
      <p:ext uri="{BB962C8B-B14F-4D97-AF65-F5344CB8AC3E}">
        <p14:creationId xmlns:p14="http://schemas.microsoft.com/office/powerpoint/2010/main" val="278574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view the Window Command Prompt window to run a successful “ping” test on the IP address of 192.168.8.1 which is shown as the default gateway of the router.</a:t>
            </a:r>
          </a:p>
        </p:txBody>
      </p:sp>
      <p:sp>
        <p:nvSpPr>
          <p:cNvPr id="4" name="Slide Number Placeholder 3"/>
          <p:cNvSpPr>
            <a:spLocks noGrp="1"/>
          </p:cNvSpPr>
          <p:nvPr>
            <p:ph type="sldNum" sz="quarter" idx="5"/>
          </p:nvPr>
        </p:nvSpPr>
        <p:spPr/>
        <p:txBody>
          <a:bodyPr/>
          <a:lstStyle/>
          <a:p>
            <a:fld id="{35C52C67-3632-46A1-A099-48B98A9D039E}" type="slidenum">
              <a:rPr lang="en-US" smtClean="0"/>
              <a:t>15</a:t>
            </a:fld>
            <a:endParaRPr lang="en-US"/>
          </a:p>
        </p:txBody>
      </p:sp>
    </p:spTree>
    <p:extLst>
      <p:ext uri="{BB962C8B-B14F-4D97-AF65-F5344CB8AC3E}">
        <p14:creationId xmlns:p14="http://schemas.microsoft.com/office/powerpoint/2010/main" val="133366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using the terminal window of Ubuntu we are running the ping command on the IP 192.168.105.132 which was also successfully.</a:t>
            </a:r>
          </a:p>
        </p:txBody>
      </p:sp>
      <p:sp>
        <p:nvSpPr>
          <p:cNvPr id="4" name="Slide Number Placeholder 3"/>
          <p:cNvSpPr>
            <a:spLocks noGrp="1"/>
          </p:cNvSpPr>
          <p:nvPr>
            <p:ph type="sldNum" sz="quarter" idx="5"/>
          </p:nvPr>
        </p:nvSpPr>
        <p:spPr/>
        <p:txBody>
          <a:bodyPr/>
          <a:lstStyle/>
          <a:p>
            <a:fld id="{35C52C67-3632-46A1-A099-48B98A9D039E}" type="slidenum">
              <a:rPr lang="en-US" smtClean="0"/>
              <a:t>16</a:t>
            </a:fld>
            <a:endParaRPr lang="en-US"/>
          </a:p>
        </p:txBody>
      </p:sp>
    </p:spTree>
    <p:extLst>
      <p:ext uri="{BB962C8B-B14F-4D97-AF65-F5344CB8AC3E}">
        <p14:creationId xmlns:p14="http://schemas.microsoft.com/office/powerpoint/2010/main" val="247719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terminal window of Ubuntu we have run the ping command for the IP address of 192.168.105.1 the ping was successful, so we now know that we have the ability to connect to others within network and the internet itself.</a:t>
            </a:r>
          </a:p>
        </p:txBody>
      </p:sp>
      <p:sp>
        <p:nvSpPr>
          <p:cNvPr id="4" name="Slide Number Placeholder 3"/>
          <p:cNvSpPr>
            <a:spLocks noGrp="1"/>
          </p:cNvSpPr>
          <p:nvPr>
            <p:ph type="sldNum" sz="quarter" idx="5"/>
          </p:nvPr>
        </p:nvSpPr>
        <p:spPr/>
        <p:txBody>
          <a:bodyPr/>
          <a:lstStyle/>
          <a:p>
            <a:fld id="{35C52C67-3632-46A1-A099-48B98A9D039E}" type="slidenum">
              <a:rPr lang="en-US" smtClean="0"/>
              <a:t>17</a:t>
            </a:fld>
            <a:endParaRPr lang="en-US"/>
          </a:p>
        </p:txBody>
      </p:sp>
    </p:spTree>
    <p:extLst>
      <p:ext uri="{BB962C8B-B14F-4D97-AF65-F5344CB8AC3E}">
        <p14:creationId xmlns:p14="http://schemas.microsoft.com/office/powerpoint/2010/main" val="361111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can be transferred from one point to another via electrical signals being generated by the sending device and electrically connected to the receiving device. These device maybe just a few feet away or miles apart but are joined over numerous links using a variety of media types such as copper or fiber-optic cable. This complete pathway between the two points is also known as a channel. We gained a better understanding of the types of wired cabling, the meaning of bandwidth and Throughput. I now have a better understanding of how to prevent Transmission Flaws or at least limit the likely hood of them.</a:t>
            </a:r>
          </a:p>
        </p:txBody>
      </p:sp>
      <p:sp>
        <p:nvSpPr>
          <p:cNvPr id="4" name="Slide Number Placeholder 3"/>
          <p:cNvSpPr>
            <a:spLocks noGrp="1"/>
          </p:cNvSpPr>
          <p:nvPr>
            <p:ph type="sldNum" sz="quarter" idx="5"/>
          </p:nvPr>
        </p:nvSpPr>
        <p:spPr/>
        <p:txBody>
          <a:bodyPr/>
          <a:lstStyle/>
          <a:p>
            <a:fld id="{35C52C67-3632-46A1-A099-48B98A9D039E}" type="slidenum">
              <a:rPr lang="en-US" smtClean="0"/>
              <a:t>18</a:t>
            </a:fld>
            <a:endParaRPr lang="en-US"/>
          </a:p>
        </p:txBody>
      </p:sp>
    </p:spTree>
    <p:extLst>
      <p:ext uri="{BB962C8B-B14F-4D97-AF65-F5344CB8AC3E}">
        <p14:creationId xmlns:p14="http://schemas.microsoft.com/office/powerpoint/2010/main" val="86105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19</a:t>
            </a:fld>
            <a:endParaRPr lang="en-US"/>
          </a:p>
        </p:txBody>
      </p:sp>
    </p:spTree>
    <p:extLst>
      <p:ext uri="{BB962C8B-B14F-4D97-AF65-F5344CB8AC3E}">
        <p14:creationId xmlns:p14="http://schemas.microsoft.com/office/powerpoint/2010/main" val="2858432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Bandwidth is theoretically be transmitted during a given period of time. The example given in our text was of a three-lane freeway is the number of vehicles that can pass a checkpoint in one minute when traffic is bumper-to-bumper and traveling at the maximum speed limit. But, in our daily lives it never happens. The throughput (also refeed to as payload rate/effective data rate) is the measure of how much data is transmitted during a given period of time. Using all the available bandwidth results in more accidents and traffic jams. By limiting the throughput the bandwidth will have more available when spikes in the throughput occurs (Jill West, 2018, p 235 pp1).</a:t>
            </a:r>
          </a:p>
        </p:txBody>
      </p:sp>
      <p:sp>
        <p:nvSpPr>
          <p:cNvPr id="4" name="Slide Number Placeholder 3"/>
          <p:cNvSpPr>
            <a:spLocks noGrp="1"/>
          </p:cNvSpPr>
          <p:nvPr>
            <p:ph type="sldNum" sz="quarter" idx="5"/>
          </p:nvPr>
        </p:nvSpPr>
        <p:spPr/>
        <p:txBody>
          <a:bodyPr/>
          <a:lstStyle/>
          <a:p>
            <a:fld id="{35C52C67-3632-46A1-A099-48B98A9D039E}" type="slidenum">
              <a:rPr lang="en-US" smtClean="0"/>
              <a:t>20</a:t>
            </a:fld>
            <a:endParaRPr lang="en-US"/>
          </a:p>
        </p:txBody>
      </p:sp>
    </p:spTree>
    <p:extLst>
      <p:ext uri="{BB962C8B-B14F-4D97-AF65-F5344CB8AC3E}">
        <p14:creationId xmlns:p14="http://schemas.microsoft.com/office/powerpoint/2010/main" val="303280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a:t>
            </a:r>
            <a:r>
              <a:rPr lang="en-US" i="1" dirty="0"/>
              <a:t>Client-Server Networking</a:t>
            </a:r>
            <a:r>
              <a:rPr lang="en-US" dirty="0"/>
              <a:t>, is one central computer is the server “hub” to all other devices within the network. The “clients run programs and retrieve data that is store on the “server”  The illustration shows a basic client-server network. All the other devices communicate through the PC to perform its tasks.  Another form of networking is the “peer to peer” where each computer is connected via the internet and the server as well as the client. This is a less secure network because each device has the information versus only one central device having the data stored. </a:t>
            </a:r>
          </a:p>
        </p:txBody>
      </p:sp>
      <p:sp>
        <p:nvSpPr>
          <p:cNvPr id="4" name="Slide Number Placeholder 3"/>
          <p:cNvSpPr>
            <a:spLocks noGrp="1"/>
          </p:cNvSpPr>
          <p:nvPr>
            <p:ph type="sldNum" sz="quarter" idx="5"/>
          </p:nvPr>
        </p:nvSpPr>
        <p:spPr/>
        <p:txBody>
          <a:bodyPr/>
          <a:lstStyle/>
          <a:p>
            <a:fld id="{35C52C67-3632-46A1-A099-48B98A9D039E}" type="slidenum">
              <a:rPr lang="en-US" smtClean="0"/>
              <a:t>3</a:t>
            </a:fld>
            <a:endParaRPr lang="en-US"/>
          </a:p>
        </p:txBody>
      </p:sp>
    </p:spTree>
    <p:extLst>
      <p:ext uri="{BB962C8B-B14F-4D97-AF65-F5344CB8AC3E}">
        <p14:creationId xmlns:p14="http://schemas.microsoft.com/office/powerpoint/2010/main" val="357263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Transmission flaw are a degradation of the network performance. The three primary causes of transmission flaws are: Noise (image top left), Attenuation (image bottom left, and Latency (image center right) Noise has two causes, which are electromagnetic interference (EMI) caused by running cables to close to motors, power lines, other office equipment, microwave, some types of lights, or manufacturing machinery or even sever thunderstorms and another type of EMI is the Radio. This type of flaw is commonly referred to as EMI/RMI. Attenuation is the loss of a signal’s strength as it travels further away from the source towards its destination, this can be resolved by using a repeater  which regenerates a digital signal in its original form with out the noise and our final type of flaw is latency which are rapidly traveling electrons, while traveling there is a natural delay that occurs between the instant when data leave the source and when it arrives at the destination, which is referred to as latency.  (Jill West, 2018, p 236-238).</a:t>
            </a:r>
          </a:p>
        </p:txBody>
      </p:sp>
      <p:sp>
        <p:nvSpPr>
          <p:cNvPr id="4" name="Slide Number Placeholder 3"/>
          <p:cNvSpPr>
            <a:spLocks noGrp="1"/>
          </p:cNvSpPr>
          <p:nvPr>
            <p:ph type="sldNum" sz="quarter" idx="5"/>
          </p:nvPr>
        </p:nvSpPr>
        <p:spPr/>
        <p:txBody>
          <a:bodyPr/>
          <a:lstStyle/>
          <a:p>
            <a:fld id="{35C52C67-3632-46A1-A099-48B98A9D039E}" type="slidenum">
              <a:rPr lang="en-US" smtClean="0"/>
              <a:t>21</a:t>
            </a:fld>
            <a:endParaRPr lang="en-US"/>
          </a:p>
        </p:txBody>
      </p:sp>
    </p:spTree>
    <p:extLst>
      <p:ext uri="{BB962C8B-B14F-4D97-AF65-F5344CB8AC3E}">
        <p14:creationId xmlns:p14="http://schemas.microsoft.com/office/powerpoint/2010/main" val="4291016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amount of cable the job requires the organization could either purchase already made Cat 5e cable or they could decide that it would be cost effective to purchase the raw materials as shown here and build its own. In either case it is a good ideal that all these tools are part of a networking technicians  tool kit. Wire so occasionally go bad and need to be tested. Depending on what the test result reveal it may be something as simple as replacing the RJ-45 connector or as complex as having to replace the entire cable. </a:t>
            </a:r>
          </a:p>
        </p:txBody>
      </p:sp>
      <p:sp>
        <p:nvSpPr>
          <p:cNvPr id="4" name="Slide Number Placeholder 3"/>
          <p:cNvSpPr>
            <a:spLocks noGrp="1"/>
          </p:cNvSpPr>
          <p:nvPr>
            <p:ph type="sldNum" sz="quarter" idx="5"/>
          </p:nvPr>
        </p:nvSpPr>
        <p:spPr/>
        <p:txBody>
          <a:bodyPr/>
          <a:lstStyle/>
          <a:p>
            <a:fld id="{35C52C67-3632-46A1-A099-48B98A9D039E}" type="slidenum">
              <a:rPr lang="en-US" smtClean="0"/>
              <a:t>22</a:t>
            </a:fld>
            <a:endParaRPr lang="en-US"/>
          </a:p>
        </p:txBody>
      </p:sp>
    </p:spTree>
    <p:extLst>
      <p:ext uri="{BB962C8B-B14F-4D97-AF65-F5344CB8AC3E}">
        <p14:creationId xmlns:p14="http://schemas.microsoft.com/office/powerpoint/2010/main" val="3762936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with a raw piece of UTP (Cat 5e) cable (meaning bare ends) we want trim away the protecting out cover, carefully using the cutter tool we want to remove the outer coding of plastic to exposed about an inch of the bare twisted pair wires, then we had to carefully insert the bared wired into the channels of the RJ-45 connectors and use the crimping tool to secure the plastic RJ-45 to the cable. Once we had both connectors attached to the ends of the cable, we were than able to test the cable with the Cable tester.</a:t>
            </a:r>
          </a:p>
          <a:p>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23</a:t>
            </a:fld>
            <a:endParaRPr lang="en-US"/>
          </a:p>
        </p:txBody>
      </p:sp>
    </p:spTree>
    <p:extLst>
      <p:ext uri="{BB962C8B-B14F-4D97-AF65-F5344CB8AC3E}">
        <p14:creationId xmlns:p14="http://schemas.microsoft.com/office/powerpoint/2010/main" val="1547923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vast improvements of technology has allowed us to no longer be limited in our networking abilities. We are now able to connect wirelessly and with has come several “Wireless Standards”. The most common are the use of Wireless Personal Area Networks and Home Area Networks. Wireless Networks referred to WLANs, use signals that are known as Radio Frequency (RF) that travel through the air. The picture on the right shows the Frequency “spectrum” lists several standards and shows what portion of the RF spectrum they utilize (p.305, Jill West,2018). </a:t>
            </a:r>
          </a:p>
        </p:txBody>
      </p:sp>
      <p:sp>
        <p:nvSpPr>
          <p:cNvPr id="4" name="Slide Number Placeholder 3"/>
          <p:cNvSpPr>
            <a:spLocks noGrp="1"/>
          </p:cNvSpPr>
          <p:nvPr>
            <p:ph type="sldNum" sz="quarter" idx="5"/>
          </p:nvPr>
        </p:nvSpPr>
        <p:spPr/>
        <p:txBody>
          <a:bodyPr/>
          <a:lstStyle/>
          <a:p>
            <a:fld id="{35C52C67-3632-46A1-A099-48B98A9D039E}" type="slidenum">
              <a:rPr lang="en-US" smtClean="0"/>
              <a:t>24</a:t>
            </a:fld>
            <a:endParaRPr lang="en-US"/>
          </a:p>
        </p:txBody>
      </p:sp>
    </p:spTree>
    <p:extLst>
      <p:ext uri="{BB962C8B-B14F-4D97-AF65-F5344CB8AC3E}">
        <p14:creationId xmlns:p14="http://schemas.microsoft.com/office/powerpoint/2010/main" val="397776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previous discussed there are many wireless standards, wireless standards that operate at the 2.4 GHz range are: Wi-Fi, Bluetooth, ZigBee, and ANT+ (see image on the left (DeVry,2020). Here is an explanation of each of the technology terms shown: DSSS (</a:t>
            </a:r>
            <a:r>
              <a:rPr lang="en-US" sz="1200" i="1" kern="1200" dirty="0">
                <a:solidFill>
                  <a:schemeClr val="tx1"/>
                </a:solidFill>
                <a:effectLst/>
                <a:latin typeface="+mn-lt"/>
                <a:ea typeface="+mn-ea"/>
                <a:cs typeface="+mn-cs"/>
              </a:rPr>
              <a:t>direct sequence spread spectrum</a:t>
            </a:r>
            <a:r>
              <a:rPr lang="en-US" sz="1200" kern="1200" dirty="0">
                <a:solidFill>
                  <a:schemeClr val="tx1"/>
                </a:solidFill>
                <a:effectLst/>
                <a:latin typeface="+mn-lt"/>
                <a:ea typeface="+mn-ea"/>
                <a:cs typeface="+mn-cs"/>
              </a:rPr>
              <a:t>), and FHSS (frequency hopping spread spectrum) However, we will be looking at the Wi-Fi, 802.11 WLAN standards in more detail (p.323, Jill West,2018). According to Bradley Michelle a writer for Lifewire, “a lot of products work with 802.11a, 802.11b/g/n, and/or 802.11ac wireless standards” however each of these also have its own pros/cons (shown, lower right). Originally 802.11 with a maximum bandwidth of 2 Mbps for most applications was too slow, because of this the original products are no longer made but the lead to the development of an entirely new family 802.11 family of standards. Some of these new developments have added small minor “touch-up” while others have been very large. The largest change was when all these small and big changes were “rolled-up” in December of 2016 known as 802.11-16, according to Bradley. But as technology improves so will wireless capabilities and standards which will lead to another “roll-up” in the future. Already there is other iteration either recently approved, or in the approval process, such as 802.11ax, 802.11ay, and 802.11az (Mitchell, 2019).</a:t>
            </a:r>
          </a:p>
        </p:txBody>
      </p:sp>
      <p:sp>
        <p:nvSpPr>
          <p:cNvPr id="4" name="Slide Number Placeholder 3"/>
          <p:cNvSpPr>
            <a:spLocks noGrp="1"/>
          </p:cNvSpPr>
          <p:nvPr>
            <p:ph type="sldNum" sz="quarter" idx="5"/>
          </p:nvPr>
        </p:nvSpPr>
        <p:spPr/>
        <p:txBody>
          <a:bodyPr/>
          <a:lstStyle/>
          <a:p>
            <a:fld id="{35C52C67-3632-46A1-A099-48B98A9D039E}" type="slidenum">
              <a:rPr lang="en-US" smtClean="0"/>
              <a:t>25</a:t>
            </a:fld>
            <a:endParaRPr lang="en-US"/>
          </a:p>
        </p:txBody>
      </p:sp>
    </p:spTree>
    <p:extLst>
      <p:ext uri="{BB962C8B-B14F-4D97-AF65-F5344CB8AC3E}">
        <p14:creationId xmlns:p14="http://schemas.microsoft.com/office/powerpoint/2010/main" val="397128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Wireless Local Area Networks (WLANs) use many of the OSI Model layer but there are some differences in how the information (data) is processed. WLANs operate at Physical and Data Link (Layers 1and 2 respectively), support the same IP, TCP AND UDP protocols, and OS systems like Unix, Linux and Windows these compatibilities allow the communication between a wireless and wired transmissions methods between devices on the same network.  SSID (service set identifier) is a unique set of character use to identify an access point on a wireless network, it the wireless version of an IP address. This unique SSID is required for the data packet to travel from the sender to the receiver of the message. During this week we the AP (Access Point) assigned and SSID to a new wireless connection within the network and the image shows this new network connection as well as others that are current available (Jill West,2020, pp.305- 323).</a:t>
            </a:r>
          </a:p>
          <a:p>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26</a:t>
            </a:fld>
            <a:endParaRPr lang="en-US"/>
          </a:p>
        </p:txBody>
      </p:sp>
    </p:spTree>
    <p:extLst>
      <p:ext uri="{BB962C8B-B14F-4D97-AF65-F5344CB8AC3E}">
        <p14:creationId xmlns:p14="http://schemas.microsoft.com/office/powerpoint/2010/main" val="2004667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(on the left) is accessing the via GL-</a:t>
            </a:r>
            <a:r>
              <a:rPr lang="en-US" dirty="0" err="1"/>
              <a:t>iNet</a:t>
            </a:r>
            <a:r>
              <a:rPr lang="en-US" dirty="0"/>
              <a:t> website and shows the IP address for an HPlaptop198 using WPA2-PSK protocol and the SSID name is Advantage3g from the router. Where as, the picture on the right is as screen shot of the information available via the Windows OS settings. It is show that Wi-Fi 4 (802.11n) protocol at 2.3 GHz. We are also able to identify the IPv4, IPv6 and the Physical address (commonly known as the </a:t>
            </a:r>
            <a:r>
              <a:rPr lang="en-US"/>
              <a:t>MAC Address).</a:t>
            </a:r>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27</a:t>
            </a:fld>
            <a:endParaRPr lang="en-US"/>
          </a:p>
        </p:txBody>
      </p:sp>
    </p:spTree>
    <p:extLst>
      <p:ext uri="{BB962C8B-B14F-4D97-AF65-F5344CB8AC3E}">
        <p14:creationId xmlns:p14="http://schemas.microsoft.com/office/powerpoint/2010/main" val="2570603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week’s goal are to enhance our understanding of the different types of certifications that available to individuals that want physical and official documentation of his/her technology knowledge within specific fields. While there are various types of certifications and organization that offer them the logos above are just three commonly known. One of the most popular entry-level certifications for the IT industry is CompTIA Network+ </a:t>
            </a:r>
            <a:r>
              <a:rPr lang="en-US" sz="1200" kern="1200" dirty="0">
                <a:solidFill>
                  <a:schemeClr val="tx1"/>
                </a:solidFill>
                <a:effectLst/>
                <a:latin typeface="+mn-lt"/>
                <a:ea typeface="+mn-ea"/>
                <a:cs typeface="+mn-cs"/>
              </a:rPr>
              <a:t>(CompTIA, 2020) </a:t>
            </a:r>
            <a:r>
              <a:rPr lang="en-US" dirty="0"/>
              <a:t>there is also Cisco CCENT </a:t>
            </a:r>
            <a:r>
              <a:rPr lang="en-US" sz="1200" kern="1200" dirty="0">
                <a:solidFill>
                  <a:schemeClr val="tx1"/>
                </a:solidFill>
                <a:effectLst/>
                <a:latin typeface="+mn-lt"/>
                <a:ea typeface="+mn-ea"/>
                <a:cs typeface="+mn-cs"/>
              </a:rPr>
              <a:t>(CISCO, 1999) </a:t>
            </a:r>
            <a:r>
              <a:rPr lang="en-US" dirty="0"/>
              <a:t>and Microsoft MCSE </a:t>
            </a:r>
            <a:r>
              <a:rPr lang="en-US" sz="1200" kern="1200" dirty="0">
                <a:solidFill>
                  <a:schemeClr val="tx1"/>
                </a:solidFill>
                <a:effectLst/>
                <a:latin typeface="+mn-lt"/>
                <a:ea typeface="+mn-ea"/>
                <a:cs typeface="+mn-cs"/>
              </a:rPr>
              <a:t>(Microsoft Corporation, 2020)</a:t>
            </a:r>
            <a:r>
              <a:rPr lang="en-US" dirty="0"/>
              <a:t> certifications.  One of the most important steps to getting certified isn’t just passing the test but in how well we prepare for the test. There are many ways this goal can be achieved but I believe that dedication, study, and repetition work the best. For me I have a calendar and have blocked out 2 hours on workdays and 4 hours on my days off just for studying the course material and doing practice exams. I use the textbook Network+ Guide to Networks, Flashcards, and video tutorials from the internet to further my knowledge. Currently I am focusing on CompTIA’s certification and will continue with the certification for CCENT and then MCSE. One thing is for certain being an IT professional means that there is a constant need to further one education as new technology is developed.</a:t>
            </a:r>
          </a:p>
        </p:txBody>
      </p:sp>
      <p:sp>
        <p:nvSpPr>
          <p:cNvPr id="4" name="Slide Number Placeholder 3"/>
          <p:cNvSpPr>
            <a:spLocks noGrp="1"/>
          </p:cNvSpPr>
          <p:nvPr>
            <p:ph type="sldNum" sz="quarter" idx="5"/>
          </p:nvPr>
        </p:nvSpPr>
        <p:spPr/>
        <p:txBody>
          <a:bodyPr/>
          <a:lstStyle/>
          <a:p>
            <a:fld id="{35C52C67-3632-46A1-A099-48B98A9D039E}" type="slidenum">
              <a:rPr lang="en-US" smtClean="0"/>
              <a:t>28</a:t>
            </a:fld>
            <a:endParaRPr lang="en-US"/>
          </a:p>
        </p:txBody>
      </p:sp>
    </p:spTree>
    <p:extLst>
      <p:ext uri="{BB962C8B-B14F-4D97-AF65-F5344CB8AC3E}">
        <p14:creationId xmlns:p14="http://schemas.microsoft.com/office/powerpoint/2010/main" val="4066103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image is a diagram of a Topology Network (Jackson, 2017). Over the past eight weeks see have learned the importance of developing a networking plan that includes several types of documentation and physical equipment. Whether we are setting up a network at home or on a professional level it is important that we know where our responsibility for the internet access begins. The is called the </a:t>
            </a:r>
            <a:r>
              <a:rPr lang="en-US" sz="1200" i="1" kern="1200" dirty="0">
                <a:solidFill>
                  <a:schemeClr val="tx1"/>
                </a:solidFill>
                <a:effectLst/>
                <a:latin typeface="+mn-lt"/>
                <a:ea typeface="+mn-ea"/>
                <a:cs typeface="+mn-cs"/>
              </a:rPr>
              <a:t>demarc</a:t>
            </a:r>
            <a:r>
              <a:rPr lang="en-US" sz="1200" kern="1200" dirty="0">
                <a:solidFill>
                  <a:schemeClr val="tx1"/>
                </a:solidFill>
                <a:effectLst/>
                <a:latin typeface="+mn-lt"/>
                <a:ea typeface="+mn-ea"/>
                <a:cs typeface="+mn-cs"/>
              </a:rPr>
              <a:t> which is where a local company has installed their equipment for access to the internet, this organization is known as our ISP provider. For example on the outside of my home is a box with my provider’s logo. This is where my provider’s responsibility for the performance of the signal and equipment ends. At this point to connect I must install and set up all wires, physical equipment and software needed to access the internet and be able to communicate with other devices within my network environment.  The network topology shown here doesn’t show the demarc point but so I assume that that there is a cable (cat5e) would be coming from the demarc outside my home through the wall and then be attached a router, I would continue running cables as shown. The firewall is part of my Operating System (OS) software. After installing the physical hardware and devices we need to take the time necessary to properly document in written form what and where everything was installed. As we progress through the setting up all software application so that we can have access to not just other devices within my home network I also need to be able to successfully connect to the internet. Most OS systems have wizards that can assist us in setting up our devices. Throughout the develop of the network we would test the cables being used with a cable tester to confirm that the cable is good. As we add new devices, we can test its performance by using commands. Depending on which OS is being used, for example my system uses Windows OS so I can test my system using the Windows Commands. One command I frequently use is </a:t>
            </a:r>
            <a:r>
              <a:rPr lang="en-US" sz="1200" i="1" kern="1200" dirty="0">
                <a:solidFill>
                  <a:schemeClr val="tx1"/>
                </a:solidFill>
                <a:effectLst/>
                <a:latin typeface="+mn-lt"/>
                <a:ea typeface="+mn-ea"/>
                <a:cs typeface="+mn-cs"/>
              </a:rPr>
              <a:t>ping</a:t>
            </a:r>
            <a:r>
              <a:rPr lang="en-US" sz="1200" kern="1200" dirty="0">
                <a:solidFill>
                  <a:schemeClr val="tx1"/>
                </a:solidFill>
                <a:effectLst/>
                <a:latin typeface="+mn-lt"/>
                <a:ea typeface="+mn-ea"/>
                <a:cs typeface="+mn-cs"/>
              </a:rPr>
              <a:t>google.com which sends a signal across the internet and waits for a reply from the google website, the results are then shown to let me know if the ping was successful or not. When I need to know a specific IP address, I can use the command </a:t>
            </a:r>
            <a:r>
              <a:rPr lang="en-US" sz="1200" i="1" kern="1200" dirty="0">
                <a:solidFill>
                  <a:schemeClr val="tx1"/>
                </a:solidFill>
                <a:effectLst/>
                <a:latin typeface="+mn-lt"/>
                <a:ea typeface="+mn-ea"/>
                <a:cs typeface="+mn-cs"/>
              </a:rPr>
              <a:t>ipconfig /all </a:t>
            </a:r>
            <a:r>
              <a:rPr lang="en-US" sz="1200" i="0" kern="1200" dirty="0">
                <a:solidFill>
                  <a:schemeClr val="tx1"/>
                </a:solidFill>
                <a:effectLst/>
                <a:latin typeface="+mn-lt"/>
                <a:ea typeface="+mn-ea"/>
                <a:cs typeface="+mn-cs"/>
              </a:rPr>
              <a:t>which will generate information about all the IP addresses on my network.  After making sure that my all devices are working correctly and able to successfully communicate with others, I then document where each device is located, and any relevant information.  In the past I have always relied on a family friend to install new equipment, however, after taking this course been able to change my network wired only so that it now includes wireless. I recently wirelessly connected my laptop and printer after installing a wireless router. Now my focus is on furthering my education and continuing to study for my first certification which I plan take the CompTIA Network+ by the end of the year.  My current employment affords me the ability to focus on furthering my education and gaining </a:t>
            </a:r>
            <a:r>
              <a:rPr lang="en-US" sz="1200" i="0" kern="1200">
                <a:solidFill>
                  <a:schemeClr val="tx1"/>
                </a:solidFill>
                <a:effectLst/>
                <a:latin typeface="+mn-lt"/>
                <a:ea typeface="+mn-ea"/>
                <a:cs typeface="+mn-cs"/>
              </a:rPr>
              <a:t>addition certification, and my </a:t>
            </a:r>
            <a:r>
              <a:rPr lang="en-US" sz="1200" i="0" kern="1200" dirty="0">
                <a:solidFill>
                  <a:schemeClr val="tx1"/>
                </a:solidFill>
                <a:effectLst/>
                <a:latin typeface="+mn-lt"/>
                <a:ea typeface="+mn-ea"/>
                <a:cs typeface="+mn-cs"/>
              </a:rPr>
              <a:t>employer is encouraging me to continue my academic goals because as the </a:t>
            </a:r>
            <a:r>
              <a:rPr lang="en-US" sz="1200" i="0" kern="1200">
                <a:solidFill>
                  <a:schemeClr val="tx1"/>
                </a:solidFill>
                <a:effectLst/>
                <a:latin typeface="+mn-lt"/>
                <a:ea typeface="+mn-ea"/>
                <a:cs typeface="+mn-cs"/>
              </a:rPr>
              <a:t>organization grows, </a:t>
            </a:r>
            <a:r>
              <a:rPr lang="en-US" sz="1200" i="0" kern="1200" dirty="0">
                <a:solidFill>
                  <a:schemeClr val="tx1"/>
                </a:solidFill>
                <a:effectLst/>
                <a:latin typeface="+mn-lt"/>
                <a:ea typeface="+mn-ea"/>
                <a:cs typeface="+mn-cs"/>
              </a:rPr>
              <a:t>he would like to see me join the IT team as one of its Network Security Administrators.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29</a:t>
            </a:fld>
            <a:endParaRPr lang="en-US"/>
          </a:p>
        </p:txBody>
      </p:sp>
    </p:spTree>
    <p:extLst>
      <p:ext uri="{BB962C8B-B14F-4D97-AF65-F5344CB8AC3E}">
        <p14:creationId xmlns:p14="http://schemas.microsoft.com/office/powerpoint/2010/main" val="2440352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30</a:t>
            </a:fld>
            <a:endParaRPr lang="en-US"/>
          </a:p>
        </p:txBody>
      </p:sp>
    </p:spTree>
    <p:extLst>
      <p:ext uri="{BB962C8B-B14F-4D97-AF65-F5344CB8AC3E}">
        <p14:creationId xmlns:p14="http://schemas.microsoft.com/office/powerpoint/2010/main" val="41013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mnemonic aid can help an individual to remember what the name and function for each of the seven layers of the OSI model. Starting at layer seven (the highest) and drilling down to layer one. We can recall that layer 7 – ”Application Layer” is the interfaces that occur between two application, an example is the application program that provides services to the user for example a browser and the Utility programs that provide services such as Simple Network Management Protocol (SNMP). Layer 6 - “Presentation Layer” which formats, compresses and/or encrypts data in an acceptable format for the application that is on the receiving end. Layer 5 - “Session Layer” is responsible for syncing and recovered when messages don’t arrive intact at the destination point. Layer 4 – “Transport Layer” sends the data (</a:t>
            </a:r>
            <a:r>
              <a:rPr lang="en-US" i="1" dirty="0"/>
              <a:t>payload</a:t>
            </a:r>
            <a:r>
              <a:rPr lang="en-US" i="0" dirty="0"/>
              <a:t>) from one application to another, using either Transmission Control Protocol (TCP), this protocol take more time but guarantees that the data will be delivered, or User Datagram Protocol (UDP) although does not guarantee delivery it is faster and can monitor network traffic.  Layer 3 – “Network Layer” sometimes referred to as the </a:t>
            </a:r>
            <a:r>
              <a:rPr lang="en-US" i="1" dirty="0"/>
              <a:t>internet layer</a:t>
            </a:r>
            <a:r>
              <a:rPr lang="en-US" i="0" dirty="0"/>
              <a:t>, moves messages from one node to another until the data (payload) reaches the destination host. Layer 2 – “Data Link” or Link layer is the networking/technology used will determine what protocol is used. Such as the “firmware” that is programmed into the hardware devices. The firmware only changes with the if an upgrade is preformed. The data layer puts its specific information into the header and attaches control information at the end of the packet known as the </a:t>
            </a:r>
            <a:r>
              <a:rPr lang="en-US" i="1" dirty="0"/>
              <a:t>trailer. </a:t>
            </a:r>
            <a:r>
              <a:rPr lang="en-US" i="0" dirty="0"/>
              <a:t>Once the process is full compiled, the entire “Data Link Layer” message is referred to as a </a:t>
            </a:r>
            <a:r>
              <a:rPr lang="en-US" i="1" dirty="0"/>
              <a:t>frame</a:t>
            </a:r>
            <a:r>
              <a:rPr lang="en-US" i="0" dirty="0"/>
              <a:t>. The </a:t>
            </a:r>
            <a:r>
              <a:rPr lang="en-US" i="1" dirty="0"/>
              <a:t>frame</a:t>
            </a:r>
            <a:r>
              <a:rPr lang="en-US" i="0" dirty="0"/>
              <a:t> is then given a header which also includes both the source and destination receiver’s NIC address which is the Media Access Control (MAC) address which is embedded on every network adapter around the world. Finally,  Layer 1 – “Physical Layer” the easiest layer had one responsibility of sending bits via either wired or wireless transmission. </a:t>
            </a:r>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4</a:t>
            </a:fld>
            <a:endParaRPr lang="en-US"/>
          </a:p>
        </p:txBody>
      </p:sp>
    </p:spTree>
    <p:extLst>
      <p:ext uri="{BB962C8B-B14F-4D97-AF65-F5344CB8AC3E}">
        <p14:creationId xmlns:p14="http://schemas.microsoft.com/office/powerpoint/2010/main" val="406433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today’s technology most household or business have set up a network to access the network. However, for the purpose of this presentation we are assuming that there is no existing internet within the organization. We know that the local service provider has provided access to the building located on an exterior wall of the building. This is known as the demarc point, because it is from this point forward that the network administrators and technicians are responsible for the implementation of the network and its performance.  This illustration shows the basic topology for our network. Using twisted pair cabling (UTP) with RJ45 connectors (Referred to as Cat 5e) cable to connect from the demark point to a modem with will then connect to our router. The router will then provide the connect needed for our laptop and on the laptop, we will create a Virtual Machine.</a:t>
            </a:r>
          </a:p>
        </p:txBody>
      </p:sp>
      <p:sp>
        <p:nvSpPr>
          <p:cNvPr id="4" name="Slide Number Placeholder 3"/>
          <p:cNvSpPr>
            <a:spLocks noGrp="1"/>
          </p:cNvSpPr>
          <p:nvPr>
            <p:ph type="sldNum" sz="quarter" idx="5"/>
          </p:nvPr>
        </p:nvSpPr>
        <p:spPr/>
        <p:txBody>
          <a:bodyPr/>
          <a:lstStyle/>
          <a:p>
            <a:fld id="{35C52C67-3632-46A1-A099-48B98A9D039E}" type="slidenum">
              <a:rPr lang="en-US" smtClean="0"/>
              <a:t>5</a:t>
            </a:fld>
            <a:endParaRPr lang="en-US"/>
          </a:p>
        </p:txBody>
      </p:sp>
    </p:spTree>
    <p:extLst>
      <p:ext uri="{BB962C8B-B14F-4D97-AF65-F5344CB8AC3E}">
        <p14:creationId xmlns:p14="http://schemas.microsoft.com/office/powerpoint/2010/main" val="422458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simplest terms “structured cabling” </a:t>
            </a:r>
            <a:r>
              <a:rPr lang="en-US" sz="1200" i="1" kern="1200" dirty="0">
                <a:solidFill>
                  <a:schemeClr val="tx1"/>
                </a:solidFill>
                <a:effectLst/>
                <a:latin typeface="+mn-lt"/>
                <a:ea typeface="+mn-ea"/>
                <a:cs typeface="+mn-cs"/>
              </a:rPr>
              <a:t>diagram shown on the top right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Marasinghe</a:t>
            </a:r>
            <a:r>
              <a:rPr lang="en-US" sz="1200" kern="1200" dirty="0">
                <a:solidFill>
                  <a:schemeClr val="tx1"/>
                </a:solidFill>
                <a:effectLst/>
                <a:latin typeface="+mn-lt"/>
                <a:ea typeface="+mn-ea"/>
                <a:cs typeface="+mn-cs"/>
              </a:rPr>
              <a:t>, 2015) is the layout and installation of physical cables that will support multiple hardware uses that are currently being implemented within the organization. Technicians and System Administrators develop the network in a manner that is based on both the current and possible future needs of the business. A properly designed network installation plan includes the current industry standards and the future growth of the organization’s networking needs in determining the type of cabling to be installed in various locations throughout the facility. There are various types of cable some of the most common are Unshielded Twisted Pair (UTP), Shielded Twisted Pair (STP) and Fiber Optic (p.66-pp 1 (Jill West, 2018)). The picture on the bottom right is of a basic office network (Kovrizhnykh, unknown). Both diagrams show the cable and the equipment that it connects from different focus perspectives but achieve the same goal. </a:t>
            </a:r>
            <a:endParaRPr lang="en-US" dirty="0"/>
          </a:p>
        </p:txBody>
      </p:sp>
      <p:sp>
        <p:nvSpPr>
          <p:cNvPr id="4" name="Slide Number Placeholder 3"/>
          <p:cNvSpPr>
            <a:spLocks noGrp="1"/>
          </p:cNvSpPr>
          <p:nvPr>
            <p:ph type="sldNum" sz="quarter" idx="5"/>
          </p:nvPr>
        </p:nvSpPr>
        <p:spPr/>
        <p:txBody>
          <a:bodyPr/>
          <a:lstStyle/>
          <a:p>
            <a:fld id="{35C52C67-3632-46A1-A099-48B98A9D039E}" type="slidenum">
              <a:rPr lang="en-US" smtClean="0"/>
              <a:t>6</a:t>
            </a:fld>
            <a:endParaRPr lang="en-US"/>
          </a:p>
        </p:txBody>
      </p:sp>
    </p:spTree>
    <p:extLst>
      <p:ext uri="{BB962C8B-B14F-4D97-AF65-F5344CB8AC3E}">
        <p14:creationId xmlns:p14="http://schemas.microsoft.com/office/powerpoint/2010/main" val="34943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kern="1200" dirty="0">
                <a:solidFill>
                  <a:schemeClr val="tx1"/>
                </a:solidFill>
                <a:effectLst/>
                <a:latin typeface="+mn-lt"/>
                <a:ea typeface="+mn-ea"/>
                <a:cs typeface="+mn-cs"/>
              </a:rPr>
              <a:t>After installing all the cabling and connecting all the physical equipment to the network the networking administrating must verify that each workstation, and/or device can communicate with each other, not just within the building but also via the internet.  Using the internet to access the travel router settings at 192.168.105.1 to locate the IPv4 address and the subnet IPv4 address of the travel router.  An IPv4 is the Internet Protocol version 4 address consisting of 32bits written as a set of four decimal numbers referred to as </a:t>
            </a:r>
            <a:r>
              <a:rPr lang="en-US" sz="1200" b="1" i="1" kern="1200" dirty="0">
                <a:solidFill>
                  <a:schemeClr val="tx1"/>
                </a:solidFill>
                <a:effectLst/>
                <a:latin typeface="+mn-lt"/>
                <a:ea typeface="+mn-ea"/>
                <a:cs typeface="+mn-cs"/>
              </a:rPr>
              <a:t>octets</a:t>
            </a:r>
            <a:r>
              <a:rPr lang="en-US" sz="1200" kern="1200" dirty="0">
                <a:solidFill>
                  <a:schemeClr val="tx1"/>
                </a:solidFill>
                <a:effectLst/>
                <a:latin typeface="+mn-lt"/>
                <a:ea typeface="+mn-ea"/>
                <a:cs typeface="+mn-cs"/>
              </a:rPr>
              <a:t>, however each octet consists of exactly 8-bits when written in binary code, an example of this is “9.106.50.200” (p. 111 pp.4, (Jill West, 2018)).</a:t>
            </a:r>
          </a:p>
        </p:txBody>
      </p:sp>
      <p:sp>
        <p:nvSpPr>
          <p:cNvPr id="4" name="Slide Number Placeholder 3"/>
          <p:cNvSpPr>
            <a:spLocks noGrp="1"/>
          </p:cNvSpPr>
          <p:nvPr>
            <p:ph type="sldNum" sz="quarter" idx="5"/>
          </p:nvPr>
        </p:nvSpPr>
        <p:spPr/>
        <p:txBody>
          <a:bodyPr/>
          <a:lstStyle/>
          <a:p>
            <a:fld id="{35C52C67-3632-46A1-A099-48B98A9D039E}" type="slidenum">
              <a:rPr lang="en-US" smtClean="0"/>
              <a:t>7</a:t>
            </a:fld>
            <a:endParaRPr lang="en-US"/>
          </a:p>
        </p:txBody>
      </p:sp>
    </p:spTree>
    <p:extLst>
      <p:ext uri="{BB962C8B-B14F-4D97-AF65-F5344CB8AC3E}">
        <p14:creationId xmlns:p14="http://schemas.microsoft.com/office/powerpoint/2010/main" val="251605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the internet to access the travel router’s address via 192.168.105.1 we see that under the heading of Interfaces we can find the LAN IPv6 address, displayed as 2003:dad:be1::1/64 and under the heading of Global network options we can find the IPv6 prefix  as 2003:DAD:BE:/48. This is the information that allows use to identify the router via its IPv4, IPv6 and or MAC address. This IPv6 is the “Internet Protocol Version 6 and was developed primarily because of the limited availability of addresses under the previous version. The new method of having 128-bits written eight hexadecimal numbers allows each of the eight blocks to contain exactly 16-bits in binary code. An example of the IPv6 address is “2001:0DB8:0B80:0000:0000:00D3:9C5A:00CC”. Remember that in hexadecimal based system the binary representation of number is as follows: 0,1,2,3,4,5,6,7,8,9, A, B, C, D, E, F </a:t>
            </a:r>
            <a:r>
              <a:rPr lang="en-US" sz="1200" i="1" kern="1200" dirty="0">
                <a:solidFill>
                  <a:schemeClr val="tx1"/>
                </a:solidFill>
                <a:effectLst/>
                <a:latin typeface="+mn-lt"/>
                <a:ea typeface="+mn-ea"/>
                <a:cs typeface="+mn-cs"/>
              </a:rPr>
              <a:t>(the last 6 digits are represented by an alphabetical letter)</a:t>
            </a:r>
            <a:r>
              <a:rPr lang="en-US" sz="1200" kern="1200" dirty="0">
                <a:solidFill>
                  <a:schemeClr val="tx1"/>
                </a:solidFill>
                <a:effectLst/>
                <a:latin typeface="+mn-lt"/>
                <a:ea typeface="+mn-ea"/>
                <a:cs typeface="+mn-cs"/>
              </a:rPr>
              <a:t>,(p. 111, pp 6-7, (Jill West, 2018)).</a:t>
            </a:r>
          </a:p>
        </p:txBody>
      </p:sp>
      <p:sp>
        <p:nvSpPr>
          <p:cNvPr id="4" name="Slide Number Placeholder 3"/>
          <p:cNvSpPr>
            <a:spLocks noGrp="1"/>
          </p:cNvSpPr>
          <p:nvPr>
            <p:ph type="sldNum" sz="quarter" idx="5"/>
          </p:nvPr>
        </p:nvSpPr>
        <p:spPr/>
        <p:txBody>
          <a:bodyPr/>
          <a:lstStyle/>
          <a:p>
            <a:fld id="{35C52C67-3632-46A1-A099-48B98A9D039E}" type="slidenum">
              <a:rPr lang="en-US" smtClean="0"/>
              <a:t>8</a:t>
            </a:fld>
            <a:endParaRPr lang="en-US"/>
          </a:p>
        </p:txBody>
      </p:sp>
    </p:spTree>
    <p:extLst>
      <p:ext uri="{BB962C8B-B14F-4D97-AF65-F5344CB8AC3E}">
        <p14:creationId xmlns:p14="http://schemas.microsoft.com/office/powerpoint/2010/main" val="274173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objects of this week will be to locate and identify the MAC address, IP address, subnet and the default gateway of a computer and the functions of it within the communication network and DNS server. However, </a:t>
            </a:r>
            <a:r>
              <a:rPr lang="en-US" sz="1200" i="1" kern="1200" dirty="0">
                <a:solidFill>
                  <a:schemeClr val="tx1"/>
                </a:solidFill>
                <a:effectLst/>
                <a:latin typeface="+mn-lt"/>
                <a:ea typeface="+mn-ea"/>
                <a:cs typeface="+mn-cs"/>
              </a:rPr>
              <a:t>however there is no one methodology that can achieve this goal because the source, destination of the data being moved across the network as well as who/what the sender is and who/what the receiver are. Different sections of the addressing system align with these variables, </a:t>
            </a:r>
            <a:r>
              <a:rPr lang="en-US" sz="1200" kern="1200" dirty="0">
                <a:solidFill>
                  <a:schemeClr val="tx1"/>
                </a:solidFill>
                <a:effectLst/>
                <a:latin typeface="+mn-lt"/>
                <a:ea typeface="+mn-ea"/>
                <a:cs typeface="+mn-cs"/>
              </a:rPr>
              <a:t>(Module 3 Lesson 1 – Addressing Endpoints (Jill West, 2018)). We take an in-depth look at specific layers of the OSI (ASM, 1992-2020) and some key command for troubleshooting via the Windows command (CLI) window and a VM Terminal as explained in the following three slides.</a:t>
            </a:r>
          </a:p>
        </p:txBody>
      </p:sp>
      <p:sp>
        <p:nvSpPr>
          <p:cNvPr id="4" name="Slide Number Placeholder 3"/>
          <p:cNvSpPr>
            <a:spLocks noGrp="1"/>
          </p:cNvSpPr>
          <p:nvPr>
            <p:ph type="sldNum" sz="quarter" idx="5"/>
          </p:nvPr>
        </p:nvSpPr>
        <p:spPr/>
        <p:txBody>
          <a:bodyPr/>
          <a:lstStyle/>
          <a:p>
            <a:fld id="{35C52C67-3632-46A1-A099-48B98A9D039E}" type="slidenum">
              <a:rPr lang="en-US" smtClean="0"/>
              <a:t>9</a:t>
            </a:fld>
            <a:endParaRPr lang="en-US"/>
          </a:p>
        </p:txBody>
      </p:sp>
    </p:spTree>
    <p:extLst>
      <p:ext uri="{BB962C8B-B14F-4D97-AF65-F5344CB8AC3E}">
        <p14:creationId xmlns:p14="http://schemas.microsoft.com/office/powerpoint/2010/main" val="2787159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 need to </a:t>
            </a:r>
            <a:r>
              <a:rPr lang="en-US" sz="1200" i="1" kern="1200" dirty="0">
                <a:solidFill>
                  <a:schemeClr val="tx1"/>
                </a:solidFill>
                <a:effectLst/>
                <a:latin typeface="+mn-lt"/>
                <a:ea typeface="+mn-ea"/>
                <a:cs typeface="+mn-cs"/>
              </a:rPr>
              <a:t>bridge</a:t>
            </a:r>
            <a:r>
              <a:rPr lang="en-US" sz="1200" kern="1200" dirty="0">
                <a:solidFill>
                  <a:schemeClr val="tx1"/>
                </a:solidFill>
                <a:effectLst/>
                <a:latin typeface="+mn-lt"/>
                <a:ea typeface="+mn-ea"/>
                <a:cs typeface="+mn-cs"/>
              </a:rPr>
              <a:t> the VM (Virtual Machine) to the host computer so that the Virtual Machine can connect to the internet. All Virtual Machine have a vNIC which have to be “bridged” with the host machine so that the VM has its own IPv4, IPv6, MAC addresses plus its own subnet mask and default gateway assigned by the host machine’s DHCP (Dynamic Host Configuration Protocol) which will automatically assign these unique addresses (p.378 pp 2, (Jill West, 2018)). The IPv4 packet Diagram shows what is contained in the Header of an IPv4 Packet, however, to gain a better understanding of how the OSI model works with IPv4 Protocol we can look at various parts of the addressing to discover how they align. Layer 2 (BIA/MAC address (e.g. 00-50-56-cc-10-16) identify the sender and receiver that exist on the same network, Layer 3 (IP address (e.g., 152.195.19.94) is used to move data from one location on the network to another. Layer 4 is the utilization of port number(s) at both the sender and receiver location in identifying the programs needed to use to process the data. Layer 7 which is the (Fully Qualified Domain Name or FQDN commonly referred to as the DNS name in which words represent the network address, such as www.devry.edu (Jill West, 2018).</a:t>
            </a:r>
          </a:p>
        </p:txBody>
      </p:sp>
      <p:sp>
        <p:nvSpPr>
          <p:cNvPr id="4" name="Slide Number Placeholder 3"/>
          <p:cNvSpPr>
            <a:spLocks noGrp="1"/>
          </p:cNvSpPr>
          <p:nvPr>
            <p:ph type="sldNum" sz="quarter" idx="5"/>
          </p:nvPr>
        </p:nvSpPr>
        <p:spPr/>
        <p:txBody>
          <a:bodyPr/>
          <a:lstStyle/>
          <a:p>
            <a:fld id="{35C52C67-3632-46A1-A099-48B98A9D039E}" type="slidenum">
              <a:rPr lang="en-US" smtClean="0"/>
              <a:t>10</a:t>
            </a:fld>
            <a:endParaRPr lang="en-US"/>
          </a:p>
        </p:txBody>
      </p:sp>
    </p:spTree>
    <p:extLst>
      <p:ext uri="{BB962C8B-B14F-4D97-AF65-F5344CB8AC3E}">
        <p14:creationId xmlns:p14="http://schemas.microsoft.com/office/powerpoint/2010/main" val="3823980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lms.devry.edu/lms/content/1560/55906/NETW190/NETW190_M4_L1_TCP_IP_Core_Protocols_Operating_System.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hyperlink" Target="https://devryu.instructure.com/courses/51377/pages/module-6-lesson-1-channel-management?module_item_id=6451990" TargetMode="Externa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8" Type="http://schemas.openxmlformats.org/officeDocument/2006/relationships/hyperlink" Target="https://www.comptia.org/certifications/network" TargetMode="External"/><Relationship Id="rId3" Type="http://schemas.openxmlformats.org/officeDocument/2006/relationships/image" Target="../media/image38.png"/><Relationship Id="rId7"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tecenter.com/curriculum/cisco/ccent.html" TargetMode="External"/><Relationship Id="rId5" Type="http://schemas.openxmlformats.org/officeDocument/2006/relationships/image" Target="../media/image39.png"/><Relationship Id="rId4" Type="http://schemas.openxmlformats.org/officeDocument/2006/relationships/hyperlink" Target="https://www.microsoft.com/en-us/learning/mta-certification.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4.jpeg"/><Relationship Id="rId7" Type="http://schemas.openxmlformats.org/officeDocument/2006/relationships/hyperlink" Target="http://www.crookedbrains.net/2015/04/best-travel-routers.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7.jpg"/><Relationship Id="rId5" Type="http://schemas.openxmlformats.org/officeDocument/2006/relationships/hyperlink" Target="https://creativecommons.org/licenses/by-sa/3.0/" TargetMode="External"/><Relationship Id="rId10" Type="http://schemas.openxmlformats.org/officeDocument/2006/relationships/hyperlink" Target="https://www.downloadfor.us/2017/09/hp-probook-6450b-driver-free-download.html" TargetMode="External"/><Relationship Id="rId4" Type="http://schemas.openxmlformats.org/officeDocument/2006/relationships/hyperlink" Target="http://plavidemon.deviantart.com/art/Stream-Left-CISCO-Modem-371939492" TargetMode="External"/><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2B0A-47F7-4AAF-9B3F-BBA9EEFC5ACD}"/>
              </a:ext>
            </a:extLst>
          </p:cNvPr>
          <p:cNvSpPr>
            <a:spLocks noGrp="1"/>
          </p:cNvSpPr>
          <p:nvPr>
            <p:ph type="title"/>
          </p:nvPr>
        </p:nvSpPr>
        <p:spPr/>
        <p:txBody>
          <a:bodyPr>
            <a:normAutofit/>
          </a:bodyPr>
          <a:lstStyle/>
          <a:p>
            <a:r>
              <a:rPr lang="en-US" sz="3200" cap="small" dirty="0"/>
              <a:t>The Network’s role and IOT</a:t>
            </a:r>
            <a:endParaRPr lang="en-US" sz="3200" dirty="0"/>
          </a:p>
        </p:txBody>
      </p:sp>
      <p:sp>
        <p:nvSpPr>
          <p:cNvPr id="3" name="Content Placeholder 2">
            <a:extLst>
              <a:ext uri="{FF2B5EF4-FFF2-40B4-BE49-F238E27FC236}">
                <a16:creationId xmlns:a16="http://schemas.microsoft.com/office/drawing/2014/main" id="{935347D7-6810-4915-8779-6B24821E0073}"/>
              </a:ext>
            </a:extLst>
          </p:cNvPr>
          <p:cNvSpPr>
            <a:spLocks noGrp="1"/>
          </p:cNvSpPr>
          <p:nvPr>
            <p:ph idx="1"/>
          </p:nvPr>
        </p:nvSpPr>
        <p:spPr>
          <a:xfrm>
            <a:off x="1143000" y="4312631"/>
            <a:ext cx="9905999" cy="2181727"/>
          </a:xfrm>
        </p:spPr>
        <p:txBody>
          <a:bodyPr>
            <a:normAutofit lnSpcReduction="10000"/>
          </a:bodyPr>
          <a:lstStyle/>
          <a:p>
            <a:pPr marL="0" indent="0">
              <a:spcBef>
                <a:spcPts val="0"/>
              </a:spcBef>
              <a:buNone/>
            </a:pPr>
            <a:r>
              <a:rPr lang="en-US" dirty="0"/>
              <a:t>By Aaron Schaefers</a:t>
            </a:r>
          </a:p>
          <a:p>
            <a:pPr marL="0" indent="0">
              <a:spcBef>
                <a:spcPts val="0"/>
              </a:spcBef>
              <a:buNone/>
            </a:pPr>
            <a:r>
              <a:rPr lang="en-US" dirty="0"/>
              <a:t>DeVry University</a:t>
            </a:r>
          </a:p>
          <a:p>
            <a:pPr marL="0" indent="0">
              <a:spcBef>
                <a:spcPts val="0"/>
              </a:spcBef>
              <a:buNone/>
            </a:pPr>
            <a:r>
              <a:rPr lang="en-US" dirty="0"/>
              <a:t>Fundamentals of Information Technology &amp; Networking I (NETW190)</a:t>
            </a:r>
          </a:p>
          <a:p>
            <a:pPr marL="0" indent="0">
              <a:spcBef>
                <a:spcPts val="0"/>
              </a:spcBef>
              <a:buNone/>
            </a:pPr>
            <a:r>
              <a:rPr lang="en-US" dirty="0"/>
              <a:t>Professor Donald McCracken</a:t>
            </a:r>
          </a:p>
          <a:p>
            <a:pPr marL="0" indent="0">
              <a:spcBef>
                <a:spcPts val="0"/>
              </a:spcBef>
              <a:buNone/>
            </a:pPr>
            <a:r>
              <a:rPr lang="en-US" dirty="0"/>
              <a:t>February 29</a:t>
            </a:r>
            <a:r>
              <a:rPr lang="en-US" baseline="30000" dirty="0"/>
              <a:t>th</a:t>
            </a:r>
            <a:r>
              <a:rPr lang="en-US" dirty="0"/>
              <a:t>, 2020</a:t>
            </a:r>
          </a:p>
          <a:p>
            <a:pPr marL="0" indent="0">
              <a:buNone/>
            </a:pPr>
            <a:endParaRPr lang="en-US" dirty="0"/>
          </a:p>
        </p:txBody>
      </p:sp>
    </p:spTree>
    <p:extLst>
      <p:ext uri="{BB962C8B-B14F-4D97-AF65-F5344CB8AC3E}">
        <p14:creationId xmlns:p14="http://schemas.microsoft.com/office/powerpoint/2010/main" val="246732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1D614274-046B-49A9-A649-0260A0B6E6F3}"/>
              </a:ext>
            </a:extLst>
          </p:cNvPr>
          <p:cNvSpPr>
            <a:spLocks noGrp="1"/>
          </p:cNvSpPr>
          <p:nvPr>
            <p:ph type="title"/>
          </p:nvPr>
        </p:nvSpPr>
        <p:spPr>
          <a:xfrm>
            <a:off x="2724151" y="539143"/>
            <a:ext cx="9309164" cy="655449"/>
          </a:xfrm>
        </p:spPr>
        <p:txBody>
          <a:bodyPr>
            <a:normAutofit/>
          </a:bodyPr>
          <a:lstStyle/>
          <a:p>
            <a:r>
              <a:rPr lang="en-US" sz="2000" cap="small" dirty="0"/>
              <a:t>3 - Virtual Machine (VM) Dynamic IP Assignment </a:t>
            </a:r>
            <a:r>
              <a:rPr lang="en-US" sz="2000" cap="none" dirty="0"/>
              <a:t>(part 2 of 4)</a:t>
            </a:r>
          </a:p>
        </p:txBody>
      </p:sp>
      <p:pic>
        <p:nvPicPr>
          <p:cNvPr id="4" name="Content Placeholder 12" descr="A screenshot of a cell phone&#10;&#10;Description automatically generated">
            <a:extLst>
              <a:ext uri="{FF2B5EF4-FFF2-40B4-BE49-F238E27FC236}">
                <a16:creationId xmlns:a16="http://schemas.microsoft.com/office/drawing/2014/main" id="{6999C210-3DBA-4CB1-9300-D30585998BBB}"/>
              </a:ext>
            </a:extLst>
          </p:cNvPr>
          <p:cNvPicPr>
            <a:picLocks noChangeAspect="1"/>
          </p:cNvPicPr>
          <p:nvPr/>
        </p:nvPicPr>
        <p:blipFill rotWithShape="1">
          <a:blip r:embed="rId5">
            <a:extLst>
              <a:ext uri="{28A0092B-C50C-407E-A947-70E740481C1C}">
                <a14:useLocalDpi xmlns:a14="http://schemas.microsoft.com/office/drawing/2010/main" val="0"/>
              </a:ext>
            </a:extLst>
          </a:blip>
          <a:srcRect l="2809" r="18663" b="-1"/>
          <a:stretch/>
        </p:blipFill>
        <p:spPr>
          <a:xfrm>
            <a:off x="1888952" y="1304129"/>
            <a:ext cx="3702379" cy="2518933"/>
          </a:xfrm>
          <a:prstGeom prst="rect">
            <a:avLst/>
          </a:prstGeom>
        </p:spPr>
      </p:pic>
      <p:grpSp>
        <p:nvGrpSpPr>
          <p:cNvPr id="15" name="Group 14">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 name="Rectangle 15">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Rectangle 18">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0"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Rectangle 43">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5"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Rectangle 55">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7"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8" name="Content Placeholder 7">
            <a:extLst>
              <a:ext uri="{FF2B5EF4-FFF2-40B4-BE49-F238E27FC236}">
                <a16:creationId xmlns:a16="http://schemas.microsoft.com/office/drawing/2014/main" id="{6E844300-068E-4901-AD83-1368A160A9B9}"/>
              </a:ext>
            </a:extLst>
          </p:cNvPr>
          <p:cNvSpPr>
            <a:spLocks noGrp="1"/>
          </p:cNvSpPr>
          <p:nvPr>
            <p:ph idx="1"/>
          </p:nvPr>
        </p:nvSpPr>
        <p:spPr>
          <a:xfrm>
            <a:off x="5629919" y="1378367"/>
            <a:ext cx="2199068" cy="1908969"/>
          </a:xfrm>
        </p:spPr>
        <p:txBody>
          <a:bodyPr>
            <a:normAutofit lnSpcReduction="10000"/>
          </a:bodyPr>
          <a:lstStyle/>
          <a:p>
            <a:r>
              <a:rPr lang="en-US" sz="1800" dirty="0"/>
              <a:t>This screenshot shows the host network adaptor that we want to automatically bridge </a:t>
            </a:r>
          </a:p>
        </p:txBody>
      </p:sp>
    </p:spTree>
    <p:extLst>
      <p:ext uri="{BB962C8B-B14F-4D97-AF65-F5344CB8AC3E}">
        <p14:creationId xmlns:p14="http://schemas.microsoft.com/office/powerpoint/2010/main" val="307773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3" name="Rectangle 1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A0F1991-1B9F-4915-8327-E69A222DAC1D}"/>
              </a:ext>
            </a:extLst>
          </p:cNvPr>
          <p:cNvSpPr>
            <a:spLocks noGrp="1"/>
          </p:cNvSpPr>
          <p:nvPr>
            <p:ph type="title"/>
          </p:nvPr>
        </p:nvSpPr>
        <p:spPr>
          <a:xfrm>
            <a:off x="855266" y="618518"/>
            <a:ext cx="2851417" cy="1478570"/>
          </a:xfrm>
        </p:spPr>
        <p:txBody>
          <a:bodyPr>
            <a:normAutofit fontScale="90000"/>
          </a:bodyPr>
          <a:lstStyle/>
          <a:p>
            <a:r>
              <a:rPr lang="en-US" sz="3200" cap="small" dirty="0"/>
              <a:t>3 Virtual Machine (VM) Dynamic IP Assignment</a:t>
            </a:r>
            <a:br>
              <a:rPr lang="en-US" sz="3200" cap="small" dirty="0"/>
            </a:br>
            <a:r>
              <a:rPr lang="en-US" sz="2000" cap="none" dirty="0"/>
              <a:t>(part 3 of 4)</a:t>
            </a:r>
            <a:endParaRPr lang="en-US" sz="2000" dirty="0">
              <a:solidFill>
                <a:srgbClr val="FFFFFF"/>
              </a:solidFill>
            </a:endParaRPr>
          </a:p>
        </p:txBody>
      </p:sp>
      <p:sp>
        <p:nvSpPr>
          <p:cNvPr id="3" name="Content Placeholder 2">
            <a:extLst>
              <a:ext uri="{FF2B5EF4-FFF2-40B4-BE49-F238E27FC236}">
                <a16:creationId xmlns:a16="http://schemas.microsoft.com/office/drawing/2014/main" id="{083F3759-FE87-4B8B-9F70-075155C760B8}"/>
              </a:ext>
            </a:extLst>
          </p:cNvPr>
          <p:cNvSpPr>
            <a:spLocks noGrp="1"/>
          </p:cNvSpPr>
          <p:nvPr>
            <p:ph idx="1"/>
          </p:nvPr>
        </p:nvSpPr>
        <p:spPr>
          <a:xfrm>
            <a:off x="844619" y="2249487"/>
            <a:ext cx="2333295" cy="2232026"/>
          </a:xfrm>
        </p:spPr>
        <p:txBody>
          <a:bodyPr>
            <a:normAutofit/>
          </a:bodyPr>
          <a:lstStyle/>
          <a:p>
            <a:r>
              <a:rPr lang="en-US" sz="1400" dirty="0">
                <a:solidFill>
                  <a:srgbClr val="FFFFFF"/>
                </a:solidFill>
              </a:rPr>
              <a:t>This Guest Ubuntu (VM) shows us the IPv4 and IPv6 addresses  (top right)</a:t>
            </a:r>
          </a:p>
          <a:p>
            <a:r>
              <a:rPr lang="en-US" sz="1400" dirty="0">
                <a:solidFill>
                  <a:srgbClr val="FFFFFF"/>
                </a:solidFill>
              </a:rPr>
              <a:t>IPv6 Field Packet diagram (bottom right)</a:t>
            </a:r>
          </a:p>
          <a:p>
            <a:endParaRPr lang="en-US" sz="1400" dirty="0">
              <a:solidFill>
                <a:srgbClr val="FFFFFF"/>
              </a:solidFill>
            </a:endParaRPr>
          </a:p>
        </p:txBody>
      </p:sp>
      <p:grpSp>
        <p:nvGrpSpPr>
          <p:cNvPr id="17" name="Group 1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4" name="Content Placeholder 3" descr="A screenshot of a computer&#10;&#10;Description automatically generated">
            <a:extLst>
              <a:ext uri="{FF2B5EF4-FFF2-40B4-BE49-F238E27FC236}">
                <a16:creationId xmlns:a16="http://schemas.microsoft.com/office/drawing/2014/main" id="{7499E15C-A85B-42B1-95AA-28551C61C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4074" y="270890"/>
            <a:ext cx="3826175" cy="348181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B0907E7-C9C0-4ADB-8413-C5F323C2C6BC}"/>
              </a:ext>
            </a:extLst>
          </p:cNvPr>
          <p:cNvPicPr>
            <a:picLocks noChangeAspect="1"/>
          </p:cNvPicPr>
          <p:nvPr/>
        </p:nvPicPr>
        <p:blipFill>
          <a:blip r:embed="rId5"/>
          <a:stretch>
            <a:fillRect/>
          </a:stretch>
        </p:blipFill>
        <p:spPr>
          <a:xfrm>
            <a:off x="6809388" y="3792959"/>
            <a:ext cx="4755549" cy="2907458"/>
          </a:xfrm>
          <a:prstGeom prst="rect">
            <a:avLst/>
          </a:prstGeom>
        </p:spPr>
      </p:pic>
    </p:spTree>
    <p:extLst>
      <p:ext uri="{BB962C8B-B14F-4D97-AF65-F5344CB8AC3E}">
        <p14:creationId xmlns:p14="http://schemas.microsoft.com/office/powerpoint/2010/main" val="376548827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E8CF5B7D-B3B2-4D7C-A819-5AD8B539C8AB}"/>
              </a:ext>
            </a:extLst>
          </p:cNvPr>
          <p:cNvSpPr>
            <a:spLocks noGrp="1"/>
          </p:cNvSpPr>
          <p:nvPr>
            <p:ph type="title"/>
          </p:nvPr>
        </p:nvSpPr>
        <p:spPr>
          <a:xfrm>
            <a:off x="1938338" y="618518"/>
            <a:ext cx="9748838" cy="802295"/>
          </a:xfrm>
        </p:spPr>
        <p:txBody>
          <a:bodyPr>
            <a:normAutofit/>
          </a:bodyPr>
          <a:lstStyle/>
          <a:p>
            <a:r>
              <a:rPr lang="en-US" sz="3200" cap="small" dirty="0"/>
              <a:t>3 Virtual Machine (VM) Dynamic IP Assignment </a:t>
            </a:r>
            <a:r>
              <a:rPr lang="en-US" sz="2000" cap="none" dirty="0"/>
              <a:t>(part 4 of 4)</a:t>
            </a:r>
            <a:endParaRPr lang="en-US" sz="2000" dirty="0"/>
          </a:p>
        </p:txBody>
      </p:sp>
      <p:pic>
        <p:nvPicPr>
          <p:cNvPr id="4" name="Content Placeholder 3" descr="A screenshot of a cell phone&#10;&#10;Description automatically generated">
            <a:extLst>
              <a:ext uri="{FF2B5EF4-FFF2-40B4-BE49-F238E27FC236}">
                <a16:creationId xmlns:a16="http://schemas.microsoft.com/office/drawing/2014/main" id="{EFC4689B-0081-4A8D-8FFB-A6A435B58703}"/>
              </a:ext>
            </a:extLst>
          </p:cNvPr>
          <p:cNvPicPr>
            <a:picLocks noChangeAspect="1"/>
          </p:cNvPicPr>
          <p:nvPr/>
        </p:nvPicPr>
        <p:blipFill rotWithShape="1">
          <a:blip r:embed="rId5">
            <a:extLst>
              <a:ext uri="{28A0092B-C50C-407E-A947-70E740481C1C}">
                <a14:useLocalDpi xmlns:a14="http://schemas.microsoft.com/office/drawing/2010/main" val="0"/>
              </a:ext>
            </a:extLst>
          </a:blip>
          <a:srcRect l="15896" r="17147" b="-1"/>
          <a:stretch/>
        </p:blipFill>
        <p:spPr>
          <a:xfrm>
            <a:off x="2043113" y="1363600"/>
            <a:ext cx="5414407" cy="4912582"/>
          </a:xfrm>
          <a:prstGeom prst="rect">
            <a:avLst/>
          </a:prstGeom>
        </p:spPr>
      </p:pic>
      <p:grpSp>
        <p:nvGrpSpPr>
          <p:cNvPr id="13" name="Group 12">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pic>
        <p:nvPicPr>
          <p:cNvPr id="5" name="Picture 4" descr="A screenshot of a cell phone&#10;&#10;Description automatically generated">
            <a:extLst>
              <a:ext uri="{FF2B5EF4-FFF2-40B4-BE49-F238E27FC236}">
                <a16:creationId xmlns:a16="http://schemas.microsoft.com/office/drawing/2014/main" id="{9726B9B5-D98D-4AB6-BDC9-8CBCC0488CEC}"/>
              </a:ext>
            </a:extLst>
          </p:cNvPr>
          <p:cNvPicPr>
            <a:picLocks noChangeAspect="1"/>
          </p:cNvPicPr>
          <p:nvPr/>
        </p:nvPicPr>
        <p:blipFill>
          <a:blip r:embed="rId6"/>
          <a:stretch>
            <a:fillRect/>
          </a:stretch>
        </p:blipFill>
        <p:spPr>
          <a:xfrm>
            <a:off x="8010511" y="1789406"/>
            <a:ext cx="3548076" cy="3895787"/>
          </a:xfrm>
          <a:prstGeom prst="rect">
            <a:avLst/>
          </a:prstGeom>
        </p:spPr>
      </p:pic>
    </p:spTree>
    <p:extLst>
      <p:ext uri="{BB962C8B-B14F-4D97-AF65-F5344CB8AC3E}">
        <p14:creationId xmlns:p14="http://schemas.microsoft.com/office/powerpoint/2010/main" val="63055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31D21-E087-4A7C-8188-F62FFDA4155F}"/>
              </a:ext>
            </a:extLst>
          </p:cNvPr>
          <p:cNvSpPr>
            <a:spLocks noGrp="1"/>
          </p:cNvSpPr>
          <p:nvPr>
            <p:ph idx="1"/>
          </p:nvPr>
        </p:nvSpPr>
        <p:spPr/>
        <p:txBody>
          <a:bodyPr/>
          <a:lstStyle/>
          <a:p>
            <a:pPr marL="0" indent="0">
              <a:buNone/>
            </a:pPr>
            <a:r>
              <a:rPr lang="en-US" dirty="0"/>
              <a:t>Weekly Module Goals:</a:t>
            </a:r>
          </a:p>
          <a:p>
            <a:pPr marL="914400" lvl="1" indent="-457200">
              <a:buFont typeface="+mj-lt"/>
              <a:buAutoNum type="arabicPeriod"/>
            </a:pPr>
            <a:r>
              <a:rPr lang="en-US" dirty="0"/>
              <a:t>TCP/IP Protocols</a:t>
            </a:r>
          </a:p>
          <a:p>
            <a:pPr marL="914400" lvl="1" indent="-457200">
              <a:buFont typeface="+mj-lt"/>
              <a:buAutoNum type="arabicPeriod"/>
            </a:pPr>
            <a:r>
              <a:rPr lang="en-US" dirty="0"/>
              <a:t>Routers and Routing</a:t>
            </a:r>
          </a:p>
          <a:p>
            <a:pPr marL="914400" lvl="1" indent="-457200">
              <a:buFont typeface="+mj-lt"/>
              <a:buAutoNum type="arabicPeriod"/>
            </a:pPr>
            <a:r>
              <a:rPr lang="en-US" dirty="0"/>
              <a:t>TCP/IP Utilities</a:t>
            </a:r>
          </a:p>
        </p:txBody>
      </p:sp>
      <p:sp>
        <p:nvSpPr>
          <p:cNvPr id="4" name="Title 1">
            <a:extLst>
              <a:ext uri="{FF2B5EF4-FFF2-40B4-BE49-F238E27FC236}">
                <a16:creationId xmlns:a16="http://schemas.microsoft.com/office/drawing/2014/main" id="{1CA7975B-03F0-4F28-BC7B-65A57936CD06}"/>
              </a:ext>
            </a:extLst>
          </p:cNvPr>
          <p:cNvSpPr>
            <a:spLocks noGrp="1"/>
          </p:cNvSpPr>
          <p:nvPr>
            <p:ph type="title"/>
          </p:nvPr>
        </p:nvSpPr>
        <p:spPr>
          <a:xfrm>
            <a:off x="1141413" y="618518"/>
            <a:ext cx="9905998" cy="1478570"/>
          </a:xfrm>
        </p:spPr>
        <p:txBody>
          <a:bodyPr/>
          <a:lstStyle/>
          <a:p>
            <a:r>
              <a:rPr lang="en-US" cap="small" dirty="0"/>
              <a:t>4 - Connectivity Test </a:t>
            </a:r>
            <a:r>
              <a:rPr lang="en-US" sz="2400" cap="none" dirty="0"/>
              <a:t>(1 of 5)</a:t>
            </a:r>
            <a:endParaRPr lang="en-US" sz="2400" cap="small" dirty="0"/>
          </a:p>
        </p:txBody>
      </p:sp>
      <p:pic>
        <p:nvPicPr>
          <p:cNvPr id="1026" name="Picture 2">
            <a:extLst>
              <a:ext uri="{FF2B5EF4-FFF2-40B4-BE49-F238E27FC236}">
                <a16:creationId xmlns:a16="http://schemas.microsoft.com/office/drawing/2014/main" id="{763C0DF9-F288-4F39-BD2E-2FFA0F8AB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693" y="2249487"/>
            <a:ext cx="6977808" cy="2217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97C8C2-2197-4282-B900-B5DE9E90A093}"/>
              </a:ext>
            </a:extLst>
          </p:cNvPr>
          <p:cNvSpPr txBox="1"/>
          <p:nvPr/>
        </p:nvSpPr>
        <p:spPr>
          <a:xfrm>
            <a:off x="4392118" y="4376748"/>
            <a:ext cx="7035383" cy="923330"/>
          </a:xfrm>
          <a:prstGeom prst="rect">
            <a:avLst/>
          </a:prstGeom>
          <a:noFill/>
        </p:spPr>
        <p:txBody>
          <a:bodyPr wrap="square" rtlCol="0">
            <a:spAutoFit/>
          </a:bodyPr>
          <a:lstStyle/>
          <a:p>
            <a:r>
              <a:rPr lang="en-US" dirty="0">
                <a:hlinkClick r:id="rId4"/>
              </a:rPr>
              <a:t>https://lms.devry.edu/lms/content/1560/55906/NETW190/NETW190_M4_L1_TCP_IP_Core_Protocols_Operating_System.jpg</a:t>
            </a:r>
            <a:endParaRPr lang="en-US" dirty="0"/>
          </a:p>
          <a:p>
            <a:endParaRPr lang="en-US" dirty="0"/>
          </a:p>
        </p:txBody>
      </p:sp>
    </p:spTree>
    <p:extLst>
      <p:ext uri="{BB962C8B-B14F-4D97-AF65-F5344CB8AC3E}">
        <p14:creationId xmlns:p14="http://schemas.microsoft.com/office/powerpoint/2010/main" val="411986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7747-B26B-466E-9313-4CE9E8739DD6}"/>
              </a:ext>
            </a:extLst>
          </p:cNvPr>
          <p:cNvSpPr>
            <a:spLocks noGrp="1"/>
          </p:cNvSpPr>
          <p:nvPr>
            <p:ph type="title"/>
          </p:nvPr>
        </p:nvSpPr>
        <p:spPr>
          <a:xfrm>
            <a:off x="1141413" y="618518"/>
            <a:ext cx="9905998" cy="1478570"/>
          </a:xfrm>
        </p:spPr>
        <p:txBody>
          <a:bodyPr/>
          <a:lstStyle/>
          <a:p>
            <a:r>
              <a:rPr lang="en-US" cap="small" dirty="0"/>
              <a:t>4 - Connectivity Test </a:t>
            </a:r>
            <a:r>
              <a:rPr lang="en-US" sz="2400" cap="none" dirty="0"/>
              <a:t>(2 of 5)</a:t>
            </a:r>
            <a:endParaRPr lang="en-US" sz="2400" cap="small" dirty="0"/>
          </a:p>
        </p:txBody>
      </p:sp>
      <p:pic>
        <p:nvPicPr>
          <p:cNvPr id="4" name="Content Placeholder 3" descr="A screenshot of a cell phone&#10;&#10;Description automatically generated">
            <a:extLst>
              <a:ext uri="{FF2B5EF4-FFF2-40B4-BE49-F238E27FC236}">
                <a16:creationId xmlns:a16="http://schemas.microsoft.com/office/drawing/2014/main" id="{748AFBB2-0E8D-461A-A106-1A14A731F2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6829" y="1366458"/>
            <a:ext cx="4437633" cy="4873024"/>
          </a:xfrm>
        </p:spPr>
      </p:pic>
      <p:sp>
        <p:nvSpPr>
          <p:cNvPr id="5" name="TextBox 4">
            <a:extLst>
              <a:ext uri="{FF2B5EF4-FFF2-40B4-BE49-F238E27FC236}">
                <a16:creationId xmlns:a16="http://schemas.microsoft.com/office/drawing/2014/main" id="{FDD43DBB-BE52-4922-AE2A-05B717E1D20D}"/>
              </a:ext>
            </a:extLst>
          </p:cNvPr>
          <p:cNvSpPr txBox="1"/>
          <p:nvPr/>
        </p:nvSpPr>
        <p:spPr>
          <a:xfrm>
            <a:off x="1486115" y="2127190"/>
            <a:ext cx="3176337" cy="2677656"/>
          </a:xfrm>
          <a:prstGeom prst="rect">
            <a:avLst/>
          </a:prstGeom>
          <a:noFill/>
        </p:spPr>
        <p:txBody>
          <a:bodyPr wrap="square" rtlCol="0">
            <a:spAutoFit/>
          </a:bodyPr>
          <a:lstStyle/>
          <a:p>
            <a:r>
              <a:rPr lang="en-US" sz="2400" dirty="0"/>
              <a:t>Connectivity test between the Host Computer and the Ubuntu Virtual Machine</a:t>
            </a:r>
          </a:p>
          <a:p>
            <a:endParaRPr lang="en-US" sz="2400" dirty="0"/>
          </a:p>
          <a:p>
            <a:pPr marL="285750" indent="-285750">
              <a:buFont typeface="Arial" panose="020B0604020202020204" pitchFamily="34" charset="0"/>
              <a:buChar char="•"/>
            </a:pPr>
            <a:r>
              <a:rPr lang="en-US" sz="2400" dirty="0"/>
              <a:t>IPv4</a:t>
            </a:r>
          </a:p>
          <a:p>
            <a:pPr marL="285750" indent="-285750">
              <a:buFont typeface="Arial" panose="020B0604020202020204" pitchFamily="34" charset="0"/>
              <a:buChar char="•"/>
            </a:pPr>
            <a:r>
              <a:rPr lang="en-US" sz="2400" dirty="0"/>
              <a:t>IPv6</a:t>
            </a:r>
          </a:p>
        </p:txBody>
      </p:sp>
      <p:sp>
        <p:nvSpPr>
          <p:cNvPr id="6" name="Oval 5">
            <a:extLst>
              <a:ext uri="{FF2B5EF4-FFF2-40B4-BE49-F238E27FC236}">
                <a16:creationId xmlns:a16="http://schemas.microsoft.com/office/drawing/2014/main" id="{CF5B09B2-8057-4047-AF69-76547106886A}"/>
              </a:ext>
            </a:extLst>
          </p:cNvPr>
          <p:cNvSpPr/>
          <p:nvPr/>
        </p:nvSpPr>
        <p:spPr>
          <a:xfrm>
            <a:off x="5951621" y="3199491"/>
            <a:ext cx="4764505" cy="92333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F394003-F748-4707-93A4-33CB85B2AAAE}"/>
              </a:ext>
            </a:extLst>
          </p:cNvPr>
          <p:cNvSpPr/>
          <p:nvPr/>
        </p:nvSpPr>
        <p:spPr>
          <a:xfrm>
            <a:off x="6094412" y="5324172"/>
            <a:ext cx="4764505" cy="1092669"/>
          </a:xfrm>
          <a:prstGeom prst="ellipse">
            <a:avLst/>
          </a:prstGeom>
          <a:noFill/>
          <a:ln w="317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3DFABAF-C6D9-44AA-84B9-FC86003248A2}"/>
              </a:ext>
            </a:extLst>
          </p:cNvPr>
          <p:cNvCxnSpPr>
            <a:cxnSpLocks/>
            <a:endCxn id="7" idx="2"/>
          </p:cNvCxnSpPr>
          <p:nvPr/>
        </p:nvCxnSpPr>
        <p:spPr>
          <a:xfrm>
            <a:off x="2486526" y="4790582"/>
            <a:ext cx="3607886" cy="1079925"/>
          </a:xfrm>
          <a:prstGeom prst="straightConnector1">
            <a:avLst/>
          </a:prstGeom>
          <a:ln w="31750"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86387CE-0E67-4C3C-B1E6-E450ED3DDB73}"/>
              </a:ext>
            </a:extLst>
          </p:cNvPr>
          <p:cNvCxnSpPr>
            <a:cxnSpLocks/>
            <a:endCxn id="6" idx="2"/>
          </p:cNvCxnSpPr>
          <p:nvPr/>
        </p:nvCxnSpPr>
        <p:spPr>
          <a:xfrm flipV="1">
            <a:off x="2486526" y="3661156"/>
            <a:ext cx="3465095" cy="561482"/>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27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6CB5-33C0-4F43-82F6-5FCC77AB8558}"/>
              </a:ext>
            </a:extLst>
          </p:cNvPr>
          <p:cNvSpPr>
            <a:spLocks noGrp="1"/>
          </p:cNvSpPr>
          <p:nvPr>
            <p:ph type="title"/>
          </p:nvPr>
        </p:nvSpPr>
        <p:spPr/>
        <p:txBody>
          <a:bodyPr/>
          <a:lstStyle/>
          <a:p>
            <a:r>
              <a:rPr lang="en-US" cap="small" dirty="0"/>
              <a:t>4 - Connectivity Test </a:t>
            </a:r>
            <a:r>
              <a:rPr lang="en-US" sz="2400" cap="none" dirty="0"/>
              <a:t>(part 3 of 5)</a:t>
            </a:r>
          </a:p>
        </p:txBody>
      </p:sp>
      <p:sp>
        <p:nvSpPr>
          <p:cNvPr id="3" name="Content Placeholder 2">
            <a:extLst>
              <a:ext uri="{FF2B5EF4-FFF2-40B4-BE49-F238E27FC236}">
                <a16:creationId xmlns:a16="http://schemas.microsoft.com/office/drawing/2014/main" id="{5E7DBB0A-8061-4A73-8950-CB4B8396923F}"/>
              </a:ext>
            </a:extLst>
          </p:cNvPr>
          <p:cNvSpPr>
            <a:spLocks noGrp="1"/>
          </p:cNvSpPr>
          <p:nvPr>
            <p:ph idx="1"/>
          </p:nvPr>
        </p:nvSpPr>
        <p:spPr>
          <a:xfrm>
            <a:off x="1141413" y="2249487"/>
            <a:ext cx="4040188" cy="3541714"/>
          </a:xfrm>
        </p:spPr>
        <p:txBody>
          <a:bodyPr/>
          <a:lstStyle/>
          <a:p>
            <a:pPr marL="0" indent="0">
              <a:buNone/>
            </a:pPr>
            <a:r>
              <a:rPr lang="en-US" dirty="0"/>
              <a:t>Testing connectivity between the Host Computer and the Travel Router.</a:t>
            </a:r>
          </a:p>
          <a:p>
            <a:pPr marL="0" indent="0">
              <a:buNone/>
            </a:pPr>
            <a:endParaRPr lang="en-US" dirty="0"/>
          </a:p>
        </p:txBody>
      </p:sp>
      <p:pic>
        <p:nvPicPr>
          <p:cNvPr id="4" name="Content Placeholder 3" descr="A screenshot of a cell phone&#10;&#10;Description automatically generated">
            <a:extLst>
              <a:ext uri="{FF2B5EF4-FFF2-40B4-BE49-F238E27FC236}">
                <a16:creationId xmlns:a16="http://schemas.microsoft.com/office/drawing/2014/main" id="{BE9DAEB9-CC81-47B8-A2D6-CB7B4E29F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1643851"/>
            <a:ext cx="5410200" cy="4752985"/>
          </a:xfrm>
          <a:prstGeom prst="rect">
            <a:avLst/>
          </a:prstGeom>
        </p:spPr>
      </p:pic>
    </p:spTree>
    <p:extLst>
      <p:ext uri="{BB962C8B-B14F-4D97-AF65-F5344CB8AC3E}">
        <p14:creationId xmlns:p14="http://schemas.microsoft.com/office/powerpoint/2010/main" val="271857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0B88-F379-4B22-96E0-5245C0E99D06}"/>
              </a:ext>
            </a:extLst>
          </p:cNvPr>
          <p:cNvSpPr>
            <a:spLocks noGrp="1"/>
          </p:cNvSpPr>
          <p:nvPr>
            <p:ph type="title"/>
          </p:nvPr>
        </p:nvSpPr>
        <p:spPr>
          <a:xfrm>
            <a:off x="1141413" y="304801"/>
            <a:ext cx="9905998" cy="975507"/>
          </a:xfrm>
        </p:spPr>
        <p:txBody>
          <a:bodyPr/>
          <a:lstStyle/>
          <a:p>
            <a:r>
              <a:rPr lang="en-US" cap="small" dirty="0"/>
              <a:t>4 - Connectivity test </a:t>
            </a:r>
            <a:r>
              <a:rPr lang="en-US" sz="2400" cap="none" dirty="0"/>
              <a:t>(4 of 5)</a:t>
            </a:r>
          </a:p>
        </p:txBody>
      </p:sp>
      <p:sp>
        <p:nvSpPr>
          <p:cNvPr id="3" name="Content Placeholder 2">
            <a:extLst>
              <a:ext uri="{FF2B5EF4-FFF2-40B4-BE49-F238E27FC236}">
                <a16:creationId xmlns:a16="http://schemas.microsoft.com/office/drawing/2014/main" id="{7C0D080F-A833-4A7D-9D31-365BB2C2B777}"/>
              </a:ext>
            </a:extLst>
          </p:cNvPr>
          <p:cNvSpPr>
            <a:spLocks noGrp="1"/>
          </p:cNvSpPr>
          <p:nvPr>
            <p:ph idx="1"/>
          </p:nvPr>
        </p:nvSpPr>
        <p:spPr>
          <a:xfrm>
            <a:off x="1141412" y="2249487"/>
            <a:ext cx="2901199" cy="3541714"/>
          </a:xfrm>
        </p:spPr>
        <p:txBody>
          <a:bodyPr/>
          <a:lstStyle/>
          <a:p>
            <a:r>
              <a:rPr lang="en-US"/>
              <a:t>Testing the connectivity between Ubuntu VM and Host Computer</a:t>
            </a:r>
            <a:endParaRPr lang="en-US" dirty="0"/>
          </a:p>
        </p:txBody>
      </p:sp>
      <p:pic>
        <p:nvPicPr>
          <p:cNvPr id="4" name="Content Placeholder 3">
            <a:extLst>
              <a:ext uri="{FF2B5EF4-FFF2-40B4-BE49-F238E27FC236}">
                <a16:creationId xmlns:a16="http://schemas.microsoft.com/office/drawing/2014/main" id="{22594D70-375B-4455-8C4B-8ECFEDAE43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62863" y="1280308"/>
            <a:ext cx="6055895" cy="5272891"/>
          </a:xfrm>
          <a:prstGeom prst="rect">
            <a:avLst/>
          </a:prstGeom>
        </p:spPr>
      </p:pic>
    </p:spTree>
    <p:extLst>
      <p:ext uri="{BB962C8B-B14F-4D97-AF65-F5344CB8AC3E}">
        <p14:creationId xmlns:p14="http://schemas.microsoft.com/office/powerpoint/2010/main" val="180871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3639-1EEE-4ECA-8BDB-1FDEF5D4C253}"/>
              </a:ext>
            </a:extLst>
          </p:cNvPr>
          <p:cNvSpPr>
            <a:spLocks noGrp="1"/>
          </p:cNvSpPr>
          <p:nvPr>
            <p:ph type="title"/>
          </p:nvPr>
        </p:nvSpPr>
        <p:spPr>
          <a:xfrm>
            <a:off x="1141411" y="618518"/>
            <a:ext cx="9906000" cy="793187"/>
          </a:xfrm>
        </p:spPr>
        <p:txBody>
          <a:bodyPr/>
          <a:lstStyle/>
          <a:p>
            <a:r>
              <a:rPr lang="en-US" cap="small" dirty="0"/>
              <a:t>4 - Connectivity</a:t>
            </a:r>
            <a:r>
              <a:rPr lang="en-US" dirty="0"/>
              <a:t> </a:t>
            </a:r>
            <a:r>
              <a:rPr lang="en-US" cap="small" dirty="0"/>
              <a:t>Test</a:t>
            </a:r>
            <a:r>
              <a:rPr lang="en-US" dirty="0"/>
              <a:t> </a:t>
            </a:r>
            <a:r>
              <a:rPr lang="en-US" sz="2400" cap="none" dirty="0"/>
              <a:t>(5 of 5)</a:t>
            </a:r>
          </a:p>
        </p:txBody>
      </p:sp>
      <p:sp>
        <p:nvSpPr>
          <p:cNvPr id="3" name="Content Placeholder 2">
            <a:extLst>
              <a:ext uri="{FF2B5EF4-FFF2-40B4-BE49-F238E27FC236}">
                <a16:creationId xmlns:a16="http://schemas.microsoft.com/office/drawing/2014/main" id="{6AB799CF-FFBB-48A3-ABDD-9B602A2FDC8F}"/>
              </a:ext>
            </a:extLst>
          </p:cNvPr>
          <p:cNvSpPr>
            <a:spLocks noGrp="1"/>
          </p:cNvSpPr>
          <p:nvPr>
            <p:ph idx="1"/>
          </p:nvPr>
        </p:nvSpPr>
        <p:spPr>
          <a:xfrm>
            <a:off x="1141412" y="2249487"/>
            <a:ext cx="3334335" cy="3541714"/>
          </a:xfrm>
        </p:spPr>
        <p:txBody>
          <a:bodyPr/>
          <a:lstStyle/>
          <a:p>
            <a:r>
              <a:rPr lang="en-US" dirty="0"/>
              <a:t>Here we are confirming there is a valid connection between Ubuntu VM and the Travel Router</a:t>
            </a:r>
          </a:p>
        </p:txBody>
      </p:sp>
      <p:pic>
        <p:nvPicPr>
          <p:cNvPr id="4" name="Content Placeholder 3">
            <a:extLst>
              <a:ext uri="{FF2B5EF4-FFF2-40B4-BE49-F238E27FC236}">
                <a16:creationId xmlns:a16="http://schemas.microsoft.com/office/drawing/2014/main" id="{E0603E78-F33D-4401-BA63-0F35587D7D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33261" y="1588167"/>
            <a:ext cx="6452360" cy="4957011"/>
          </a:xfrm>
          <a:prstGeom prst="rect">
            <a:avLst/>
          </a:prstGeom>
        </p:spPr>
      </p:pic>
    </p:spTree>
    <p:extLst>
      <p:ext uri="{BB962C8B-B14F-4D97-AF65-F5344CB8AC3E}">
        <p14:creationId xmlns:p14="http://schemas.microsoft.com/office/powerpoint/2010/main" val="293614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C6E77-0B37-43AF-A4BD-4BE580E9D9B2}"/>
              </a:ext>
            </a:extLst>
          </p:cNvPr>
          <p:cNvSpPr>
            <a:spLocks noGrp="1"/>
          </p:cNvSpPr>
          <p:nvPr>
            <p:ph idx="1"/>
          </p:nvPr>
        </p:nvSpPr>
        <p:spPr/>
        <p:txBody>
          <a:bodyPr/>
          <a:lstStyle/>
          <a:p>
            <a:pPr marL="0" indent="0">
              <a:buNone/>
            </a:pPr>
            <a:r>
              <a:rPr lang="en-US" dirty="0"/>
              <a:t>Weekly Module Goals:</a:t>
            </a:r>
          </a:p>
          <a:p>
            <a:pPr marL="914400" lvl="1" indent="-457200">
              <a:buFont typeface="+mj-lt"/>
              <a:buAutoNum type="arabicPeriod"/>
            </a:pPr>
            <a:r>
              <a:rPr lang="en-US" dirty="0"/>
              <a:t>Wired Technology –</a:t>
            </a:r>
          </a:p>
          <a:p>
            <a:pPr marL="1828800" lvl="3" indent="-457200">
              <a:buFont typeface="+mj-lt"/>
              <a:buAutoNum type="alphaLcParenR"/>
            </a:pPr>
            <a:r>
              <a:rPr lang="en-US" dirty="0"/>
              <a:t>Cable Types</a:t>
            </a:r>
          </a:p>
          <a:p>
            <a:pPr marL="1828800" lvl="3" indent="-457200">
              <a:buFont typeface="+mj-lt"/>
              <a:buAutoNum type="alphaLcParenR"/>
            </a:pPr>
            <a:r>
              <a:rPr lang="en-US" dirty="0"/>
              <a:t>Bandwidth &amp; Throughput</a:t>
            </a:r>
          </a:p>
          <a:p>
            <a:pPr marL="1828800" lvl="3" indent="-457200">
              <a:buFont typeface="+mj-lt"/>
              <a:buAutoNum type="alphaLcParenR"/>
            </a:pPr>
            <a:r>
              <a:rPr lang="en-US" dirty="0"/>
              <a:t>Transmission Flaws</a:t>
            </a:r>
          </a:p>
          <a:p>
            <a:pPr marL="914400" lvl="1" indent="-457200">
              <a:buFont typeface="+mj-lt"/>
              <a:buAutoNum type="arabicPeriod"/>
            </a:pPr>
            <a:r>
              <a:rPr lang="en-US" dirty="0"/>
              <a:t>Wired Cabling</a:t>
            </a:r>
          </a:p>
          <a:p>
            <a:pPr marL="914400" lvl="1" indent="-457200">
              <a:buFont typeface="+mj-lt"/>
              <a:buAutoNum type="arabicPeriod"/>
            </a:pPr>
            <a:r>
              <a:rPr lang="en-US" dirty="0"/>
              <a:t>Wired Testing</a:t>
            </a:r>
          </a:p>
        </p:txBody>
      </p:sp>
      <p:sp>
        <p:nvSpPr>
          <p:cNvPr id="5" name="Title 1">
            <a:extLst>
              <a:ext uri="{FF2B5EF4-FFF2-40B4-BE49-F238E27FC236}">
                <a16:creationId xmlns:a16="http://schemas.microsoft.com/office/drawing/2014/main" id="{827B1939-2893-4CE4-8CC9-609A0C52FD5F}"/>
              </a:ext>
            </a:extLst>
          </p:cNvPr>
          <p:cNvSpPr>
            <a:spLocks noGrp="1"/>
          </p:cNvSpPr>
          <p:nvPr>
            <p:ph type="title"/>
          </p:nvPr>
        </p:nvSpPr>
        <p:spPr>
          <a:xfrm>
            <a:off x="1141412" y="513587"/>
            <a:ext cx="9905998" cy="1478570"/>
          </a:xfrm>
        </p:spPr>
        <p:txBody>
          <a:bodyPr/>
          <a:lstStyle/>
          <a:p>
            <a:r>
              <a:rPr lang="en-US" cap="small" dirty="0"/>
              <a:t>5 – Make and Test Ethernet cable </a:t>
            </a:r>
            <a:r>
              <a:rPr lang="en-US" sz="1800" cap="none" dirty="0"/>
              <a:t>(part 1 of 6)</a:t>
            </a:r>
            <a:endParaRPr lang="en-US" cap="none" dirty="0"/>
          </a:p>
        </p:txBody>
      </p:sp>
    </p:spTree>
    <p:extLst>
      <p:ext uri="{BB962C8B-B14F-4D97-AF65-F5344CB8AC3E}">
        <p14:creationId xmlns:p14="http://schemas.microsoft.com/office/powerpoint/2010/main" val="318250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2B29A-1646-42D5-B4E5-E75D4F154D97}"/>
              </a:ext>
            </a:extLst>
          </p:cNvPr>
          <p:cNvSpPr>
            <a:spLocks noGrp="1"/>
          </p:cNvSpPr>
          <p:nvPr>
            <p:ph idx="1"/>
          </p:nvPr>
        </p:nvSpPr>
        <p:spPr>
          <a:xfrm>
            <a:off x="1141413" y="2249487"/>
            <a:ext cx="2890942" cy="3541714"/>
          </a:xfrm>
        </p:spPr>
        <p:txBody>
          <a:bodyPr/>
          <a:lstStyle/>
          <a:p>
            <a:pPr marL="457200" lvl="1" indent="0">
              <a:buNone/>
            </a:pPr>
            <a:r>
              <a:rPr lang="en-US" dirty="0"/>
              <a:t>Wired Technology – Cable Types</a:t>
            </a:r>
          </a:p>
          <a:p>
            <a:pPr marL="0" indent="0">
              <a:buNone/>
            </a:pPr>
            <a:endParaRPr lang="en-US" dirty="0"/>
          </a:p>
        </p:txBody>
      </p:sp>
      <p:sp>
        <p:nvSpPr>
          <p:cNvPr id="4" name="Title 1">
            <a:extLst>
              <a:ext uri="{FF2B5EF4-FFF2-40B4-BE49-F238E27FC236}">
                <a16:creationId xmlns:a16="http://schemas.microsoft.com/office/drawing/2014/main" id="{8C6630A8-40E8-4388-8DB1-809011968D32}"/>
              </a:ext>
            </a:extLst>
          </p:cNvPr>
          <p:cNvSpPr>
            <a:spLocks noGrp="1"/>
          </p:cNvSpPr>
          <p:nvPr>
            <p:ph type="title"/>
          </p:nvPr>
        </p:nvSpPr>
        <p:spPr>
          <a:xfrm>
            <a:off x="1141412" y="513587"/>
            <a:ext cx="9905998" cy="1478570"/>
          </a:xfrm>
        </p:spPr>
        <p:txBody>
          <a:bodyPr/>
          <a:lstStyle/>
          <a:p>
            <a:r>
              <a:rPr lang="en-US" cap="small" dirty="0"/>
              <a:t>5 – Make and Test Ethernet cable </a:t>
            </a:r>
            <a:r>
              <a:rPr lang="en-US" sz="1800" cap="none" dirty="0"/>
              <a:t>(part 2 of 6)</a:t>
            </a:r>
            <a:endParaRPr lang="en-US" cap="none" dirty="0"/>
          </a:p>
        </p:txBody>
      </p:sp>
      <p:pic>
        <p:nvPicPr>
          <p:cNvPr id="6" name="Picture 5" descr="A screenshot of a social media post&#10;&#10;Description automatically generated">
            <a:extLst>
              <a:ext uri="{FF2B5EF4-FFF2-40B4-BE49-F238E27FC236}">
                <a16:creationId xmlns:a16="http://schemas.microsoft.com/office/drawing/2014/main" id="{0D0B455B-428C-4B09-8684-B48E09FCDFDF}"/>
              </a:ext>
            </a:extLst>
          </p:cNvPr>
          <p:cNvPicPr>
            <a:picLocks noChangeAspect="1"/>
          </p:cNvPicPr>
          <p:nvPr/>
        </p:nvPicPr>
        <p:blipFill>
          <a:blip r:embed="rId3"/>
          <a:stretch>
            <a:fillRect/>
          </a:stretch>
        </p:blipFill>
        <p:spPr>
          <a:xfrm>
            <a:off x="4032355" y="1762125"/>
            <a:ext cx="7254834" cy="4203960"/>
          </a:xfrm>
          <a:prstGeom prst="rect">
            <a:avLst/>
          </a:prstGeom>
        </p:spPr>
      </p:pic>
    </p:spTree>
    <p:extLst>
      <p:ext uri="{BB962C8B-B14F-4D97-AF65-F5344CB8AC3E}">
        <p14:creationId xmlns:p14="http://schemas.microsoft.com/office/powerpoint/2010/main" val="185230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F491-4188-4E07-BDB0-D603675F3847}"/>
              </a:ext>
            </a:extLst>
          </p:cNvPr>
          <p:cNvSpPr>
            <a:spLocks noGrp="1"/>
          </p:cNvSpPr>
          <p:nvPr>
            <p:ph type="ctrTitle"/>
          </p:nvPr>
        </p:nvSpPr>
        <p:spPr>
          <a:xfrm>
            <a:off x="1876424" y="363254"/>
            <a:ext cx="8791575" cy="816867"/>
          </a:xfrm>
        </p:spPr>
        <p:txBody>
          <a:bodyPr/>
          <a:lstStyle/>
          <a:p>
            <a:r>
              <a:rPr lang="en-US" cap="small" dirty="0"/>
              <a:t>Introduction</a:t>
            </a:r>
          </a:p>
        </p:txBody>
      </p:sp>
      <p:sp>
        <p:nvSpPr>
          <p:cNvPr id="3" name="Subtitle 2">
            <a:extLst>
              <a:ext uri="{FF2B5EF4-FFF2-40B4-BE49-F238E27FC236}">
                <a16:creationId xmlns:a16="http://schemas.microsoft.com/office/drawing/2014/main" id="{7669B141-16C2-45CD-B4AA-BDB2D89E7EF6}"/>
              </a:ext>
            </a:extLst>
          </p:cNvPr>
          <p:cNvSpPr>
            <a:spLocks noGrp="1"/>
          </p:cNvSpPr>
          <p:nvPr>
            <p:ph type="subTitle" idx="1"/>
          </p:nvPr>
        </p:nvSpPr>
        <p:spPr>
          <a:xfrm>
            <a:off x="1876424" y="2267211"/>
            <a:ext cx="8791575" cy="2990589"/>
          </a:xfrm>
        </p:spPr>
        <p:txBody>
          <a:bodyPr/>
          <a:lstStyle/>
          <a:p>
            <a:r>
              <a:rPr lang="en-US" dirty="0"/>
              <a:t>Planning</a:t>
            </a:r>
          </a:p>
          <a:p>
            <a:r>
              <a:rPr lang="en-US" dirty="0"/>
              <a:t>Building</a:t>
            </a:r>
          </a:p>
          <a:p>
            <a:r>
              <a:rPr lang="en-US" dirty="0"/>
              <a:t>Programming</a:t>
            </a:r>
          </a:p>
          <a:p>
            <a:r>
              <a:rPr lang="en-US" dirty="0"/>
              <a:t>networking</a:t>
            </a:r>
          </a:p>
        </p:txBody>
      </p:sp>
    </p:spTree>
    <p:extLst>
      <p:ext uri="{BB962C8B-B14F-4D97-AF65-F5344CB8AC3E}">
        <p14:creationId xmlns:p14="http://schemas.microsoft.com/office/powerpoint/2010/main" val="35967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2B29A-1646-42D5-B4E5-E75D4F154D97}"/>
              </a:ext>
            </a:extLst>
          </p:cNvPr>
          <p:cNvSpPr>
            <a:spLocks noGrp="1"/>
          </p:cNvSpPr>
          <p:nvPr>
            <p:ph idx="1"/>
          </p:nvPr>
        </p:nvSpPr>
        <p:spPr>
          <a:xfrm>
            <a:off x="1141413" y="2249487"/>
            <a:ext cx="2890942" cy="3541714"/>
          </a:xfrm>
        </p:spPr>
        <p:txBody>
          <a:bodyPr/>
          <a:lstStyle/>
          <a:p>
            <a:pPr marL="457200" lvl="1" indent="0">
              <a:buNone/>
            </a:pPr>
            <a:r>
              <a:rPr lang="en-US" dirty="0"/>
              <a:t>Wired Technology – Bandwidth &amp; Throughput</a:t>
            </a:r>
          </a:p>
          <a:p>
            <a:pPr marL="0" indent="0">
              <a:buNone/>
            </a:pPr>
            <a:endParaRPr lang="en-US" dirty="0"/>
          </a:p>
        </p:txBody>
      </p:sp>
      <p:sp>
        <p:nvSpPr>
          <p:cNvPr id="4" name="Title 1">
            <a:extLst>
              <a:ext uri="{FF2B5EF4-FFF2-40B4-BE49-F238E27FC236}">
                <a16:creationId xmlns:a16="http://schemas.microsoft.com/office/drawing/2014/main" id="{8C6630A8-40E8-4388-8DB1-809011968D32}"/>
              </a:ext>
            </a:extLst>
          </p:cNvPr>
          <p:cNvSpPr>
            <a:spLocks noGrp="1"/>
          </p:cNvSpPr>
          <p:nvPr>
            <p:ph type="title"/>
          </p:nvPr>
        </p:nvSpPr>
        <p:spPr>
          <a:xfrm>
            <a:off x="1141412" y="513587"/>
            <a:ext cx="9905998" cy="1478570"/>
          </a:xfrm>
        </p:spPr>
        <p:txBody>
          <a:bodyPr/>
          <a:lstStyle/>
          <a:p>
            <a:r>
              <a:rPr lang="en-US" cap="small" dirty="0"/>
              <a:t>5 – Make and Test Ethernet cable </a:t>
            </a:r>
            <a:r>
              <a:rPr lang="en-US" sz="1800" cap="none" dirty="0"/>
              <a:t>(part 3 of 6)</a:t>
            </a:r>
            <a:endParaRPr lang="en-US" cap="none" dirty="0"/>
          </a:p>
        </p:txBody>
      </p:sp>
      <p:pic>
        <p:nvPicPr>
          <p:cNvPr id="5" name="Picture 4" descr="A screenshot of a cell phone&#10;&#10;Description automatically generated">
            <a:extLst>
              <a:ext uri="{FF2B5EF4-FFF2-40B4-BE49-F238E27FC236}">
                <a16:creationId xmlns:a16="http://schemas.microsoft.com/office/drawing/2014/main" id="{3398A3DF-02D4-4A67-A20C-B114CC4326AE}"/>
              </a:ext>
            </a:extLst>
          </p:cNvPr>
          <p:cNvPicPr>
            <a:picLocks noChangeAspect="1"/>
          </p:cNvPicPr>
          <p:nvPr/>
        </p:nvPicPr>
        <p:blipFill>
          <a:blip r:embed="rId3"/>
          <a:stretch>
            <a:fillRect/>
          </a:stretch>
        </p:blipFill>
        <p:spPr>
          <a:xfrm>
            <a:off x="4587372" y="2076450"/>
            <a:ext cx="6475361" cy="3904464"/>
          </a:xfrm>
          <a:prstGeom prst="rect">
            <a:avLst/>
          </a:prstGeom>
        </p:spPr>
      </p:pic>
    </p:spTree>
    <p:extLst>
      <p:ext uri="{BB962C8B-B14F-4D97-AF65-F5344CB8AC3E}">
        <p14:creationId xmlns:p14="http://schemas.microsoft.com/office/powerpoint/2010/main" val="58599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2B29A-1646-42D5-B4E5-E75D4F154D97}"/>
              </a:ext>
            </a:extLst>
          </p:cNvPr>
          <p:cNvSpPr>
            <a:spLocks noGrp="1"/>
          </p:cNvSpPr>
          <p:nvPr>
            <p:ph idx="1"/>
          </p:nvPr>
        </p:nvSpPr>
        <p:spPr>
          <a:xfrm>
            <a:off x="659567" y="1613230"/>
            <a:ext cx="2728210" cy="856523"/>
          </a:xfrm>
        </p:spPr>
        <p:txBody>
          <a:bodyPr>
            <a:normAutofit/>
          </a:bodyPr>
          <a:lstStyle/>
          <a:p>
            <a:pPr marL="457200" lvl="1" indent="0">
              <a:buNone/>
            </a:pPr>
            <a:r>
              <a:rPr lang="en-US" dirty="0"/>
              <a:t>Wired Technology – Transmission Flaws</a:t>
            </a:r>
          </a:p>
          <a:p>
            <a:pPr marL="0" indent="0">
              <a:buNone/>
            </a:pPr>
            <a:endParaRPr lang="en-US" dirty="0"/>
          </a:p>
        </p:txBody>
      </p:sp>
      <p:sp>
        <p:nvSpPr>
          <p:cNvPr id="4" name="Title 1">
            <a:extLst>
              <a:ext uri="{FF2B5EF4-FFF2-40B4-BE49-F238E27FC236}">
                <a16:creationId xmlns:a16="http://schemas.microsoft.com/office/drawing/2014/main" id="{8C6630A8-40E8-4388-8DB1-809011968D32}"/>
              </a:ext>
            </a:extLst>
          </p:cNvPr>
          <p:cNvSpPr>
            <a:spLocks noGrp="1"/>
          </p:cNvSpPr>
          <p:nvPr>
            <p:ph type="title"/>
          </p:nvPr>
        </p:nvSpPr>
        <p:spPr>
          <a:xfrm>
            <a:off x="1141412" y="513587"/>
            <a:ext cx="9905998" cy="1478570"/>
          </a:xfrm>
        </p:spPr>
        <p:txBody>
          <a:bodyPr/>
          <a:lstStyle/>
          <a:p>
            <a:r>
              <a:rPr lang="en-US" cap="small" dirty="0"/>
              <a:t>5 – Make and Test Ethernet cable </a:t>
            </a:r>
            <a:r>
              <a:rPr lang="en-US" sz="1800" cap="none" dirty="0"/>
              <a:t>(part 4 of 6)</a:t>
            </a:r>
            <a:endParaRPr lang="en-US" cap="none" dirty="0"/>
          </a:p>
        </p:txBody>
      </p:sp>
      <p:pic>
        <p:nvPicPr>
          <p:cNvPr id="2050" name="Picture 2">
            <a:extLst>
              <a:ext uri="{FF2B5EF4-FFF2-40B4-BE49-F238E27FC236}">
                <a16:creationId xmlns:a16="http://schemas.microsoft.com/office/drawing/2014/main" id="{F105F675-6DB0-4BA3-96ED-D3E94B693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51" y="2645568"/>
            <a:ext cx="2362200" cy="1566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16A64F4-2D3A-4D72-9F94-708C0C6F3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342" y="4421476"/>
            <a:ext cx="2362200" cy="17130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network latency">
            <a:extLst>
              <a:ext uri="{FF2B5EF4-FFF2-40B4-BE49-F238E27FC236}">
                <a16:creationId xmlns:a16="http://schemas.microsoft.com/office/drawing/2014/main" id="{6A7092B1-2687-4106-B7D9-CEAEEF0BD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9959" y="2353457"/>
            <a:ext cx="6157151" cy="32228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F0379A-6A86-4669-9F03-BAB77BBEE10E}"/>
              </a:ext>
            </a:extLst>
          </p:cNvPr>
          <p:cNvSpPr txBox="1"/>
          <p:nvPr/>
        </p:nvSpPr>
        <p:spPr>
          <a:xfrm>
            <a:off x="5329959" y="5162572"/>
            <a:ext cx="6152507" cy="276999"/>
          </a:xfrm>
          <a:prstGeom prst="rect">
            <a:avLst/>
          </a:prstGeom>
          <a:noFill/>
        </p:spPr>
        <p:txBody>
          <a:bodyPr wrap="square" rtlCol="0">
            <a:spAutoFit/>
          </a:bodyPr>
          <a:lstStyle/>
          <a:p>
            <a:r>
              <a:rPr lang="en-US" sz="1200" dirty="0">
                <a:solidFill>
                  <a:schemeClr val="bg2"/>
                </a:solidFill>
                <a:latin typeface="Times New Roman" panose="02020603050405020304" pitchFamily="18" charset="0"/>
                <a:cs typeface="Times New Roman" panose="02020603050405020304" pitchFamily="18" charset="0"/>
              </a:rPr>
              <a:t>https://www.dnsstuff.com/wp-content/uploads/2019/08/what-is-network-latency-1024x536.jpg</a:t>
            </a:r>
          </a:p>
        </p:txBody>
      </p:sp>
    </p:spTree>
    <p:extLst>
      <p:ext uri="{BB962C8B-B14F-4D97-AF65-F5344CB8AC3E}">
        <p14:creationId xmlns:p14="http://schemas.microsoft.com/office/powerpoint/2010/main" val="375127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6E91-655A-48E0-BE52-4DB7515C8F47}"/>
              </a:ext>
            </a:extLst>
          </p:cNvPr>
          <p:cNvSpPr>
            <a:spLocks noGrp="1"/>
          </p:cNvSpPr>
          <p:nvPr>
            <p:ph type="title"/>
          </p:nvPr>
        </p:nvSpPr>
        <p:spPr/>
        <p:txBody>
          <a:bodyPr/>
          <a:lstStyle/>
          <a:p>
            <a:r>
              <a:rPr lang="en-US" cap="small" dirty="0"/>
              <a:t>5 – Make and Test Ethernet cable </a:t>
            </a:r>
            <a:r>
              <a:rPr lang="en-US" sz="1800" cap="none" dirty="0"/>
              <a:t>(part 5 of 6)</a:t>
            </a:r>
            <a:endParaRPr lang="en-US" cap="none" dirty="0"/>
          </a:p>
        </p:txBody>
      </p:sp>
      <p:sp>
        <p:nvSpPr>
          <p:cNvPr id="3" name="Content Placeholder 2">
            <a:extLst>
              <a:ext uri="{FF2B5EF4-FFF2-40B4-BE49-F238E27FC236}">
                <a16:creationId xmlns:a16="http://schemas.microsoft.com/office/drawing/2014/main" id="{FCCE75F3-B9FF-4D54-979D-401FAE8C51A7}"/>
              </a:ext>
            </a:extLst>
          </p:cNvPr>
          <p:cNvSpPr>
            <a:spLocks noGrp="1"/>
          </p:cNvSpPr>
          <p:nvPr>
            <p:ph idx="1"/>
          </p:nvPr>
        </p:nvSpPr>
        <p:spPr>
          <a:xfrm>
            <a:off x="1141412" y="2249487"/>
            <a:ext cx="3050760" cy="3541714"/>
          </a:xfrm>
        </p:spPr>
        <p:txBody>
          <a:bodyPr/>
          <a:lstStyle/>
          <a:p>
            <a:pPr marL="0" indent="0">
              <a:buNone/>
            </a:pPr>
            <a:r>
              <a:rPr lang="en-US" dirty="0"/>
              <a:t>Making the Cable</a:t>
            </a:r>
          </a:p>
          <a:p>
            <a:pPr>
              <a:buFont typeface="Wingdings" panose="05000000000000000000" pitchFamily="2" charset="2"/>
              <a:buChar char="Ø"/>
            </a:pPr>
            <a:r>
              <a:rPr lang="en-US" dirty="0"/>
              <a:t>UTP (raw) Cable</a:t>
            </a:r>
          </a:p>
          <a:p>
            <a:pPr>
              <a:buFont typeface="Wingdings" panose="05000000000000000000" pitchFamily="2" charset="2"/>
              <a:buChar char="Ø"/>
            </a:pPr>
            <a:r>
              <a:rPr lang="en-US" dirty="0"/>
              <a:t>RJ-45 connectors (2)</a:t>
            </a:r>
          </a:p>
          <a:p>
            <a:pPr>
              <a:buFont typeface="Wingdings" panose="05000000000000000000" pitchFamily="2" charset="2"/>
              <a:buChar char="Ø"/>
            </a:pPr>
            <a:r>
              <a:rPr lang="en-US" dirty="0"/>
              <a:t>Crimp Tool</a:t>
            </a:r>
          </a:p>
          <a:p>
            <a:pPr>
              <a:buFont typeface="Wingdings" panose="05000000000000000000" pitchFamily="2" charset="2"/>
              <a:buChar char="Ø"/>
            </a:pPr>
            <a:r>
              <a:rPr lang="en-US" dirty="0"/>
              <a:t>Cable Cutter and</a:t>
            </a:r>
          </a:p>
          <a:p>
            <a:pPr>
              <a:buFont typeface="Wingdings" panose="05000000000000000000" pitchFamily="2" charset="2"/>
              <a:buChar char="Ø"/>
            </a:pPr>
            <a:r>
              <a:rPr lang="en-US" dirty="0"/>
              <a:t>Cable Tester</a:t>
            </a:r>
          </a:p>
        </p:txBody>
      </p:sp>
      <p:pic>
        <p:nvPicPr>
          <p:cNvPr id="4" name="Content Placeholder 3" descr="A close up of a red blanket&#10;&#10;Description automatically generated">
            <a:extLst>
              <a:ext uri="{FF2B5EF4-FFF2-40B4-BE49-F238E27FC236}">
                <a16:creationId xmlns:a16="http://schemas.microsoft.com/office/drawing/2014/main" id="{C4109599-D96B-453C-8314-354D1E370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480" y="2051145"/>
            <a:ext cx="3382575" cy="4510101"/>
          </a:xfrm>
          <a:prstGeom prst="rect">
            <a:avLst/>
          </a:prstGeom>
        </p:spPr>
      </p:pic>
      <p:cxnSp>
        <p:nvCxnSpPr>
          <p:cNvPr id="6" name="Straight Arrow Connector 5">
            <a:extLst>
              <a:ext uri="{FF2B5EF4-FFF2-40B4-BE49-F238E27FC236}">
                <a16:creationId xmlns:a16="http://schemas.microsoft.com/office/drawing/2014/main" id="{DC5B6C93-C9BE-4DEA-BB4C-A13D39B5452E}"/>
              </a:ext>
            </a:extLst>
          </p:cNvPr>
          <p:cNvCxnSpPr>
            <a:cxnSpLocks/>
          </p:cNvCxnSpPr>
          <p:nvPr/>
        </p:nvCxnSpPr>
        <p:spPr>
          <a:xfrm flipV="1">
            <a:off x="3573194" y="2799471"/>
            <a:ext cx="4923692" cy="33762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62CBBE-CA65-4DA9-8575-85DBE04B3915}"/>
              </a:ext>
            </a:extLst>
          </p:cNvPr>
          <p:cNvCxnSpPr/>
          <p:nvPr/>
        </p:nvCxnSpPr>
        <p:spPr>
          <a:xfrm>
            <a:off x="4023360" y="3685735"/>
            <a:ext cx="3742006" cy="464234"/>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B1353B-BEFC-416E-B4DE-07C5AAF43ACB}"/>
              </a:ext>
            </a:extLst>
          </p:cNvPr>
          <p:cNvCxnSpPr>
            <a:cxnSpLocks/>
          </p:cNvCxnSpPr>
          <p:nvPr/>
        </p:nvCxnSpPr>
        <p:spPr>
          <a:xfrm>
            <a:off x="2885518" y="4201551"/>
            <a:ext cx="5611368" cy="103163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0EE2FA9C-D36E-4C8A-977D-5A18C87206CA}"/>
              </a:ext>
            </a:extLst>
          </p:cNvPr>
          <p:cNvCxnSpPr/>
          <p:nvPr/>
        </p:nvCxnSpPr>
        <p:spPr>
          <a:xfrm>
            <a:off x="3727938" y="4717366"/>
            <a:ext cx="5767754" cy="515816"/>
          </a:xfrm>
          <a:prstGeom prst="bentConnector3">
            <a:avLst>
              <a:gd name="adj1" fmla="val 19268"/>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D94BEAB5-6E4C-48A3-9819-AAC91F5C7FFA}"/>
              </a:ext>
            </a:extLst>
          </p:cNvPr>
          <p:cNvSpPr/>
          <p:nvPr/>
        </p:nvSpPr>
        <p:spPr>
          <a:xfrm>
            <a:off x="3080825" y="3901301"/>
            <a:ext cx="7788337" cy="2426932"/>
          </a:xfrm>
          <a:custGeom>
            <a:avLst/>
            <a:gdLst>
              <a:gd name="connsiteX0" fmla="*/ 0 w 7788337"/>
              <a:gd name="connsiteY0" fmla="*/ 1514761 h 2426932"/>
              <a:gd name="connsiteX1" fmla="*/ 7244861 w 7788337"/>
              <a:gd name="connsiteY1" fmla="*/ 2372890 h 2426932"/>
              <a:gd name="connsiteX2" fmla="*/ 7272997 w 7788337"/>
              <a:gd name="connsiteY2" fmla="*/ 136127 h 2426932"/>
              <a:gd name="connsiteX3" fmla="*/ 7315200 w 7788337"/>
              <a:gd name="connsiteY3" fmla="*/ 304939 h 2426932"/>
              <a:gd name="connsiteX4" fmla="*/ 7568418 w 7788337"/>
              <a:gd name="connsiteY4" fmla="*/ 783241 h 2426932"/>
              <a:gd name="connsiteX5" fmla="*/ 7329267 w 7788337"/>
              <a:gd name="connsiteY5" fmla="*/ 347142 h 2426932"/>
              <a:gd name="connsiteX6" fmla="*/ 7315200 w 7788337"/>
              <a:gd name="connsiteY6" fmla="*/ 389345 h 242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8337" h="2426932">
                <a:moveTo>
                  <a:pt x="0" y="1514761"/>
                </a:moveTo>
                <a:cubicBezTo>
                  <a:pt x="3016347" y="2058711"/>
                  <a:pt x="6032695" y="2602662"/>
                  <a:pt x="7244861" y="2372890"/>
                </a:cubicBezTo>
                <a:cubicBezTo>
                  <a:pt x="8457027" y="2143118"/>
                  <a:pt x="7261274" y="480785"/>
                  <a:pt x="7272997" y="136127"/>
                </a:cubicBezTo>
                <a:cubicBezTo>
                  <a:pt x="7284720" y="-208531"/>
                  <a:pt x="7265963" y="197087"/>
                  <a:pt x="7315200" y="304939"/>
                </a:cubicBezTo>
                <a:cubicBezTo>
                  <a:pt x="7364437" y="412791"/>
                  <a:pt x="7566074" y="776207"/>
                  <a:pt x="7568418" y="783241"/>
                </a:cubicBezTo>
                <a:cubicBezTo>
                  <a:pt x="7570762" y="790275"/>
                  <a:pt x="7371470" y="412791"/>
                  <a:pt x="7329267" y="347142"/>
                </a:cubicBezTo>
                <a:cubicBezTo>
                  <a:pt x="7287064" y="281493"/>
                  <a:pt x="7301132" y="335419"/>
                  <a:pt x="7315200" y="38934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43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0546-8DA4-4083-8C78-3E9BE950F1E9}"/>
              </a:ext>
            </a:extLst>
          </p:cNvPr>
          <p:cNvSpPr>
            <a:spLocks noGrp="1"/>
          </p:cNvSpPr>
          <p:nvPr>
            <p:ph type="title"/>
          </p:nvPr>
        </p:nvSpPr>
        <p:spPr/>
        <p:txBody>
          <a:bodyPr/>
          <a:lstStyle/>
          <a:p>
            <a:r>
              <a:rPr lang="en-US" cap="small" dirty="0"/>
              <a:t>5 – Make and Test Ethernet cable </a:t>
            </a:r>
            <a:r>
              <a:rPr lang="en-US" sz="1800" cap="none" dirty="0"/>
              <a:t>(part 6 of 6)</a:t>
            </a:r>
            <a:endParaRPr lang="en-US" dirty="0"/>
          </a:p>
        </p:txBody>
      </p:sp>
      <p:sp>
        <p:nvSpPr>
          <p:cNvPr id="3" name="Content Placeholder 2">
            <a:extLst>
              <a:ext uri="{FF2B5EF4-FFF2-40B4-BE49-F238E27FC236}">
                <a16:creationId xmlns:a16="http://schemas.microsoft.com/office/drawing/2014/main" id="{922E4BDE-48A5-46BA-9B50-D9B64E97D943}"/>
              </a:ext>
            </a:extLst>
          </p:cNvPr>
          <p:cNvSpPr>
            <a:spLocks noGrp="1"/>
          </p:cNvSpPr>
          <p:nvPr>
            <p:ph idx="1"/>
          </p:nvPr>
        </p:nvSpPr>
        <p:spPr>
          <a:xfrm>
            <a:off x="1141412" y="2249487"/>
            <a:ext cx="4007363" cy="3541714"/>
          </a:xfrm>
        </p:spPr>
        <p:txBody>
          <a:bodyPr/>
          <a:lstStyle/>
          <a:p>
            <a:r>
              <a:rPr lang="en-US" dirty="0"/>
              <a:t>Ethernet </a:t>
            </a:r>
          </a:p>
          <a:p>
            <a:r>
              <a:rPr lang="en-US" dirty="0" err="1"/>
              <a:t>UnbiGear</a:t>
            </a:r>
            <a:r>
              <a:rPr lang="en-US" dirty="0"/>
              <a:t> Cable Tester</a:t>
            </a:r>
          </a:p>
        </p:txBody>
      </p:sp>
      <p:pic>
        <p:nvPicPr>
          <p:cNvPr id="4" name="Content Placeholder 3" descr="A close up of a red chair&#10;&#10;Description automatically generated">
            <a:extLst>
              <a:ext uri="{FF2B5EF4-FFF2-40B4-BE49-F238E27FC236}">
                <a16:creationId xmlns:a16="http://schemas.microsoft.com/office/drawing/2014/main" id="{E9CEE305-6667-4623-A2F1-6FBD90499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761" y="2249487"/>
            <a:ext cx="1592461" cy="2123281"/>
          </a:xfrm>
          <a:prstGeom prst="rect">
            <a:avLst/>
          </a:prstGeom>
        </p:spPr>
      </p:pic>
      <p:pic>
        <p:nvPicPr>
          <p:cNvPr id="5" name="Picture 4" descr="A picture containing table&#10;&#10;Description automatically generated">
            <a:extLst>
              <a:ext uri="{FF2B5EF4-FFF2-40B4-BE49-F238E27FC236}">
                <a16:creationId xmlns:a16="http://schemas.microsoft.com/office/drawing/2014/main" id="{F4E13173-545A-4F7B-AB03-ECE8D2C9E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8111" y="3250809"/>
            <a:ext cx="2019300" cy="2692400"/>
          </a:xfrm>
          <a:prstGeom prst="rect">
            <a:avLst/>
          </a:prstGeom>
        </p:spPr>
      </p:pic>
      <p:cxnSp>
        <p:nvCxnSpPr>
          <p:cNvPr id="7" name="Straight Arrow Connector 6">
            <a:extLst>
              <a:ext uri="{FF2B5EF4-FFF2-40B4-BE49-F238E27FC236}">
                <a16:creationId xmlns:a16="http://schemas.microsoft.com/office/drawing/2014/main" id="{C575E9E5-7C4B-4262-874B-DDAF23FE77C0}"/>
              </a:ext>
            </a:extLst>
          </p:cNvPr>
          <p:cNvCxnSpPr>
            <a:endCxn id="4" idx="1"/>
          </p:cNvCxnSpPr>
          <p:nvPr/>
        </p:nvCxnSpPr>
        <p:spPr>
          <a:xfrm>
            <a:off x="2616591" y="2518117"/>
            <a:ext cx="3976170" cy="7930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3F8F1E2-A542-482B-BC93-0877C3E46835}"/>
              </a:ext>
            </a:extLst>
          </p:cNvPr>
          <p:cNvCxnSpPr>
            <a:cxnSpLocks/>
          </p:cNvCxnSpPr>
          <p:nvPr/>
        </p:nvCxnSpPr>
        <p:spPr>
          <a:xfrm>
            <a:off x="3038036" y="3250809"/>
            <a:ext cx="5990075" cy="19654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3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FB9B3-3E3F-443E-AF3A-65B010935E4B}"/>
              </a:ext>
            </a:extLst>
          </p:cNvPr>
          <p:cNvSpPr>
            <a:spLocks noGrp="1"/>
          </p:cNvSpPr>
          <p:nvPr>
            <p:ph idx="1"/>
          </p:nvPr>
        </p:nvSpPr>
        <p:spPr/>
        <p:txBody>
          <a:bodyPr/>
          <a:lstStyle/>
          <a:p>
            <a:pPr marL="0" indent="0">
              <a:buNone/>
            </a:pPr>
            <a:r>
              <a:rPr lang="en-US" dirty="0"/>
              <a:t>Weekly Module Goals:</a:t>
            </a:r>
          </a:p>
          <a:p>
            <a:pPr marL="914400" lvl="1" indent="-457200">
              <a:buFont typeface="+mj-lt"/>
              <a:buAutoNum type="arabicPeriod"/>
            </a:pPr>
            <a:r>
              <a:rPr lang="en-US" dirty="0"/>
              <a:t>Wireless Technology</a:t>
            </a:r>
          </a:p>
          <a:p>
            <a:pPr marL="914400" lvl="1" indent="-457200">
              <a:buFont typeface="+mj-lt"/>
              <a:buAutoNum type="arabicPeriod"/>
            </a:pPr>
            <a:r>
              <a:rPr lang="en-US" dirty="0"/>
              <a:t>Wireless Standards</a:t>
            </a:r>
          </a:p>
          <a:p>
            <a:pPr marL="914400" lvl="1" indent="-457200">
              <a:buFont typeface="+mj-lt"/>
              <a:buAutoNum type="arabicPeriod"/>
            </a:pPr>
            <a:r>
              <a:rPr lang="en-US" dirty="0"/>
              <a:t>Wireless Implementation and Security</a:t>
            </a:r>
          </a:p>
        </p:txBody>
      </p:sp>
      <p:sp>
        <p:nvSpPr>
          <p:cNvPr id="4" name="Title 1">
            <a:extLst>
              <a:ext uri="{FF2B5EF4-FFF2-40B4-BE49-F238E27FC236}">
                <a16:creationId xmlns:a16="http://schemas.microsoft.com/office/drawing/2014/main" id="{52405E2B-6968-4A1F-8D4C-1FE25BFA7CC4}"/>
              </a:ext>
            </a:extLst>
          </p:cNvPr>
          <p:cNvSpPr>
            <a:spLocks noGrp="1"/>
          </p:cNvSpPr>
          <p:nvPr>
            <p:ph type="title"/>
          </p:nvPr>
        </p:nvSpPr>
        <p:spPr>
          <a:xfrm>
            <a:off x="1187354" y="351192"/>
            <a:ext cx="9860055" cy="770571"/>
          </a:xfrm>
        </p:spPr>
        <p:txBody>
          <a:bodyPr/>
          <a:lstStyle/>
          <a:p>
            <a:r>
              <a:rPr lang="en-US" dirty="0"/>
              <a:t>6 - </a:t>
            </a:r>
            <a:r>
              <a:rPr lang="en-US" cap="small" dirty="0"/>
              <a:t>WLAN Implementation </a:t>
            </a:r>
            <a:r>
              <a:rPr lang="en-US" sz="1800" cap="none" dirty="0"/>
              <a:t>(part 1 of 4)</a:t>
            </a:r>
            <a:endParaRPr lang="en-US" sz="1800" cap="small" dirty="0"/>
          </a:p>
        </p:txBody>
      </p:sp>
      <p:pic>
        <p:nvPicPr>
          <p:cNvPr id="5" name="Picture 4" descr="A screenshot of a cell phone&#10;&#10;Description automatically generated">
            <a:extLst>
              <a:ext uri="{FF2B5EF4-FFF2-40B4-BE49-F238E27FC236}">
                <a16:creationId xmlns:a16="http://schemas.microsoft.com/office/drawing/2014/main" id="{8A73B7FF-3C2A-42B1-A37B-905720FCBD8A}"/>
              </a:ext>
            </a:extLst>
          </p:cNvPr>
          <p:cNvPicPr>
            <a:picLocks noChangeAspect="1"/>
          </p:cNvPicPr>
          <p:nvPr/>
        </p:nvPicPr>
        <p:blipFill>
          <a:blip r:embed="rId3"/>
          <a:stretch>
            <a:fillRect/>
          </a:stretch>
        </p:blipFill>
        <p:spPr>
          <a:xfrm>
            <a:off x="7190721" y="1351609"/>
            <a:ext cx="3662158" cy="4463012"/>
          </a:xfrm>
          <a:prstGeom prst="rect">
            <a:avLst/>
          </a:prstGeom>
        </p:spPr>
      </p:pic>
    </p:spTree>
    <p:extLst>
      <p:ext uri="{BB962C8B-B14F-4D97-AF65-F5344CB8AC3E}">
        <p14:creationId xmlns:p14="http://schemas.microsoft.com/office/powerpoint/2010/main" val="280015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2FB9B3-3E3F-443E-AF3A-65B010935E4B}"/>
              </a:ext>
            </a:extLst>
          </p:cNvPr>
          <p:cNvSpPr>
            <a:spLocks noGrp="1"/>
          </p:cNvSpPr>
          <p:nvPr>
            <p:ph idx="1"/>
          </p:nvPr>
        </p:nvSpPr>
        <p:spPr>
          <a:xfrm>
            <a:off x="899410" y="2249487"/>
            <a:ext cx="2923083" cy="770571"/>
          </a:xfrm>
        </p:spPr>
        <p:txBody>
          <a:bodyPr/>
          <a:lstStyle/>
          <a:p>
            <a:pPr marL="457200" lvl="1" indent="0">
              <a:buNone/>
            </a:pPr>
            <a:r>
              <a:rPr lang="en-US" dirty="0"/>
              <a:t>Wireless Standards</a:t>
            </a:r>
          </a:p>
        </p:txBody>
      </p:sp>
      <p:sp>
        <p:nvSpPr>
          <p:cNvPr id="4" name="Title 1">
            <a:extLst>
              <a:ext uri="{FF2B5EF4-FFF2-40B4-BE49-F238E27FC236}">
                <a16:creationId xmlns:a16="http://schemas.microsoft.com/office/drawing/2014/main" id="{52405E2B-6968-4A1F-8D4C-1FE25BFA7CC4}"/>
              </a:ext>
            </a:extLst>
          </p:cNvPr>
          <p:cNvSpPr>
            <a:spLocks noGrp="1"/>
          </p:cNvSpPr>
          <p:nvPr>
            <p:ph type="title"/>
          </p:nvPr>
        </p:nvSpPr>
        <p:spPr>
          <a:xfrm>
            <a:off x="1187354" y="351192"/>
            <a:ext cx="9860055" cy="770571"/>
          </a:xfrm>
        </p:spPr>
        <p:txBody>
          <a:bodyPr/>
          <a:lstStyle/>
          <a:p>
            <a:r>
              <a:rPr lang="en-US" dirty="0"/>
              <a:t>6 - </a:t>
            </a:r>
            <a:r>
              <a:rPr lang="en-US" cap="small" dirty="0"/>
              <a:t>WLAN Implementation </a:t>
            </a:r>
            <a:r>
              <a:rPr lang="en-US" sz="1800" cap="none" dirty="0"/>
              <a:t>(part 2 of 4)</a:t>
            </a:r>
            <a:endParaRPr lang="en-US" sz="1800" cap="small" dirty="0"/>
          </a:p>
        </p:txBody>
      </p:sp>
      <p:pic>
        <p:nvPicPr>
          <p:cNvPr id="6" name="Picture 5" descr="A screenshot of a cell phone&#10;&#10;Description automatically generated">
            <a:extLst>
              <a:ext uri="{FF2B5EF4-FFF2-40B4-BE49-F238E27FC236}">
                <a16:creationId xmlns:a16="http://schemas.microsoft.com/office/drawing/2014/main" id="{99989873-988C-4A16-89D3-4D27875563C5}"/>
              </a:ext>
            </a:extLst>
          </p:cNvPr>
          <p:cNvPicPr>
            <a:picLocks noChangeAspect="1"/>
          </p:cNvPicPr>
          <p:nvPr/>
        </p:nvPicPr>
        <p:blipFill>
          <a:blip r:embed="rId3"/>
          <a:stretch>
            <a:fillRect/>
          </a:stretch>
        </p:blipFill>
        <p:spPr>
          <a:xfrm>
            <a:off x="5105087" y="1359655"/>
            <a:ext cx="3240501" cy="225297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BF2C5C67-21CC-487E-92C6-23F0333CF04B}"/>
              </a:ext>
            </a:extLst>
          </p:cNvPr>
          <p:cNvPicPr>
            <a:picLocks noChangeAspect="1"/>
          </p:cNvPicPr>
          <p:nvPr/>
        </p:nvPicPr>
        <p:blipFill>
          <a:blip r:embed="rId4"/>
          <a:stretch>
            <a:fillRect/>
          </a:stretch>
        </p:blipFill>
        <p:spPr>
          <a:xfrm>
            <a:off x="1187354" y="3662051"/>
            <a:ext cx="4552950" cy="2714625"/>
          </a:xfrm>
          <a:prstGeom prst="rect">
            <a:avLst/>
          </a:prstGeom>
        </p:spPr>
      </p:pic>
      <p:sp>
        <p:nvSpPr>
          <p:cNvPr id="9" name="TextBox 8">
            <a:extLst>
              <a:ext uri="{FF2B5EF4-FFF2-40B4-BE49-F238E27FC236}">
                <a16:creationId xmlns:a16="http://schemas.microsoft.com/office/drawing/2014/main" id="{9CCA98C1-B2C1-45A2-9981-897364C7BB4A}"/>
              </a:ext>
            </a:extLst>
          </p:cNvPr>
          <p:cNvSpPr txBox="1"/>
          <p:nvPr/>
        </p:nvSpPr>
        <p:spPr>
          <a:xfrm>
            <a:off x="1187354" y="5741233"/>
            <a:ext cx="4552950" cy="430887"/>
          </a:xfrm>
          <a:prstGeom prst="rect">
            <a:avLst/>
          </a:prstGeom>
          <a:noFill/>
        </p:spPr>
        <p:txBody>
          <a:bodyPr wrap="square" rtlCol="0">
            <a:spAutoFit/>
          </a:bodyPr>
          <a:lstStyle/>
          <a:p>
            <a:r>
              <a:rPr lang="en-US" sz="1050" dirty="0">
                <a:solidFill>
                  <a:srgbClr val="002060"/>
                </a:solidFill>
                <a:hlinkClick r:id="rId5">
                  <a:extLst>
                    <a:ext uri="{A12FA001-AC4F-418D-AE19-62706E023703}">
                      <ahyp:hlinkClr xmlns:ahyp="http://schemas.microsoft.com/office/drawing/2018/hyperlinkcolor" val="tx"/>
                    </a:ext>
                  </a:extLst>
                </a:hlinkClick>
              </a:rPr>
              <a:t>https://devryu.instructure.com/courses/51377/pages/module-6-lesson-1-channel-management?module_item_id=6451990</a:t>
            </a:r>
            <a:endParaRPr lang="en-US" sz="1050" dirty="0">
              <a:solidFill>
                <a:srgbClr val="002060"/>
              </a:solidFill>
            </a:endParaRPr>
          </a:p>
        </p:txBody>
      </p:sp>
      <p:pic>
        <p:nvPicPr>
          <p:cNvPr id="11" name="Picture 10" descr="A screenshot of a cell phone&#10;&#10;Description automatically generated">
            <a:extLst>
              <a:ext uri="{FF2B5EF4-FFF2-40B4-BE49-F238E27FC236}">
                <a16:creationId xmlns:a16="http://schemas.microsoft.com/office/drawing/2014/main" id="{8E48D57B-8926-4D58-94C7-99B5E5E6A98C}"/>
              </a:ext>
            </a:extLst>
          </p:cNvPr>
          <p:cNvPicPr>
            <a:picLocks noChangeAspect="1"/>
          </p:cNvPicPr>
          <p:nvPr/>
        </p:nvPicPr>
        <p:blipFill>
          <a:blip r:embed="rId6"/>
          <a:stretch>
            <a:fillRect/>
          </a:stretch>
        </p:blipFill>
        <p:spPr>
          <a:xfrm>
            <a:off x="7080760" y="3868557"/>
            <a:ext cx="3790047" cy="2508119"/>
          </a:xfrm>
          <a:prstGeom prst="rect">
            <a:avLst/>
          </a:prstGeom>
        </p:spPr>
      </p:pic>
    </p:spTree>
    <p:extLst>
      <p:ext uri="{BB962C8B-B14F-4D97-AF65-F5344CB8AC3E}">
        <p14:creationId xmlns:p14="http://schemas.microsoft.com/office/powerpoint/2010/main" val="365015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752B-0726-4E7A-BA33-8CF2BDF70913}"/>
              </a:ext>
            </a:extLst>
          </p:cNvPr>
          <p:cNvSpPr>
            <a:spLocks noGrp="1"/>
          </p:cNvSpPr>
          <p:nvPr>
            <p:ph type="title"/>
          </p:nvPr>
        </p:nvSpPr>
        <p:spPr>
          <a:xfrm>
            <a:off x="1187354" y="351192"/>
            <a:ext cx="9860055" cy="770571"/>
          </a:xfrm>
        </p:spPr>
        <p:txBody>
          <a:bodyPr/>
          <a:lstStyle/>
          <a:p>
            <a:r>
              <a:rPr lang="en-US" dirty="0"/>
              <a:t>6 - </a:t>
            </a:r>
            <a:r>
              <a:rPr lang="en-US" cap="small" dirty="0"/>
              <a:t>WLAN Implementation </a:t>
            </a:r>
            <a:r>
              <a:rPr lang="en-US" sz="1800" cap="none" dirty="0"/>
              <a:t>(part 3 of 4)</a:t>
            </a:r>
            <a:endParaRPr lang="en-US" sz="1800" cap="small" dirty="0"/>
          </a:p>
        </p:txBody>
      </p:sp>
      <p:sp>
        <p:nvSpPr>
          <p:cNvPr id="3" name="Content Placeholder 2">
            <a:extLst>
              <a:ext uri="{FF2B5EF4-FFF2-40B4-BE49-F238E27FC236}">
                <a16:creationId xmlns:a16="http://schemas.microsoft.com/office/drawing/2014/main" id="{86998A1B-01BF-43A4-9282-DE9958D75D1B}"/>
              </a:ext>
            </a:extLst>
          </p:cNvPr>
          <p:cNvSpPr>
            <a:spLocks noGrp="1"/>
          </p:cNvSpPr>
          <p:nvPr>
            <p:ph idx="1"/>
          </p:nvPr>
        </p:nvSpPr>
        <p:spPr>
          <a:xfrm>
            <a:off x="836744" y="1874736"/>
            <a:ext cx="2708693" cy="3541714"/>
          </a:xfrm>
        </p:spPr>
        <p:txBody>
          <a:bodyPr/>
          <a:lstStyle/>
          <a:p>
            <a:pPr marL="0" indent="0">
              <a:buNone/>
            </a:pPr>
            <a:r>
              <a:rPr lang="en-US" dirty="0"/>
              <a:t>List of WLAN SSID</a:t>
            </a:r>
          </a:p>
          <a:p>
            <a:pPr marL="0" indent="0">
              <a:buNone/>
            </a:pPr>
            <a:r>
              <a:rPr lang="en-US" dirty="0"/>
              <a:t>Names</a:t>
            </a:r>
          </a:p>
          <a:p>
            <a:pPr marL="0" indent="0">
              <a:buNone/>
            </a:pPr>
            <a:r>
              <a:rPr lang="en-US" dirty="0"/>
              <a:t>This is a screen shot of the newly created SSID and others that are available.</a:t>
            </a:r>
          </a:p>
        </p:txBody>
      </p:sp>
      <p:pic>
        <p:nvPicPr>
          <p:cNvPr id="4" name="Picture 3">
            <a:extLst>
              <a:ext uri="{FF2B5EF4-FFF2-40B4-BE49-F238E27FC236}">
                <a16:creationId xmlns:a16="http://schemas.microsoft.com/office/drawing/2014/main" id="{9A2E690A-243F-4C13-A99C-0AF72FBDC4D6}"/>
              </a:ext>
            </a:extLst>
          </p:cNvPr>
          <p:cNvPicPr>
            <a:picLocks noChangeAspect="1"/>
          </p:cNvPicPr>
          <p:nvPr/>
        </p:nvPicPr>
        <p:blipFill>
          <a:blip r:embed="rId3"/>
          <a:stretch>
            <a:fillRect/>
          </a:stretch>
        </p:blipFill>
        <p:spPr>
          <a:xfrm>
            <a:off x="3380766" y="1121763"/>
            <a:ext cx="8073428" cy="4859312"/>
          </a:xfrm>
          <a:prstGeom prst="rect">
            <a:avLst/>
          </a:prstGeom>
        </p:spPr>
      </p:pic>
    </p:spTree>
    <p:extLst>
      <p:ext uri="{BB962C8B-B14F-4D97-AF65-F5344CB8AC3E}">
        <p14:creationId xmlns:p14="http://schemas.microsoft.com/office/powerpoint/2010/main" val="970659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5A7AD-824B-4688-BD83-7F658567BBEE}"/>
              </a:ext>
            </a:extLst>
          </p:cNvPr>
          <p:cNvSpPr>
            <a:spLocks noGrp="1"/>
          </p:cNvSpPr>
          <p:nvPr>
            <p:ph idx="1"/>
          </p:nvPr>
        </p:nvSpPr>
        <p:spPr>
          <a:xfrm>
            <a:off x="4830896" y="1631133"/>
            <a:ext cx="2761848" cy="3541714"/>
          </a:xfrm>
        </p:spPr>
        <p:txBody>
          <a:bodyPr/>
          <a:lstStyle/>
          <a:p>
            <a:pPr marL="0" indent="0">
              <a:buNone/>
            </a:pPr>
            <a:endParaRPr lang="en-US" dirty="0"/>
          </a:p>
        </p:txBody>
      </p:sp>
      <p:sp>
        <p:nvSpPr>
          <p:cNvPr id="4" name="Title 1">
            <a:extLst>
              <a:ext uri="{FF2B5EF4-FFF2-40B4-BE49-F238E27FC236}">
                <a16:creationId xmlns:a16="http://schemas.microsoft.com/office/drawing/2014/main" id="{2F974F84-3B4E-409E-9B11-82976E25A603}"/>
              </a:ext>
            </a:extLst>
          </p:cNvPr>
          <p:cNvSpPr>
            <a:spLocks noGrp="1"/>
          </p:cNvSpPr>
          <p:nvPr>
            <p:ph type="title"/>
          </p:nvPr>
        </p:nvSpPr>
        <p:spPr>
          <a:xfrm>
            <a:off x="1187354" y="351192"/>
            <a:ext cx="9860055" cy="770571"/>
          </a:xfrm>
        </p:spPr>
        <p:txBody>
          <a:bodyPr/>
          <a:lstStyle/>
          <a:p>
            <a:r>
              <a:rPr lang="en-US" dirty="0"/>
              <a:t>6 - </a:t>
            </a:r>
            <a:r>
              <a:rPr lang="en-US" cap="small" dirty="0"/>
              <a:t>WLAN Implementation </a:t>
            </a:r>
            <a:r>
              <a:rPr lang="en-US" sz="1800" cap="none" dirty="0"/>
              <a:t>(part 4 of 4)</a:t>
            </a:r>
            <a:endParaRPr lang="en-US" sz="1800" cap="small" dirty="0"/>
          </a:p>
        </p:txBody>
      </p:sp>
      <p:pic>
        <p:nvPicPr>
          <p:cNvPr id="5" name="Picture 4" descr="A screenshot of a cell phone&#10;&#10;Description automatically generated">
            <a:extLst>
              <a:ext uri="{FF2B5EF4-FFF2-40B4-BE49-F238E27FC236}">
                <a16:creationId xmlns:a16="http://schemas.microsoft.com/office/drawing/2014/main" id="{994E9EBC-EE32-4405-8EF9-A59180324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10" y="1121762"/>
            <a:ext cx="3978330" cy="3341055"/>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F17D549E-123E-4D6F-97EC-CE7EA36DA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381" y="2934269"/>
            <a:ext cx="3576875" cy="2772771"/>
          </a:xfrm>
          <a:prstGeom prst="rect">
            <a:avLst/>
          </a:prstGeom>
        </p:spPr>
      </p:pic>
    </p:spTree>
    <p:extLst>
      <p:ext uri="{BB962C8B-B14F-4D97-AF65-F5344CB8AC3E}">
        <p14:creationId xmlns:p14="http://schemas.microsoft.com/office/powerpoint/2010/main" val="9558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00A5-3D92-4967-B431-2F1EE1A58E8F}"/>
              </a:ext>
            </a:extLst>
          </p:cNvPr>
          <p:cNvSpPr>
            <a:spLocks noGrp="1"/>
          </p:cNvSpPr>
          <p:nvPr>
            <p:ph idx="1"/>
          </p:nvPr>
        </p:nvSpPr>
        <p:spPr>
          <a:xfrm>
            <a:off x="1141412" y="1350074"/>
            <a:ext cx="4479899" cy="3541714"/>
          </a:xfrm>
        </p:spPr>
        <p:txBody>
          <a:bodyPr/>
          <a:lstStyle/>
          <a:p>
            <a:pPr marL="0" indent="0">
              <a:buNone/>
            </a:pPr>
            <a:r>
              <a:rPr lang="en-US" dirty="0"/>
              <a:t>Weekly Module Goals:</a:t>
            </a:r>
          </a:p>
          <a:p>
            <a:pPr marL="914400" lvl="1" indent="-457200">
              <a:buFont typeface="+mj-lt"/>
              <a:buAutoNum type="arabicPeriod"/>
            </a:pPr>
            <a:r>
              <a:rPr lang="en-US" dirty="0"/>
              <a:t>CompTIA and Certification Exam Preparation</a:t>
            </a:r>
          </a:p>
          <a:p>
            <a:pPr marL="914400" lvl="1" indent="-457200">
              <a:buFont typeface="+mj-lt"/>
              <a:buAutoNum type="arabicPeriod"/>
            </a:pPr>
            <a:r>
              <a:rPr lang="en-US" dirty="0"/>
              <a:t>CompTIA’s Network+ Certification Practice Exam</a:t>
            </a:r>
          </a:p>
        </p:txBody>
      </p:sp>
      <p:sp>
        <p:nvSpPr>
          <p:cNvPr id="4" name="Title 1">
            <a:extLst>
              <a:ext uri="{FF2B5EF4-FFF2-40B4-BE49-F238E27FC236}">
                <a16:creationId xmlns:a16="http://schemas.microsoft.com/office/drawing/2014/main" id="{D0B4E3D4-3B55-4004-8972-988BAA7A1DF5}"/>
              </a:ext>
            </a:extLst>
          </p:cNvPr>
          <p:cNvSpPr>
            <a:spLocks noGrp="1"/>
          </p:cNvSpPr>
          <p:nvPr>
            <p:ph type="title"/>
          </p:nvPr>
        </p:nvSpPr>
        <p:spPr>
          <a:xfrm>
            <a:off x="1187354" y="351192"/>
            <a:ext cx="9860055" cy="770571"/>
          </a:xfrm>
        </p:spPr>
        <p:txBody>
          <a:bodyPr/>
          <a:lstStyle/>
          <a:p>
            <a:r>
              <a:rPr lang="en-US" dirty="0"/>
              <a:t>7 –</a:t>
            </a:r>
            <a:r>
              <a:rPr lang="en-US" cap="small" dirty="0"/>
              <a:t> Certification Preparations</a:t>
            </a:r>
            <a:endParaRPr lang="en-US" sz="1800" cap="small" dirty="0"/>
          </a:p>
        </p:txBody>
      </p:sp>
      <p:grpSp>
        <p:nvGrpSpPr>
          <p:cNvPr id="7" name="Group 6">
            <a:extLst>
              <a:ext uri="{FF2B5EF4-FFF2-40B4-BE49-F238E27FC236}">
                <a16:creationId xmlns:a16="http://schemas.microsoft.com/office/drawing/2014/main" id="{BAE84C81-7F1D-4EDB-8429-6091EF0E8552}"/>
              </a:ext>
            </a:extLst>
          </p:cNvPr>
          <p:cNvGrpSpPr/>
          <p:nvPr/>
        </p:nvGrpSpPr>
        <p:grpSpPr>
          <a:xfrm>
            <a:off x="8907649" y="986851"/>
            <a:ext cx="2765608" cy="3075483"/>
            <a:chOff x="7764905" y="3252852"/>
            <a:chExt cx="2323475" cy="2723584"/>
          </a:xfrm>
        </p:grpSpPr>
        <p:pic>
          <p:nvPicPr>
            <p:cNvPr id="5" name="Picture 4">
              <a:extLst>
                <a:ext uri="{FF2B5EF4-FFF2-40B4-BE49-F238E27FC236}">
                  <a16:creationId xmlns:a16="http://schemas.microsoft.com/office/drawing/2014/main" id="{52C712FF-8BBA-4A13-93DD-EBA5E8D387EB}"/>
                </a:ext>
              </a:extLst>
            </p:cNvPr>
            <p:cNvPicPr>
              <a:picLocks noChangeAspect="1"/>
            </p:cNvPicPr>
            <p:nvPr/>
          </p:nvPicPr>
          <p:blipFill>
            <a:blip r:embed="rId3"/>
            <a:stretch>
              <a:fillRect/>
            </a:stretch>
          </p:blipFill>
          <p:spPr>
            <a:xfrm>
              <a:off x="7764905" y="3252852"/>
              <a:ext cx="2323475" cy="2323475"/>
            </a:xfrm>
            <a:prstGeom prst="rect">
              <a:avLst/>
            </a:prstGeom>
          </p:spPr>
        </p:pic>
        <p:sp>
          <p:nvSpPr>
            <p:cNvPr id="6" name="TextBox 5">
              <a:extLst>
                <a:ext uri="{FF2B5EF4-FFF2-40B4-BE49-F238E27FC236}">
                  <a16:creationId xmlns:a16="http://schemas.microsoft.com/office/drawing/2014/main" id="{A8D1C970-E05C-4523-AE72-C52EEF9E2736}"/>
                </a:ext>
              </a:extLst>
            </p:cNvPr>
            <p:cNvSpPr txBox="1"/>
            <p:nvPr/>
          </p:nvSpPr>
          <p:spPr>
            <a:xfrm>
              <a:off x="7764905" y="5576326"/>
              <a:ext cx="2323475"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hlinkClick r:id="rId4"/>
                </a:rPr>
                <a:t>https://www.microsoft.com/en-us/learning/mta-certification.aspx</a:t>
              </a:r>
              <a:endParaRPr lang="en-US" dirty="0">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5EDE99DB-B31D-40FE-93D4-2FD1003FD7AB}"/>
              </a:ext>
            </a:extLst>
          </p:cNvPr>
          <p:cNvGrpSpPr/>
          <p:nvPr/>
        </p:nvGrpSpPr>
        <p:grpSpPr>
          <a:xfrm>
            <a:off x="5381589" y="3120931"/>
            <a:ext cx="3256819" cy="3051187"/>
            <a:chOff x="4207304" y="2868540"/>
            <a:chExt cx="3242807" cy="3294777"/>
          </a:xfrm>
        </p:grpSpPr>
        <p:pic>
          <p:nvPicPr>
            <p:cNvPr id="1028" name="Picture 4" descr="Image result for images of certification logos for CCENT">
              <a:extLst>
                <a:ext uri="{FF2B5EF4-FFF2-40B4-BE49-F238E27FC236}">
                  <a16:creationId xmlns:a16="http://schemas.microsoft.com/office/drawing/2014/main" id="{04C627F0-B894-4925-BDE7-5097614C5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7304" y="2868540"/>
              <a:ext cx="3107896" cy="31078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990F2E-15D8-4C43-BEC7-4A5C2F7EE2E8}"/>
                </a:ext>
              </a:extLst>
            </p:cNvPr>
            <p:cNvSpPr txBox="1"/>
            <p:nvPr/>
          </p:nvSpPr>
          <p:spPr>
            <a:xfrm>
              <a:off x="4207304" y="5886318"/>
              <a:ext cx="324280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hlinkClick r:id="rId6"/>
                </a:rPr>
                <a:t>https://etecenter.com/curriculum/cisco/ccent.html</a:t>
              </a:r>
              <a:endParaRPr lang="en-US" sz="1200" dirty="0">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FE51186B-7226-419E-846C-078CB8D9502C}"/>
              </a:ext>
            </a:extLst>
          </p:cNvPr>
          <p:cNvGrpSpPr/>
          <p:nvPr/>
        </p:nvGrpSpPr>
        <p:grpSpPr>
          <a:xfrm>
            <a:off x="1396583" y="4020313"/>
            <a:ext cx="2773180" cy="2105699"/>
            <a:chOff x="1396583" y="4020313"/>
            <a:chExt cx="2773180" cy="2105699"/>
          </a:xfrm>
        </p:grpSpPr>
        <p:pic>
          <p:nvPicPr>
            <p:cNvPr id="12" name="Picture 11" descr="A close up of a sign&#10;&#10;Description automatically generated">
              <a:extLst>
                <a:ext uri="{FF2B5EF4-FFF2-40B4-BE49-F238E27FC236}">
                  <a16:creationId xmlns:a16="http://schemas.microsoft.com/office/drawing/2014/main" id="{0382218D-8A79-4A34-BD31-4AA96591E61A}"/>
                </a:ext>
              </a:extLst>
            </p:cNvPr>
            <p:cNvPicPr>
              <a:picLocks noChangeAspect="1"/>
            </p:cNvPicPr>
            <p:nvPr/>
          </p:nvPicPr>
          <p:blipFill>
            <a:blip r:embed="rId7"/>
            <a:stretch>
              <a:fillRect/>
            </a:stretch>
          </p:blipFill>
          <p:spPr>
            <a:xfrm>
              <a:off x="1504623" y="4020313"/>
              <a:ext cx="2527731" cy="1814161"/>
            </a:xfrm>
            <a:prstGeom prst="rect">
              <a:avLst/>
            </a:prstGeom>
          </p:spPr>
        </p:pic>
        <p:sp>
          <p:nvSpPr>
            <p:cNvPr id="13" name="TextBox 12">
              <a:extLst>
                <a:ext uri="{FF2B5EF4-FFF2-40B4-BE49-F238E27FC236}">
                  <a16:creationId xmlns:a16="http://schemas.microsoft.com/office/drawing/2014/main" id="{B085F4DB-2CEA-4ED5-BBAC-9D3C2F500171}"/>
                </a:ext>
              </a:extLst>
            </p:cNvPr>
            <p:cNvSpPr txBox="1"/>
            <p:nvPr/>
          </p:nvSpPr>
          <p:spPr>
            <a:xfrm>
              <a:off x="1396583" y="5872096"/>
              <a:ext cx="2773180" cy="253916"/>
            </a:xfrm>
            <a:prstGeom prst="rect">
              <a:avLst/>
            </a:prstGeom>
            <a:noFill/>
          </p:spPr>
          <p:txBody>
            <a:bodyPr wrap="square" rtlCol="0">
              <a:spAutoFit/>
            </a:bodyPr>
            <a:lstStyle/>
            <a:p>
              <a:r>
                <a:rPr lang="en-US" sz="1050" dirty="0">
                  <a:latin typeface="Times New Roman" panose="02020603050405020304" pitchFamily="18" charset="0"/>
                  <a:cs typeface="Times New Roman" panose="02020603050405020304" pitchFamily="18" charset="0"/>
                  <a:hlinkClick r:id="rId8"/>
                </a:rPr>
                <a:t>https://www.comptia.org/certifications/network</a:t>
              </a:r>
              <a:endParaRPr lang="en-US" sz="105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30462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72F5-4EC7-4ED8-B23F-B9F174EB79F7}"/>
              </a:ext>
            </a:extLst>
          </p:cNvPr>
          <p:cNvSpPr>
            <a:spLocks noGrp="1"/>
          </p:cNvSpPr>
          <p:nvPr>
            <p:ph type="title"/>
          </p:nvPr>
        </p:nvSpPr>
        <p:spPr>
          <a:xfrm>
            <a:off x="1141412" y="273855"/>
            <a:ext cx="9905998" cy="792944"/>
          </a:xfrm>
        </p:spPr>
        <p:txBody>
          <a:bodyPr/>
          <a:lstStyle/>
          <a:p>
            <a:r>
              <a:rPr lang="en-US" cap="small" dirty="0"/>
              <a:t>conclusion</a:t>
            </a:r>
          </a:p>
        </p:txBody>
      </p:sp>
      <p:pic>
        <p:nvPicPr>
          <p:cNvPr id="4" name="Content Placeholder 3">
            <a:extLst>
              <a:ext uri="{FF2B5EF4-FFF2-40B4-BE49-F238E27FC236}">
                <a16:creationId xmlns:a16="http://schemas.microsoft.com/office/drawing/2014/main" id="{6C242725-2822-4CC2-89A1-E7FBC78AC3DC}"/>
              </a:ext>
            </a:extLst>
          </p:cNvPr>
          <p:cNvPicPr>
            <a:picLocks noGrp="1" noChangeAspect="1"/>
          </p:cNvPicPr>
          <p:nvPr>
            <p:ph idx="1"/>
          </p:nvPr>
        </p:nvPicPr>
        <p:blipFill>
          <a:blip r:embed="rId3"/>
          <a:stretch>
            <a:fillRect/>
          </a:stretch>
        </p:blipFill>
        <p:spPr>
          <a:xfrm>
            <a:off x="1955800" y="1262062"/>
            <a:ext cx="8277225" cy="4333875"/>
          </a:xfrm>
          <a:prstGeom prst="rect">
            <a:avLst/>
          </a:prstGeom>
        </p:spPr>
      </p:pic>
      <p:sp>
        <p:nvSpPr>
          <p:cNvPr id="5" name="TextBox 4">
            <a:extLst>
              <a:ext uri="{FF2B5EF4-FFF2-40B4-BE49-F238E27FC236}">
                <a16:creationId xmlns:a16="http://schemas.microsoft.com/office/drawing/2014/main" id="{D9E025EC-3A57-485A-8469-D74C86B2249D}"/>
              </a:ext>
            </a:extLst>
          </p:cNvPr>
          <p:cNvSpPr txBox="1"/>
          <p:nvPr/>
        </p:nvSpPr>
        <p:spPr>
          <a:xfrm>
            <a:off x="1955800" y="5329535"/>
            <a:ext cx="1626849" cy="461665"/>
          </a:xfrm>
          <a:prstGeom prst="rect">
            <a:avLst/>
          </a:prstGeom>
          <a:noFill/>
        </p:spPr>
        <p:txBody>
          <a:bodyPr wrap="square" rtlCol="0">
            <a:spAutoFit/>
          </a:bodyPr>
          <a:lstStyle/>
          <a:p>
            <a:r>
              <a:rPr lang="en-US" sz="1200" dirty="0">
                <a:solidFill>
                  <a:srgbClr val="002060"/>
                </a:solidFill>
                <a:latin typeface="Times New Roman" panose="02020603050405020304" pitchFamily="18" charset="0"/>
                <a:cs typeface="Times New Roman" panose="02020603050405020304" pitchFamily="18" charset="0"/>
              </a:rPr>
              <a:t>(Jackson, 2017)</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22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354D-8449-428D-AB9D-2E0761A064B4}"/>
              </a:ext>
            </a:extLst>
          </p:cNvPr>
          <p:cNvSpPr>
            <a:spLocks noGrp="1"/>
          </p:cNvSpPr>
          <p:nvPr>
            <p:ph type="title"/>
          </p:nvPr>
        </p:nvSpPr>
        <p:spPr>
          <a:xfrm>
            <a:off x="1141413" y="618518"/>
            <a:ext cx="9905998" cy="1060380"/>
          </a:xfrm>
        </p:spPr>
        <p:txBody>
          <a:bodyPr/>
          <a:lstStyle/>
          <a:p>
            <a:r>
              <a:rPr lang="en-US" dirty="0"/>
              <a:t>1 – </a:t>
            </a:r>
            <a:r>
              <a:rPr lang="en-US" cap="small" dirty="0"/>
              <a:t>Visio Network Diagram </a:t>
            </a:r>
            <a:r>
              <a:rPr lang="en-US" sz="1800" cap="small" dirty="0"/>
              <a:t>(</a:t>
            </a:r>
            <a:r>
              <a:rPr lang="en-US" sz="1800" cap="none" dirty="0"/>
              <a:t>slide 1of 3)</a:t>
            </a:r>
            <a:endParaRPr lang="en-US" sz="1800" dirty="0"/>
          </a:p>
        </p:txBody>
      </p:sp>
      <p:sp>
        <p:nvSpPr>
          <p:cNvPr id="3" name="Content Placeholder 2">
            <a:extLst>
              <a:ext uri="{FF2B5EF4-FFF2-40B4-BE49-F238E27FC236}">
                <a16:creationId xmlns:a16="http://schemas.microsoft.com/office/drawing/2014/main" id="{5587B8A0-109C-40DE-9807-AAD72EED3C24}"/>
              </a:ext>
            </a:extLst>
          </p:cNvPr>
          <p:cNvSpPr>
            <a:spLocks noGrp="1"/>
          </p:cNvSpPr>
          <p:nvPr>
            <p:ph idx="1"/>
          </p:nvPr>
        </p:nvSpPr>
        <p:spPr>
          <a:xfrm>
            <a:off x="556796" y="2044662"/>
            <a:ext cx="4689761" cy="2067680"/>
          </a:xfrm>
        </p:spPr>
        <p:txBody>
          <a:bodyPr>
            <a:normAutofit lnSpcReduction="10000"/>
          </a:bodyPr>
          <a:lstStyle/>
          <a:p>
            <a:pPr marL="0" indent="0">
              <a:buNone/>
            </a:pPr>
            <a:r>
              <a:rPr lang="en-US" dirty="0"/>
              <a:t>Weekly Module Goals:</a:t>
            </a:r>
          </a:p>
          <a:p>
            <a:pPr marL="914400" lvl="1" indent="-457200">
              <a:buFont typeface="+mj-lt"/>
              <a:buAutoNum type="arabicPeriod"/>
            </a:pPr>
            <a:r>
              <a:rPr lang="en-US" dirty="0"/>
              <a:t>Client-Server Networking</a:t>
            </a:r>
          </a:p>
          <a:p>
            <a:pPr marL="914400" lvl="1" indent="-457200">
              <a:buFont typeface="+mj-lt"/>
              <a:buAutoNum type="arabicPeriod"/>
            </a:pPr>
            <a:r>
              <a:rPr lang="en-US" dirty="0"/>
              <a:t>The Seven-Layer OSI Model</a:t>
            </a:r>
          </a:p>
          <a:p>
            <a:pPr marL="914400" lvl="1" indent="-457200">
              <a:buFont typeface="+mj-lt"/>
              <a:buAutoNum type="arabicPeriod"/>
            </a:pPr>
            <a:r>
              <a:rPr lang="en-US" dirty="0"/>
              <a:t>Networking Hardware, Safety, and Troubleshooting</a:t>
            </a:r>
          </a:p>
        </p:txBody>
      </p:sp>
      <p:pic>
        <p:nvPicPr>
          <p:cNvPr id="5" name="Picture 4">
            <a:extLst>
              <a:ext uri="{FF2B5EF4-FFF2-40B4-BE49-F238E27FC236}">
                <a16:creationId xmlns:a16="http://schemas.microsoft.com/office/drawing/2014/main" id="{6001C195-E9D7-4591-B0A9-AED85E539BC3}"/>
              </a:ext>
            </a:extLst>
          </p:cNvPr>
          <p:cNvPicPr>
            <a:picLocks noChangeAspect="1"/>
          </p:cNvPicPr>
          <p:nvPr/>
        </p:nvPicPr>
        <p:blipFill>
          <a:blip r:embed="rId3"/>
          <a:stretch>
            <a:fillRect/>
          </a:stretch>
        </p:blipFill>
        <p:spPr>
          <a:xfrm>
            <a:off x="5246557" y="1836607"/>
            <a:ext cx="6248885" cy="3184786"/>
          </a:xfrm>
          <a:prstGeom prst="rect">
            <a:avLst/>
          </a:prstGeom>
        </p:spPr>
      </p:pic>
    </p:spTree>
    <p:extLst>
      <p:ext uri="{BB962C8B-B14F-4D97-AF65-F5344CB8AC3E}">
        <p14:creationId xmlns:p14="http://schemas.microsoft.com/office/powerpoint/2010/main" val="202590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3E73-4ED4-47C1-9F53-3B75835925FD}"/>
              </a:ext>
            </a:extLst>
          </p:cNvPr>
          <p:cNvSpPr>
            <a:spLocks noGrp="1"/>
          </p:cNvSpPr>
          <p:nvPr>
            <p:ph type="title"/>
          </p:nvPr>
        </p:nvSpPr>
        <p:spPr>
          <a:xfrm>
            <a:off x="1141413" y="618518"/>
            <a:ext cx="9905998" cy="625666"/>
          </a:xfrm>
        </p:spPr>
        <p:txBody>
          <a:bodyPr/>
          <a:lstStyle/>
          <a:p>
            <a:r>
              <a:rPr lang="en-US" dirty="0"/>
              <a:t>REFERENCES:</a:t>
            </a:r>
          </a:p>
        </p:txBody>
      </p:sp>
      <p:sp>
        <p:nvSpPr>
          <p:cNvPr id="5" name="Content Placeholder 4">
            <a:extLst>
              <a:ext uri="{FF2B5EF4-FFF2-40B4-BE49-F238E27FC236}">
                <a16:creationId xmlns:a16="http://schemas.microsoft.com/office/drawing/2014/main" id="{0E4290A5-7A33-4865-BE64-CE123C1B4D26}"/>
              </a:ext>
            </a:extLst>
          </p:cNvPr>
          <p:cNvSpPr>
            <a:spLocks noGrp="1"/>
          </p:cNvSpPr>
          <p:nvPr>
            <p:ph idx="1"/>
          </p:nvPr>
        </p:nvSpPr>
        <p:spPr>
          <a:xfrm>
            <a:off x="1141411" y="1573964"/>
            <a:ext cx="9905999" cy="4437088"/>
          </a:xfrm>
        </p:spPr>
        <p:txBody>
          <a:bodyPr>
            <a:normAutofit fontScale="47500" lnSpcReduction="20000"/>
          </a:bodyPr>
          <a:lstStyle/>
          <a:p>
            <a:r>
              <a:rPr lang="en-US" sz="2500" dirty="0">
                <a:latin typeface="Times New Roman" panose="02020603050405020304" pitchFamily="18" charset="0"/>
                <a:cs typeface="Times New Roman" panose="02020603050405020304" pitchFamily="18" charset="0"/>
              </a:rPr>
              <a:t>ASM. (1992-2020). </a:t>
            </a:r>
            <a:r>
              <a:rPr lang="en-US" sz="2500" i="1" dirty="0">
                <a:latin typeface="Times New Roman" panose="02020603050405020304" pitchFamily="18" charset="0"/>
                <a:cs typeface="Times New Roman" panose="02020603050405020304" pitchFamily="18" charset="0"/>
              </a:rPr>
              <a:t>CompTIA Network+/Microsoft MTA Networking: OSI model</a:t>
            </a:r>
            <a:r>
              <a:rPr lang="en-US" sz="2500" dirty="0">
                <a:latin typeface="Times New Roman" panose="02020603050405020304" pitchFamily="18" charset="0"/>
                <a:cs typeface="Times New Roman" panose="02020603050405020304" pitchFamily="18" charset="0"/>
              </a:rPr>
              <a:t>. Retrieved from ASM Educational Center: https://asmed.com/comptia-network-osi-model/</a:t>
            </a:r>
          </a:p>
          <a:p>
            <a:r>
              <a:rPr lang="en-US" sz="2500" dirty="0">
                <a:latin typeface="Times New Roman" panose="02020603050405020304" pitchFamily="18" charset="0"/>
                <a:cs typeface="Times New Roman" panose="02020603050405020304" pitchFamily="18" charset="0"/>
              </a:rPr>
              <a:t>CISCO. (1999). </a:t>
            </a:r>
            <a:r>
              <a:rPr lang="en-US" sz="2500" i="1" dirty="0">
                <a:latin typeface="Times New Roman" panose="02020603050405020304" pitchFamily="18" charset="0"/>
                <a:cs typeface="Times New Roman" panose="02020603050405020304" pitchFamily="18" charset="0"/>
              </a:rPr>
              <a:t>Professional's Choice for IT TRAINING</a:t>
            </a:r>
            <a:r>
              <a:rPr lang="en-US" sz="2500" dirty="0">
                <a:latin typeface="Times New Roman" panose="02020603050405020304" pitchFamily="18" charset="0"/>
                <a:cs typeface="Times New Roman" panose="02020603050405020304" pitchFamily="18" charset="0"/>
              </a:rPr>
              <a:t>. Retrieved from ETEC: https://etecenter.com/curriculum/cisco/ccent.html</a:t>
            </a:r>
          </a:p>
          <a:p>
            <a:r>
              <a:rPr lang="en-US" sz="2500" dirty="0">
                <a:latin typeface="Times New Roman" panose="02020603050405020304" pitchFamily="18" charset="0"/>
                <a:cs typeface="Times New Roman" panose="02020603050405020304" pitchFamily="18" charset="0"/>
              </a:rPr>
              <a:t>CompTIA. (2020). </a:t>
            </a:r>
            <a:r>
              <a:rPr lang="en-US" sz="2500" i="1" dirty="0">
                <a:latin typeface="Times New Roman" panose="02020603050405020304" pitchFamily="18" charset="0"/>
                <a:cs typeface="Times New Roman" panose="02020603050405020304" pitchFamily="18" charset="0"/>
              </a:rPr>
              <a:t>CompTIA Network+ helps develop a career in IT infrastructure covering troubleshooting, configuring, and managing networks.</a:t>
            </a:r>
            <a:r>
              <a:rPr lang="en-US" sz="2500" dirty="0">
                <a:latin typeface="Times New Roman" panose="02020603050405020304" pitchFamily="18" charset="0"/>
                <a:cs typeface="Times New Roman" panose="02020603050405020304" pitchFamily="18" charset="0"/>
              </a:rPr>
              <a:t> Retrieved from CompTIA: ww.comptia.org/certifications/network</a:t>
            </a:r>
          </a:p>
          <a:p>
            <a:r>
              <a:rPr lang="en-US" sz="2500" dirty="0">
                <a:latin typeface="Times New Roman" panose="02020603050405020304" pitchFamily="18" charset="0"/>
                <a:cs typeface="Times New Roman" panose="02020603050405020304" pitchFamily="18" charset="0"/>
              </a:rPr>
              <a:t>DeVry. (2020, February 24). </a:t>
            </a:r>
            <a:r>
              <a:rPr lang="en-US" sz="2500" i="1" dirty="0">
                <a:latin typeface="Times New Roman" panose="02020603050405020304" pitchFamily="18" charset="0"/>
                <a:cs typeface="Times New Roman" panose="02020603050405020304" pitchFamily="18" charset="0"/>
              </a:rPr>
              <a:t>Module 4 - Lesson 1: TCP/IP Core Protocols</a:t>
            </a:r>
            <a:r>
              <a:rPr lang="en-US" sz="2500" dirty="0">
                <a:latin typeface="Times New Roman" panose="02020603050405020304" pitchFamily="18" charset="0"/>
                <a:cs typeface="Times New Roman" panose="02020603050405020304" pitchFamily="18" charset="0"/>
              </a:rPr>
              <a:t>. Retrieved from DeVry University: NETW190ModulesModule 4 - Lesson 1: TCP/IP Core Protocols: https://lms.devry.edu/lms/content/1560/55906/NETW190/NETW190_M4_L1_TCP_IP_Core_Protocols_Operating_System.jpg</a:t>
            </a:r>
          </a:p>
          <a:p>
            <a:r>
              <a:rPr lang="en-US" sz="2500" dirty="0">
                <a:latin typeface="Times New Roman" panose="02020603050405020304" pitchFamily="18" charset="0"/>
                <a:cs typeface="Times New Roman" panose="02020603050405020304" pitchFamily="18" charset="0"/>
              </a:rPr>
              <a:t>Jackson, K. (2017, February 23). </a:t>
            </a:r>
            <a:r>
              <a:rPr lang="en-US" sz="2500" i="1" dirty="0">
                <a:latin typeface="Times New Roman" panose="02020603050405020304" pitchFamily="18" charset="0"/>
                <a:cs typeface="Times New Roman" panose="02020603050405020304" pitchFamily="18" charset="0"/>
              </a:rPr>
              <a:t>Network Topology Mapper: What Is It and Why Does IT Need One?</a:t>
            </a:r>
            <a:r>
              <a:rPr lang="en-US" sz="2500" dirty="0">
                <a:latin typeface="Times New Roman" panose="02020603050405020304" pitchFamily="18" charset="0"/>
                <a:cs typeface="Times New Roman" panose="02020603050405020304" pitchFamily="18" charset="0"/>
              </a:rPr>
              <a:t> Retrieved from </a:t>
            </a:r>
            <a:r>
              <a:rPr lang="en-US" sz="2500" dirty="0" err="1">
                <a:latin typeface="Times New Roman" panose="02020603050405020304" pitchFamily="18" charset="0"/>
                <a:cs typeface="Times New Roman" panose="02020603050405020304" pitchFamily="18" charset="0"/>
              </a:rPr>
              <a:t>helpsystems</a:t>
            </a:r>
            <a:r>
              <a:rPr lang="en-US" sz="2500" dirty="0">
                <a:latin typeface="Times New Roman" panose="02020603050405020304" pitchFamily="18" charset="0"/>
                <a:cs typeface="Times New Roman" panose="02020603050405020304" pitchFamily="18" charset="0"/>
              </a:rPr>
              <a:t>: https://www.helpsystems.com/resources/articles/network-topology-mapper-what-it-and-why-does-it-need-one</a:t>
            </a:r>
          </a:p>
          <a:p>
            <a:r>
              <a:rPr lang="en-US" sz="2500" dirty="0">
                <a:latin typeface="Times New Roman" panose="02020603050405020304" pitchFamily="18" charset="0"/>
                <a:cs typeface="Times New Roman" panose="02020603050405020304" pitchFamily="18" charset="0"/>
              </a:rPr>
              <a:t>Jill West, J. A. (2018). </a:t>
            </a:r>
            <a:r>
              <a:rPr lang="en-US" sz="2500" i="1" dirty="0">
                <a:latin typeface="Times New Roman" panose="02020603050405020304" pitchFamily="18" charset="0"/>
                <a:cs typeface="Times New Roman" panose="02020603050405020304" pitchFamily="18" charset="0"/>
              </a:rPr>
              <a:t>Network+ Guide to Networks</a:t>
            </a:r>
            <a:r>
              <a:rPr lang="en-US" sz="2500" dirty="0">
                <a:latin typeface="Times New Roman" panose="02020603050405020304" pitchFamily="18" charset="0"/>
                <a:cs typeface="Times New Roman" panose="02020603050405020304" pitchFamily="18" charset="0"/>
              </a:rPr>
              <a:t> (Eighth ed.). Boston, MASS, USA: Cengage. Retrieved January 5, 2020</a:t>
            </a:r>
          </a:p>
          <a:p>
            <a:r>
              <a:rPr lang="en-US" sz="2500" dirty="0">
                <a:latin typeface="Times New Roman" panose="02020603050405020304" pitchFamily="18" charset="0"/>
                <a:cs typeface="Times New Roman" panose="02020603050405020304" pitchFamily="18" charset="0"/>
              </a:rPr>
              <a:t>Kovrizhnykh, Y. (unknown). </a:t>
            </a:r>
            <a:r>
              <a:rPr lang="en-US" sz="2500" i="1" dirty="0">
                <a:latin typeface="Times New Roman" panose="02020603050405020304" pitchFamily="18" charset="0"/>
                <a:cs typeface="Times New Roman" panose="02020603050405020304" pitchFamily="18" charset="0"/>
              </a:rPr>
              <a:t>office network diagram </a:t>
            </a:r>
            <a:r>
              <a:rPr lang="en-US" sz="2500" dirty="0">
                <a:latin typeface="Times New Roman" panose="02020603050405020304" pitchFamily="18" charset="0"/>
                <a:cs typeface="Times New Roman" panose="02020603050405020304" pitchFamily="18" charset="0"/>
              </a:rPr>
              <a:t>. Retrieved from dreamstime.com: https://www.dreamstime.com/office-network-diagram-devices-buildings-white-background-computers-servers-laptop-router-switch-smartphone-printer-tablet-image134276850</a:t>
            </a:r>
          </a:p>
          <a:p>
            <a:r>
              <a:rPr lang="en-US" sz="2500" dirty="0" err="1">
                <a:latin typeface="Times New Roman" panose="02020603050405020304" pitchFamily="18" charset="0"/>
                <a:cs typeface="Times New Roman" panose="02020603050405020304" pitchFamily="18" charset="0"/>
              </a:rPr>
              <a:t>Marasinghe</a:t>
            </a:r>
            <a:r>
              <a:rPr lang="en-US" sz="2500" dirty="0">
                <a:latin typeface="Times New Roman" panose="02020603050405020304" pitchFamily="18" charset="0"/>
                <a:cs typeface="Times New Roman" panose="02020603050405020304" pitchFamily="18" charset="0"/>
              </a:rPr>
              <a:t>, L. (2015, April 5). </a:t>
            </a:r>
            <a:r>
              <a:rPr lang="en-US" sz="2500" i="1" dirty="0">
                <a:latin typeface="Times New Roman" panose="02020603050405020304" pitchFamily="18" charset="0"/>
                <a:cs typeface="Times New Roman" panose="02020603050405020304" pitchFamily="18" charset="0"/>
              </a:rPr>
              <a:t>Structured Cabling network diagram</a:t>
            </a:r>
            <a:r>
              <a:rPr lang="en-US" sz="2500" dirty="0">
                <a:latin typeface="Times New Roman" panose="02020603050405020304" pitchFamily="18" charset="0"/>
                <a:cs typeface="Times New Roman" panose="02020603050405020304" pitchFamily="18" charset="0"/>
              </a:rPr>
              <a:t>. Retrieved from Wikipedia.org: https://en.wikipedia.org/wiki/Structured_cabling</a:t>
            </a:r>
          </a:p>
          <a:p>
            <a:r>
              <a:rPr lang="en-US" sz="2500" dirty="0">
                <a:latin typeface="Times New Roman" panose="02020603050405020304" pitchFamily="18" charset="0"/>
                <a:cs typeface="Times New Roman" panose="02020603050405020304" pitchFamily="18" charset="0"/>
              </a:rPr>
              <a:t>Microsoft Corporation. (2020). </a:t>
            </a:r>
            <a:r>
              <a:rPr lang="en-US" sz="2500" i="1" dirty="0">
                <a:latin typeface="Times New Roman" panose="02020603050405020304" pitchFamily="18" charset="0"/>
                <a:cs typeface="Times New Roman" panose="02020603050405020304" pitchFamily="18" charset="0"/>
              </a:rPr>
              <a:t>Learning</a:t>
            </a:r>
            <a:r>
              <a:rPr lang="en-US" sz="2500" dirty="0">
                <a:latin typeface="Times New Roman" panose="02020603050405020304" pitchFamily="18" charset="0"/>
                <a:cs typeface="Times New Roman" panose="02020603050405020304" pitchFamily="18" charset="0"/>
              </a:rPr>
              <a:t>. Retrieved from Microsoft: https://www.microsoft.com/en-us/learning/mta-certification.aspx</a:t>
            </a:r>
          </a:p>
          <a:p>
            <a:r>
              <a:rPr lang="en-US" sz="2500" dirty="0">
                <a:latin typeface="Times New Roman" panose="02020603050405020304" pitchFamily="18" charset="0"/>
                <a:cs typeface="Times New Roman" panose="02020603050405020304" pitchFamily="18" charset="0"/>
              </a:rPr>
              <a:t>Mitchell, B. (2019, November 09). </a:t>
            </a:r>
            <a:r>
              <a:rPr lang="en-US" sz="2500" i="1" dirty="0">
                <a:latin typeface="Times New Roman" panose="02020603050405020304" pitchFamily="18" charset="0"/>
                <a:cs typeface="Times New Roman" panose="02020603050405020304" pitchFamily="18" charset="0"/>
              </a:rPr>
              <a:t>The Wireless Connection: 802.11 Standards Explained: 802.11ac, 802.11b/g/n, 802.11a</a:t>
            </a:r>
            <a:r>
              <a:rPr lang="en-US" sz="2500" dirty="0">
                <a:latin typeface="Times New Roman" panose="02020603050405020304" pitchFamily="18" charset="0"/>
                <a:cs typeface="Times New Roman" panose="02020603050405020304" pitchFamily="18" charset="0"/>
              </a:rPr>
              <a:t>. Retrieved from Lifewire: https://www.lifewire.com/wireless-standards-802-11a-802-11b-g-n-and-802-11ac-816553</a:t>
            </a:r>
          </a:p>
          <a:p>
            <a:endParaRPr lang="en-US" dirty="0"/>
          </a:p>
        </p:txBody>
      </p:sp>
    </p:spTree>
    <p:extLst>
      <p:ext uri="{BB962C8B-B14F-4D97-AF65-F5344CB8AC3E}">
        <p14:creationId xmlns:p14="http://schemas.microsoft.com/office/powerpoint/2010/main" val="63268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62DC-E811-4EDC-B550-ED3CD7B46381}"/>
              </a:ext>
            </a:extLst>
          </p:cNvPr>
          <p:cNvSpPr>
            <a:spLocks noGrp="1"/>
          </p:cNvSpPr>
          <p:nvPr>
            <p:ph type="title"/>
          </p:nvPr>
        </p:nvSpPr>
        <p:spPr/>
        <p:txBody>
          <a:bodyPr/>
          <a:lstStyle/>
          <a:p>
            <a:r>
              <a:rPr lang="en-US" cap="small" dirty="0"/>
              <a:t>1- OSI Model </a:t>
            </a:r>
            <a:r>
              <a:rPr lang="en-US" sz="1800" cap="small" dirty="0"/>
              <a:t>(</a:t>
            </a:r>
            <a:r>
              <a:rPr lang="en-US" sz="1800" cap="none" dirty="0"/>
              <a:t>slide 2 of 3)</a:t>
            </a:r>
            <a:endParaRPr lang="en-US" sz="1800" cap="small" dirty="0"/>
          </a:p>
        </p:txBody>
      </p:sp>
      <p:sp>
        <p:nvSpPr>
          <p:cNvPr id="3" name="Content Placeholder 2">
            <a:extLst>
              <a:ext uri="{FF2B5EF4-FFF2-40B4-BE49-F238E27FC236}">
                <a16:creationId xmlns:a16="http://schemas.microsoft.com/office/drawing/2014/main" id="{B1764E23-5A6E-476F-832E-0EB31B21B7D8}"/>
              </a:ext>
            </a:extLst>
          </p:cNvPr>
          <p:cNvSpPr>
            <a:spLocks noGrp="1"/>
          </p:cNvSpPr>
          <p:nvPr>
            <p:ph idx="1"/>
          </p:nvPr>
        </p:nvSpPr>
        <p:spPr/>
        <p:txBody>
          <a:bodyPr>
            <a:normAutofit fontScale="92500" lnSpcReduction="10000"/>
          </a:bodyPr>
          <a:lstStyle/>
          <a:p>
            <a:pPr marL="0" indent="0">
              <a:buNone/>
            </a:pPr>
            <a:r>
              <a:rPr lang="en-US" dirty="0"/>
              <a:t>Understanding the 7 layers of the OSI Model (mnemonic aid All People Seem To Need Data Progressing.</a:t>
            </a:r>
          </a:p>
          <a:p>
            <a:pPr lvl="1"/>
            <a:r>
              <a:rPr lang="en-US" dirty="0"/>
              <a:t>Application</a:t>
            </a:r>
          </a:p>
          <a:p>
            <a:pPr lvl="1"/>
            <a:r>
              <a:rPr lang="en-US" dirty="0"/>
              <a:t>Presentation</a:t>
            </a:r>
          </a:p>
          <a:p>
            <a:pPr lvl="1"/>
            <a:r>
              <a:rPr lang="en-US" dirty="0"/>
              <a:t>Session</a:t>
            </a:r>
          </a:p>
          <a:p>
            <a:pPr lvl="1"/>
            <a:r>
              <a:rPr lang="en-US" dirty="0"/>
              <a:t>Transport</a:t>
            </a:r>
          </a:p>
          <a:p>
            <a:pPr lvl="1"/>
            <a:r>
              <a:rPr lang="en-US" dirty="0"/>
              <a:t>Network</a:t>
            </a:r>
          </a:p>
          <a:p>
            <a:pPr lvl="1"/>
            <a:r>
              <a:rPr lang="en-US" dirty="0"/>
              <a:t>Data Link</a:t>
            </a:r>
          </a:p>
          <a:p>
            <a:pPr lvl="1"/>
            <a:r>
              <a:rPr lang="en-US" dirty="0"/>
              <a:t>Physical</a:t>
            </a:r>
          </a:p>
        </p:txBody>
      </p:sp>
    </p:spTree>
    <p:extLst>
      <p:ext uri="{BB962C8B-B14F-4D97-AF65-F5344CB8AC3E}">
        <p14:creationId xmlns:p14="http://schemas.microsoft.com/office/powerpoint/2010/main" val="332189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F491-4188-4E07-BDB0-D603675F3847}"/>
              </a:ext>
            </a:extLst>
          </p:cNvPr>
          <p:cNvSpPr>
            <a:spLocks noGrp="1"/>
          </p:cNvSpPr>
          <p:nvPr>
            <p:ph type="ctrTitle"/>
          </p:nvPr>
        </p:nvSpPr>
        <p:spPr>
          <a:xfrm>
            <a:off x="1752965" y="446931"/>
            <a:ext cx="8791575" cy="520654"/>
          </a:xfrm>
        </p:spPr>
        <p:txBody>
          <a:bodyPr>
            <a:normAutofit fontScale="90000"/>
          </a:bodyPr>
          <a:lstStyle/>
          <a:p>
            <a:pPr algn="ctr"/>
            <a:r>
              <a:rPr lang="en-US" sz="3200" cap="small" dirty="0"/>
              <a:t>1 - Visio Network Diagram </a:t>
            </a:r>
            <a:r>
              <a:rPr lang="en-US" sz="2000" cap="small" dirty="0"/>
              <a:t>(</a:t>
            </a:r>
            <a:r>
              <a:rPr lang="en-US" sz="2000" cap="none" dirty="0"/>
              <a:t>slide 3 of 3)</a:t>
            </a:r>
            <a:endParaRPr lang="en-US" sz="2000" cap="small" dirty="0"/>
          </a:p>
        </p:txBody>
      </p:sp>
      <p:pic>
        <p:nvPicPr>
          <p:cNvPr id="6" name="Picture Placeholder 3" descr="A close up of electronics&#10;&#10;Description automatically generated">
            <a:extLst>
              <a:ext uri="{FF2B5EF4-FFF2-40B4-BE49-F238E27FC236}">
                <a16:creationId xmlns:a16="http://schemas.microsoft.com/office/drawing/2014/main" id="{83305278-97C9-4938-8082-2B15ADD666F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349" r="14349"/>
          <a:stretch>
            <a:fillRect/>
          </a:stretch>
        </p:blipFill>
        <p:spPr>
          <a:xfrm>
            <a:off x="9630179" y="1288810"/>
            <a:ext cx="1295831" cy="1136071"/>
          </a:xfrm>
          <a:prstGeom prst="rect">
            <a:avLst/>
          </a:prstGeom>
        </p:spPr>
      </p:pic>
      <p:sp>
        <p:nvSpPr>
          <p:cNvPr id="7" name="TextBox 6">
            <a:extLst>
              <a:ext uri="{FF2B5EF4-FFF2-40B4-BE49-F238E27FC236}">
                <a16:creationId xmlns:a16="http://schemas.microsoft.com/office/drawing/2014/main" id="{16C2643D-AEBA-4C59-90A4-8A7DD558D642}"/>
              </a:ext>
            </a:extLst>
          </p:cNvPr>
          <p:cNvSpPr txBox="1"/>
          <p:nvPr/>
        </p:nvSpPr>
        <p:spPr>
          <a:xfrm>
            <a:off x="9091900" y="2444261"/>
            <a:ext cx="1324053" cy="276999"/>
          </a:xfrm>
          <a:prstGeom prst="rect">
            <a:avLst/>
          </a:prstGeom>
          <a:noFill/>
        </p:spPr>
        <p:txBody>
          <a:bodyPr wrap="square" rtlCol="0">
            <a:spAutoFit/>
          </a:bodyPr>
          <a:lstStyle/>
          <a:p>
            <a:r>
              <a:rPr lang="en-US" sz="600" dirty="0">
                <a:hlinkClick r:id="rId4" tooltip="http://plavidemon.deviantart.com/art/Stream-Left-CISCO-Modem-371939492"/>
              </a:rPr>
              <a:t>This Photo</a:t>
            </a:r>
            <a:r>
              <a:rPr lang="en-US" sz="600" dirty="0"/>
              <a:t> by Unknown Author is licensed under </a:t>
            </a:r>
            <a:r>
              <a:rPr lang="en-US" sz="600" dirty="0">
                <a:hlinkClick r:id="rId5" tooltip="https://creativecommons.org/licenses/by-sa/3.0/"/>
              </a:rPr>
              <a:t>CC BY-SA</a:t>
            </a:r>
            <a:endParaRPr lang="en-US" sz="600" dirty="0"/>
          </a:p>
        </p:txBody>
      </p:sp>
      <p:pic>
        <p:nvPicPr>
          <p:cNvPr id="8" name="Picture 7" descr="A picture containing indoor, white, sitting, car&#10;&#10;Description automatically generated">
            <a:extLst>
              <a:ext uri="{FF2B5EF4-FFF2-40B4-BE49-F238E27FC236}">
                <a16:creationId xmlns:a16="http://schemas.microsoft.com/office/drawing/2014/main" id="{FE33949B-B8F1-4FBD-8543-7F66D378230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48953" y="2576796"/>
            <a:ext cx="1324053" cy="693804"/>
          </a:xfrm>
          <a:prstGeom prst="rect">
            <a:avLst/>
          </a:prstGeom>
        </p:spPr>
      </p:pic>
      <p:sp>
        <p:nvSpPr>
          <p:cNvPr id="9" name="TextBox 8">
            <a:extLst>
              <a:ext uri="{FF2B5EF4-FFF2-40B4-BE49-F238E27FC236}">
                <a16:creationId xmlns:a16="http://schemas.microsoft.com/office/drawing/2014/main" id="{E91F9926-1F5E-4215-AE21-313D707F88C7}"/>
              </a:ext>
            </a:extLst>
          </p:cNvPr>
          <p:cNvSpPr txBox="1"/>
          <p:nvPr/>
        </p:nvSpPr>
        <p:spPr>
          <a:xfrm>
            <a:off x="7748953" y="3234062"/>
            <a:ext cx="1324053" cy="276999"/>
          </a:xfrm>
          <a:prstGeom prst="rect">
            <a:avLst/>
          </a:prstGeom>
          <a:noFill/>
        </p:spPr>
        <p:txBody>
          <a:bodyPr wrap="square" rtlCol="0">
            <a:spAutoFit/>
          </a:bodyPr>
          <a:lstStyle/>
          <a:p>
            <a:r>
              <a:rPr lang="en-US" sz="600" dirty="0">
                <a:hlinkClick r:id="rId7" tooltip="http://www.crookedbrains.net/2015/04/best-travel-routers.html"/>
              </a:rPr>
              <a:t>This Photo</a:t>
            </a:r>
            <a:r>
              <a:rPr lang="en-US" sz="600" dirty="0"/>
              <a:t> by Unknown Author is licensed under </a:t>
            </a:r>
            <a:r>
              <a:rPr lang="en-US" sz="600" dirty="0">
                <a:hlinkClick r:id="rId8" tooltip="https://creativecommons.org/licenses/by-nc-sa/3.0/"/>
              </a:rPr>
              <a:t>CC BY-SA-NC</a:t>
            </a:r>
            <a:endParaRPr lang="en-US" sz="600" dirty="0"/>
          </a:p>
        </p:txBody>
      </p:sp>
      <p:pic>
        <p:nvPicPr>
          <p:cNvPr id="10" name="Picture 9" descr="A silver and black computer that is open&#10;&#10;Description automatically generated">
            <a:extLst>
              <a:ext uri="{FF2B5EF4-FFF2-40B4-BE49-F238E27FC236}">
                <a16:creationId xmlns:a16="http://schemas.microsoft.com/office/drawing/2014/main" id="{13977620-7805-47FD-9DC3-EBCE7B94B57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148753" y="3282272"/>
            <a:ext cx="1295400" cy="1295400"/>
          </a:xfrm>
          <a:prstGeom prst="rect">
            <a:avLst/>
          </a:prstGeom>
        </p:spPr>
      </p:pic>
      <p:sp>
        <p:nvSpPr>
          <p:cNvPr id="11" name="TextBox 10">
            <a:extLst>
              <a:ext uri="{FF2B5EF4-FFF2-40B4-BE49-F238E27FC236}">
                <a16:creationId xmlns:a16="http://schemas.microsoft.com/office/drawing/2014/main" id="{5653F3DF-959C-4EB4-925C-36F0637F5D7E}"/>
              </a:ext>
            </a:extLst>
          </p:cNvPr>
          <p:cNvSpPr txBox="1"/>
          <p:nvPr/>
        </p:nvSpPr>
        <p:spPr>
          <a:xfrm>
            <a:off x="6072553" y="4439172"/>
            <a:ext cx="1295400" cy="276999"/>
          </a:xfrm>
          <a:prstGeom prst="rect">
            <a:avLst/>
          </a:prstGeom>
          <a:noFill/>
        </p:spPr>
        <p:txBody>
          <a:bodyPr wrap="square" rtlCol="0">
            <a:spAutoFit/>
          </a:bodyPr>
          <a:lstStyle/>
          <a:p>
            <a:r>
              <a:rPr lang="en-US" sz="600" dirty="0">
                <a:hlinkClick r:id="rId10" tooltip="https://www.downloadfor.us/2017/09/hp-probook-6450b-driver-free-download.html"/>
              </a:rPr>
              <a:t>This Photo</a:t>
            </a:r>
            <a:r>
              <a:rPr lang="en-US" sz="600" dirty="0"/>
              <a:t> by Unknown Author is licensed under </a:t>
            </a:r>
            <a:r>
              <a:rPr lang="en-US" sz="600" dirty="0">
                <a:hlinkClick r:id="rId5" tooltip="https://creativecommons.org/licenses/by-sa/3.0/"/>
              </a:rPr>
              <a:t>CC BY-SA</a:t>
            </a:r>
            <a:endParaRPr lang="en-US" sz="600" dirty="0"/>
          </a:p>
        </p:txBody>
      </p:sp>
      <p:pic>
        <p:nvPicPr>
          <p:cNvPr id="12" name="Picture 11" descr="A screenshot of a computer&#10;&#10;Description automatically generated">
            <a:extLst>
              <a:ext uri="{FF2B5EF4-FFF2-40B4-BE49-F238E27FC236}">
                <a16:creationId xmlns:a16="http://schemas.microsoft.com/office/drawing/2014/main" id="{839A58E8-44A1-4F91-AB6F-D4393E4EB5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15753" y="3927866"/>
            <a:ext cx="1746079" cy="1453633"/>
          </a:xfrm>
          <a:prstGeom prst="rect">
            <a:avLst/>
          </a:prstGeom>
        </p:spPr>
      </p:pic>
      <p:cxnSp>
        <p:nvCxnSpPr>
          <p:cNvPr id="13" name="Connector: Elbow 12">
            <a:extLst>
              <a:ext uri="{FF2B5EF4-FFF2-40B4-BE49-F238E27FC236}">
                <a16:creationId xmlns:a16="http://schemas.microsoft.com/office/drawing/2014/main" id="{7D2109E2-967B-4861-A957-2BC68F706DEF}"/>
              </a:ext>
            </a:extLst>
          </p:cNvPr>
          <p:cNvCxnSpPr/>
          <p:nvPr/>
        </p:nvCxnSpPr>
        <p:spPr>
          <a:xfrm rot="10800000" flipV="1">
            <a:off x="6910753" y="2794612"/>
            <a:ext cx="838414" cy="636231"/>
          </a:xfrm>
          <a:prstGeom prst="bentConnector2">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7C57A8B4-B78B-4D56-B0B1-DA90C5AE788D}"/>
              </a:ext>
            </a:extLst>
          </p:cNvPr>
          <p:cNvCxnSpPr>
            <a:cxnSpLocks/>
          </p:cNvCxnSpPr>
          <p:nvPr/>
        </p:nvCxnSpPr>
        <p:spPr>
          <a:xfrm>
            <a:off x="7329960" y="3687360"/>
            <a:ext cx="1485793" cy="6711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358F91-6E6F-43BF-BBA1-DD23B65B1E6A}"/>
              </a:ext>
            </a:extLst>
          </p:cNvPr>
          <p:cNvSpPr txBox="1"/>
          <p:nvPr/>
        </p:nvSpPr>
        <p:spPr>
          <a:xfrm>
            <a:off x="7329960" y="1864498"/>
            <a:ext cx="1957857"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UTP  cable with RJ-45 connectors (Cat 5e)</a:t>
            </a:r>
          </a:p>
        </p:txBody>
      </p:sp>
      <p:sp>
        <p:nvSpPr>
          <p:cNvPr id="16" name="Callout: Left Arrow 15">
            <a:extLst>
              <a:ext uri="{FF2B5EF4-FFF2-40B4-BE49-F238E27FC236}">
                <a16:creationId xmlns:a16="http://schemas.microsoft.com/office/drawing/2014/main" id="{21DCB567-1027-47EF-AE8A-F9B2C9DE6EF5}"/>
              </a:ext>
            </a:extLst>
          </p:cNvPr>
          <p:cNvSpPr/>
          <p:nvPr/>
        </p:nvSpPr>
        <p:spPr>
          <a:xfrm>
            <a:off x="9062134" y="2764154"/>
            <a:ext cx="1219200" cy="344874"/>
          </a:xfrm>
          <a:prstGeom prst="leftArrowCallo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C00000"/>
                </a:solidFill>
                <a:latin typeface="Times New Roman" panose="02020603050405020304" pitchFamily="18" charset="0"/>
                <a:cs typeface="Times New Roman" panose="02020603050405020304" pitchFamily="18" charset="0"/>
              </a:rPr>
              <a:t>Travel</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a:solidFill>
                  <a:srgbClr val="C00000"/>
                </a:solidFill>
                <a:latin typeface="Times New Roman" panose="02020603050405020304" pitchFamily="18" charset="0"/>
                <a:cs typeface="Times New Roman" panose="02020603050405020304" pitchFamily="18" charset="0"/>
              </a:rPr>
              <a:t>Router</a:t>
            </a:r>
          </a:p>
        </p:txBody>
      </p:sp>
      <p:sp>
        <p:nvSpPr>
          <p:cNvPr id="17" name="Callout: Left Arrow 16">
            <a:extLst>
              <a:ext uri="{FF2B5EF4-FFF2-40B4-BE49-F238E27FC236}">
                <a16:creationId xmlns:a16="http://schemas.microsoft.com/office/drawing/2014/main" id="{C9341B92-C0A6-4E68-939E-1CF564BCDE02}"/>
              </a:ext>
            </a:extLst>
          </p:cNvPr>
          <p:cNvSpPr/>
          <p:nvPr/>
        </p:nvSpPr>
        <p:spPr>
          <a:xfrm>
            <a:off x="10926010" y="1597226"/>
            <a:ext cx="1143000" cy="461665"/>
          </a:xfrm>
          <a:prstGeom prst="leftArrowCallout">
            <a:avLst/>
          </a:prstGeom>
          <a:solidFill>
            <a:srgbClr val="DFFED2"/>
          </a:solidFill>
          <a:ln>
            <a:solidFill>
              <a:srgbClr val="DFF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C00000"/>
                </a:solidFill>
                <a:latin typeface="Times New Roman" panose="02020603050405020304" pitchFamily="18" charset="0"/>
                <a:cs typeface="Times New Roman" panose="02020603050405020304" pitchFamily="18" charset="0"/>
              </a:rPr>
              <a:t>Modem</a:t>
            </a:r>
          </a:p>
        </p:txBody>
      </p:sp>
      <p:sp>
        <p:nvSpPr>
          <p:cNvPr id="18" name="Callout: Up Arrow 17">
            <a:extLst>
              <a:ext uri="{FF2B5EF4-FFF2-40B4-BE49-F238E27FC236}">
                <a16:creationId xmlns:a16="http://schemas.microsoft.com/office/drawing/2014/main" id="{9EFAB575-98A7-4AEF-A5B6-8BEC9E6BA3BE}"/>
              </a:ext>
            </a:extLst>
          </p:cNvPr>
          <p:cNvSpPr/>
          <p:nvPr/>
        </p:nvSpPr>
        <p:spPr>
          <a:xfrm>
            <a:off x="5992824" y="4711158"/>
            <a:ext cx="1459687" cy="461665"/>
          </a:xfrm>
          <a:prstGeom prst="upArrowCallou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C00000"/>
                </a:solidFill>
                <a:latin typeface="Times New Roman" panose="02020603050405020304" pitchFamily="18" charset="0"/>
                <a:cs typeface="Times New Roman" panose="02020603050405020304" pitchFamily="18" charset="0"/>
              </a:rPr>
              <a:t>HP Laptop</a:t>
            </a:r>
          </a:p>
        </p:txBody>
      </p:sp>
      <p:sp>
        <p:nvSpPr>
          <p:cNvPr id="19" name="TextBox 18">
            <a:extLst>
              <a:ext uri="{FF2B5EF4-FFF2-40B4-BE49-F238E27FC236}">
                <a16:creationId xmlns:a16="http://schemas.microsoft.com/office/drawing/2014/main" id="{AC349F1A-7350-45BA-9408-2918A56197C6}"/>
              </a:ext>
            </a:extLst>
          </p:cNvPr>
          <p:cNvSpPr txBox="1"/>
          <p:nvPr/>
        </p:nvSpPr>
        <p:spPr>
          <a:xfrm>
            <a:off x="5718136" y="2379140"/>
            <a:ext cx="1957857"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UTP  cable with RJ-45 connectors (Cat 5e)</a:t>
            </a:r>
          </a:p>
        </p:txBody>
      </p:sp>
      <p:sp>
        <p:nvSpPr>
          <p:cNvPr id="20" name="Callout: Down Arrow 19">
            <a:extLst>
              <a:ext uri="{FF2B5EF4-FFF2-40B4-BE49-F238E27FC236}">
                <a16:creationId xmlns:a16="http://schemas.microsoft.com/office/drawing/2014/main" id="{3EA3D76A-F70D-45E4-95E3-B61E26CE7631}"/>
              </a:ext>
            </a:extLst>
          </p:cNvPr>
          <p:cNvSpPr/>
          <p:nvPr/>
        </p:nvSpPr>
        <p:spPr>
          <a:xfrm>
            <a:off x="8880886" y="3349310"/>
            <a:ext cx="1746079" cy="601201"/>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C00000"/>
                </a:solidFill>
                <a:latin typeface="Times New Roman" panose="02020603050405020304" pitchFamily="18" charset="0"/>
                <a:cs typeface="Times New Roman" panose="02020603050405020304" pitchFamily="18" charset="0"/>
              </a:rPr>
              <a:t>Virtual Machine - </a:t>
            </a:r>
            <a:r>
              <a:rPr lang="en-US" sz="1200" dirty="0" err="1">
                <a:solidFill>
                  <a:srgbClr val="C00000"/>
                </a:solidFill>
                <a:latin typeface="Times New Roman" panose="02020603050405020304" pitchFamily="18" charset="0"/>
                <a:cs typeface="Times New Roman" panose="02020603050405020304" pitchFamily="18" charset="0"/>
              </a:rPr>
              <a:t>Unbuntu</a:t>
            </a:r>
            <a:endParaRPr lang="en-US" sz="1200" dirty="0">
              <a:solidFill>
                <a:srgbClr val="C0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D2D5F8C-422D-4166-9199-8FC0A2073CF3}"/>
              </a:ext>
            </a:extLst>
          </p:cNvPr>
          <p:cNvSpPr txBox="1"/>
          <p:nvPr/>
        </p:nvSpPr>
        <p:spPr>
          <a:xfrm>
            <a:off x="2003729" y="1541567"/>
            <a:ext cx="3892650" cy="1477328"/>
          </a:xfrm>
          <a:prstGeom prst="rect">
            <a:avLst/>
          </a:prstGeom>
          <a:noFill/>
        </p:spPr>
        <p:txBody>
          <a:bodyPr wrap="square" rtlCol="0">
            <a:spAutoFit/>
          </a:bodyPr>
          <a:lstStyle/>
          <a:p>
            <a:r>
              <a:rPr lang="en-US" dirty="0">
                <a:solidFill>
                  <a:srgbClr val="002060"/>
                </a:solidFill>
              </a:rPr>
              <a:t>The network diagram includes:</a:t>
            </a:r>
          </a:p>
          <a:p>
            <a:pPr marL="285750" indent="-285750">
              <a:buFont typeface="Wingdings" panose="05000000000000000000" pitchFamily="2" charset="2"/>
              <a:buChar char="ü"/>
            </a:pPr>
            <a:r>
              <a:rPr lang="en-US" dirty="0">
                <a:solidFill>
                  <a:srgbClr val="002060"/>
                </a:solidFill>
              </a:rPr>
              <a:t>Travel Router</a:t>
            </a:r>
          </a:p>
          <a:p>
            <a:pPr marL="285750" indent="-285750">
              <a:buFont typeface="Wingdings" panose="05000000000000000000" pitchFamily="2" charset="2"/>
              <a:buChar char="ü"/>
            </a:pPr>
            <a:r>
              <a:rPr lang="en-US" dirty="0">
                <a:solidFill>
                  <a:srgbClr val="002060"/>
                </a:solidFill>
              </a:rPr>
              <a:t>Laptop or PC equivalent</a:t>
            </a:r>
          </a:p>
          <a:p>
            <a:pPr marL="285750" indent="-285750">
              <a:buFont typeface="Wingdings" panose="05000000000000000000" pitchFamily="2" charset="2"/>
              <a:buChar char="ü"/>
            </a:pPr>
            <a:r>
              <a:rPr lang="en-US" dirty="0">
                <a:solidFill>
                  <a:srgbClr val="002060"/>
                </a:solidFill>
              </a:rPr>
              <a:t>Ubuntu Virtual (VM) Machine</a:t>
            </a:r>
          </a:p>
          <a:p>
            <a:pPr marL="285750" indent="-285750">
              <a:buFont typeface="Wingdings" panose="05000000000000000000" pitchFamily="2" charset="2"/>
              <a:buChar char="ü"/>
            </a:pPr>
            <a:r>
              <a:rPr lang="en-US" dirty="0">
                <a:solidFill>
                  <a:srgbClr val="002060"/>
                </a:solidFill>
              </a:rPr>
              <a:t>Unshielded Twisted Pair (UTP) cables</a:t>
            </a:r>
          </a:p>
        </p:txBody>
      </p:sp>
      <p:sp>
        <p:nvSpPr>
          <p:cNvPr id="23" name="Rectangle: Rounded Corners 22">
            <a:extLst>
              <a:ext uri="{FF2B5EF4-FFF2-40B4-BE49-F238E27FC236}">
                <a16:creationId xmlns:a16="http://schemas.microsoft.com/office/drawing/2014/main" id="{D651B2AA-FCAB-4670-B0B0-1400F8190029}"/>
              </a:ext>
            </a:extLst>
          </p:cNvPr>
          <p:cNvSpPr/>
          <p:nvPr/>
        </p:nvSpPr>
        <p:spPr>
          <a:xfrm>
            <a:off x="5788550" y="1144988"/>
            <a:ext cx="3027203" cy="558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Demarc Point (Service Provider connection</a:t>
            </a:r>
          </a:p>
        </p:txBody>
      </p:sp>
      <p:cxnSp>
        <p:nvCxnSpPr>
          <p:cNvPr id="26" name="Straight Arrow Connector 25">
            <a:extLst>
              <a:ext uri="{FF2B5EF4-FFF2-40B4-BE49-F238E27FC236}">
                <a16:creationId xmlns:a16="http://schemas.microsoft.com/office/drawing/2014/main" id="{E117BF6C-8E9C-4BA6-B7CB-2D72A097A431}"/>
              </a:ext>
            </a:extLst>
          </p:cNvPr>
          <p:cNvCxnSpPr/>
          <p:nvPr/>
        </p:nvCxnSpPr>
        <p:spPr>
          <a:xfrm>
            <a:off x="8815753" y="1633764"/>
            <a:ext cx="814426" cy="14019"/>
          </a:xfrm>
          <a:prstGeom prst="straightConnector1">
            <a:avLst/>
          </a:prstGeom>
          <a:ln w="34925" cmpd="sng">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D23697-EF0D-43F3-8A82-E282E7CEC778}"/>
              </a:ext>
            </a:extLst>
          </p:cNvPr>
          <p:cNvCxnSpPr>
            <a:stCxn id="6" idx="2"/>
          </p:cNvCxnSpPr>
          <p:nvPr/>
        </p:nvCxnSpPr>
        <p:spPr>
          <a:xfrm flipH="1">
            <a:off x="10188271" y="2424881"/>
            <a:ext cx="89824" cy="377519"/>
          </a:xfrm>
          <a:prstGeom prst="line">
            <a:avLst/>
          </a:prstGeom>
          <a:ln w="254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96F646-5BB0-4CD8-B703-458599BC4384}"/>
              </a:ext>
            </a:extLst>
          </p:cNvPr>
          <p:cNvCxnSpPr>
            <a:cxnSpLocks/>
          </p:cNvCxnSpPr>
          <p:nvPr/>
        </p:nvCxnSpPr>
        <p:spPr>
          <a:xfrm flipH="1">
            <a:off x="8859497" y="1687325"/>
            <a:ext cx="427017" cy="358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98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96097-50A8-4E2B-AB11-781C10F80184}"/>
              </a:ext>
            </a:extLst>
          </p:cNvPr>
          <p:cNvSpPr>
            <a:spLocks noGrp="1"/>
          </p:cNvSpPr>
          <p:nvPr>
            <p:ph idx="1"/>
          </p:nvPr>
        </p:nvSpPr>
        <p:spPr/>
        <p:txBody>
          <a:bodyPr/>
          <a:lstStyle/>
          <a:p>
            <a:pPr marL="0" indent="0">
              <a:buNone/>
            </a:pPr>
            <a:r>
              <a:rPr lang="en-US" dirty="0"/>
              <a:t>Weekly Module Goals:</a:t>
            </a:r>
          </a:p>
          <a:p>
            <a:pPr marL="914400" lvl="1" indent="-457200">
              <a:buFont typeface="+mj-lt"/>
              <a:buAutoNum type="arabicPeriod"/>
            </a:pPr>
            <a:r>
              <a:rPr lang="en-US" dirty="0"/>
              <a:t>Structured Cabling</a:t>
            </a:r>
          </a:p>
          <a:p>
            <a:pPr marL="914400" lvl="1" indent="-457200">
              <a:buFont typeface="+mj-lt"/>
              <a:buAutoNum type="arabicPeriod"/>
            </a:pPr>
            <a:r>
              <a:rPr lang="en-US" dirty="0"/>
              <a:t>Network Diagrams</a:t>
            </a:r>
          </a:p>
          <a:p>
            <a:pPr marL="914400" lvl="1" indent="-457200">
              <a:buFont typeface="+mj-lt"/>
              <a:buAutoNum type="arabicPeriod"/>
            </a:pPr>
            <a:r>
              <a:rPr lang="en-US" dirty="0"/>
              <a:t>Network Management</a:t>
            </a:r>
          </a:p>
        </p:txBody>
      </p:sp>
      <p:sp>
        <p:nvSpPr>
          <p:cNvPr id="6" name="Title 1">
            <a:extLst>
              <a:ext uri="{FF2B5EF4-FFF2-40B4-BE49-F238E27FC236}">
                <a16:creationId xmlns:a16="http://schemas.microsoft.com/office/drawing/2014/main" id="{114BFCE1-37B2-4518-8253-6CD861F9B10D}"/>
              </a:ext>
            </a:extLst>
          </p:cNvPr>
          <p:cNvSpPr txBox="1">
            <a:spLocks/>
          </p:cNvSpPr>
          <p:nvPr/>
        </p:nvSpPr>
        <p:spPr>
          <a:xfrm>
            <a:off x="1141412" y="310563"/>
            <a:ext cx="10007906" cy="963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3200" cap="small" dirty="0"/>
              <a:t>2 - IPv4 Addressing </a:t>
            </a:r>
            <a:r>
              <a:rPr lang="en-US" sz="2400" cap="small" dirty="0"/>
              <a:t>(</a:t>
            </a:r>
            <a:r>
              <a:rPr lang="en-US" sz="2400" cap="none" dirty="0"/>
              <a:t>slide 1of 3</a:t>
            </a:r>
            <a:r>
              <a:rPr lang="en-US" sz="2400" cap="small" dirty="0"/>
              <a:t>)</a:t>
            </a:r>
          </a:p>
        </p:txBody>
      </p:sp>
      <p:pic>
        <p:nvPicPr>
          <p:cNvPr id="4" name="Picture 3" descr="A screenshot of a cell phone&#10;&#10;Description automatically generated">
            <a:extLst>
              <a:ext uri="{FF2B5EF4-FFF2-40B4-BE49-F238E27FC236}">
                <a16:creationId xmlns:a16="http://schemas.microsoft.com/office/drawing/2014/main" id="{B0068810-01E3-4FEE-A605-AF354FCF5B4F}"/>
              </a:ext>
            </a:extLst>
          </p:cNvPr>
          <p:cNvPicPr>
            <a:picLocks noChangeAspect="1"/>
          </p:cNvPicPr>
          <p:nvPr/>
        </p:nvPicPr>
        <p:blipFill>
          <a:blip r:embed="rId3"/>
          <a:stretch>
            <a:fillRect/>
          </a:stretch>
        </p:blipFill>
        <p:spPr>
          <a:xfrm>
            <a:off x="5787393" y="1274164"/>
            <a:ext cx="3131415" cy="2282320"/>
          </a:xfrm>
          <a:prstGeom prst="rect">
            <a:avLst/>
          </a:prstGeom>
        </p:spPr>
      </p:pic>
      <p:pic>
        <p:nvPicPr>
          <p:cNvPr id="1026" name="Picture 2" descr="Image result for royalty free diagram of basic office network">
            <a:extLst>
              <a:ext uri="{FF2B5EF4-FFF2-40B4-BE49-F238E27FC236}">
                <a16:creationId xmlns:a16="http://schemas.microsoft.com/office/drawing/2014/main" id="{52B35CB9-78EE-4ED8-870C-5103D5145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677" y="3644483"/>
            <a:ext cx="3495734" cy="260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2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3E65-59ED-47AA-A00D-69AA6316E605}"/>
              </a:ext>
            </a:extLst>
          </p:cNvPr>
          <p:cNvSpPr>
            <a:spLocks noGrp="1"/>
          </p:cNvSpPr>
          <p:nvPr>
            <p:ph type="title"/>
          </p:nvPr>
        </p:nvSpPr>
        <p:spPr>
          <a:xfrm>
            <a:off x="1039505" y="584616"/>
            <a:ext cx="10007906" cy="1512472"/>
          </a:xfrm>
        </p:spPr>
        <p:txBody>
          <a:bodyPr>
            <a:normAutofit/>
          </a:bodyPr>
          <a:lstStyle/>
          <a:p>
            <a:r>
              <a:rPr lang="en-US" sz="3200" cap="small" dirty="0"/>
              <a:t>2 - IPv4 Addressing </a:t>
            </a:r>
            <a:r>
              <a:rPr lang="en-US" sz="2400" cap="small" dirty="0"/>
              <a:t>(</a:t>
            </a:r>
            <a:r>
              <a:rPr lang="en-US" sz="2400" cap="none" dirty="0"/>
              <a:t>slide 2 of 3</a:t>
            </a:r>
            <a:r>
              <a:rPr lang="en-US" sz="2400" cap="small" dirty="0"/>
              <a:t>)</a:t>
            </a:r>
          </a:p>
        </p:txBody>
      </p:sp>
      <p:pic>
        <p:nvPicPr>
          <p:cNvPr id="4" name="Content Placeholder 3" descr="A screenshot of a computer&#10;&#10;Description automatically generated">
            <a:extLst>
              <a:ext uri="{FF2B5EF4-FFF2-40B4-BE49-F238E27FC236}">
                <a16:creationId xmlns:a16="http://schemas.microsoft.com/office/drawing/2014/main" id="{BE00AC2F-8307-47B5-AA1F-BCC0FFDB72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9045" y="1907381"/>
            <a:ext cx="6853450" cy="4657192"/>
          </a:xfrm>
        </p:spPr>
      </p:pic>
      <p:sp>
        <p:nvSpPr>
          <p:cNvPr id="5" name="TextBox 4">
            <a:extLst>
              <a:ext uri="{FF2B5EF4-FFF2-40B4-BE49-F238E27FC236}">
                <a16:creationId xmlns:a16="http://schemas.microsoft.com/office/drawing/2014/main" id="{CFCFB408-A49B-4D44-999C-AAD09CB8C467}"/>
              </a:ext>
            </a:extLst>
          </p:cNvPr>
          <p:cNvSpPr txBox="1"/>
          <p:nvPr/>
        </p:nvSpPr>
        <p:spPr>
          <a:xfrm>
            <a:off x="968991" y="2565779"/>
            <a:ext cx="4326340" cy="369332"/>
          </a:xfrm>
          <a:prstGeom prst="rect">
            <a:avLst/>
          </a:prstGeom>
          <a:noFill/>
        </p:spPr>
        <p:txBody>
          <a:bodyPr wrap="square" rtlCol="0">
            <a:spAutoFit/>
          </a:bodyPr>
          <a:lstStyle/>
          <a:p>
            <a:r>
              <a:rPr lang="en-US" dirty="0"/>
              <a:t>IPv4 addressing</a:t>
            </a:r>
          </a:p>
        </p:txBody>
      </p:sp>
      <p:sp>
        <p:nvSpPr>
          <p:cNvPr id="6" name="Oval 5">
            <a:extLst>
              <a:ext uri="{FF2B5EF4-FFF2-40B4-BE49-F238E27FC236}">
                <a16:creationId xmlns:a16="http://schemas.microsoft.com/office/drawing/2014/main" id="{CCF08E3C-FF73-4269-8EFB-7795790B471B}"/>
              </a:ext>
            </a:extLst>
          </p:cNvPr>
          <p:cNvSpPr/>
          <p:nvPr/>
        </p:nvSpPr>
        <p:spPr>
          <a:xfrm>
            <a:off x="5868064" y="3840480"/>
            <a:ext cx="1733384" cy="270344"/>
          </a:xfrm>
          <a:prstGeom prst="ellipse">
            <a:avLst/>
          </a:prstGeom>
          <a:noFill/>
          <a:ln w="22225"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34F2E56-44B3-4059-BA6F-D54B72CDB47F}"/>
              </a:ext>
            </a:extLst>
          </p:cNvPr>
          <p:cNvCxnSpPr>
            <a:endCxn id="6" idx="2"/>
          </p:cNvCxnSpPr>
          <p:nvPr/>
        </p:nvCxnSpPr>
        <p:spPr>
          <a:xfrm>
            <a:off x="2520563" y="2854517"/>
            <a:ext cx="3347501" cy="112113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C596E7D-DD0D-49B1-B330-15625D809F8E}"/>
              </a:ext>
            </a:extLst>
          </p:cNvPr>
          <p:cNvSpPr/>
          <p:nvPr/>
        </p:nvSpPr>
        <p:spPr>
          <a:xfrm>
            <a:off x="5726266" y="4129217"/>
            <a:ext cx="1733384" cy="270344"/>
          </a:xfrm>
          <a:prstGeom prst="ellipse">
            <a:avLst/>
          </a:prstGeom>
          <a:noFill/>
          <a:ln w="22225"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E770D9B-1D6D-48C5-BB55-9FFA2A1F5671}"/>
              </a:ext>
            </a:extLst>
          </p:cNvPr>
          <p:cNvCxnSpPr>
            <a:cxnSpLocks/>
          </p:cNvCxnSpPr>
          <p:nvPr/>
        </p:nvCxnSpPr>
        <p:spPr>
          <a:xfrm>
            <a:off x="2242268" y="2853858"/>
            <a:ext cx="3483998" cy="140987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2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2CAC-5FA6-4FFE-902F-055F7BB5CDEF}"/>
              </a:ext>
            </a:extLst>
          </p:cNvPr>
          <p:cNvSpPr>
            <a:spLocks noGrp="1"/>
          </p:cNvSpPr>
          <p:nvPr>
            <p:ph type="title"/>
          </p:nvPr>
        </p:nvSpPr>
        <p:spPr>
          <a:xfrm>
            <a:off x="1141413" y="618518"/>
            <a:ext cx="9905998" cy="759906"/>
          </a:xfrm>
        </p:spPr>
        <p:txBody>
          <a:bodyPr>
            <a:normAutofit/>
          </a:bodyPr>
          <a:lstStyle/>
          <a:p>
            <a:pPr algn="ctr"/>
            <a:r>
              <a:rPr lang="en-US" sz="3200" cap="small" dirty="0"/>
              <a:t>2- IPv6 address</a:t>
            </a:r>
            <a:r>
              <a:rPr lang="en-US" sz="4000" cap="small" dirty="0"/>
              <a:t> </a:t>
            </a:r>
            <a:r>
              <a:rPr lang="en-US" sz="2400" cap="small" dirty="0"/>
              <a:t>(</a:t>
            </a:r>
            <a:r>
              <a:rPr lang="en-US" sz="2400" cap="none" dirty="0"/>
              <a:t>slide 3 of 3</a:t>
            </a:r>
            <a:r>
              <a:rPr lang="en-US" sz="2400" cap="small" dirty="0"/>
              <a:t>)</a:t>
            </a:r>
          </a:p>
        </p:txBody>
      </p:sp>
      <p:pic>
        <p:nvPicPr>
          <p:cNvPr id="4" name="Content Placeholder 5" descr="A screenshot of a computer screen&#10;&#10;Description automatically generated">
            <a:extLst>
              <a:ext uri="{FF2B5EF4-FFF2-40B4-BE49-F238E27FC236}">
                <a16:creationId xmlns:a16="http://schemas.microsoft.com/office/drawing/2014/main" id="{BEB37CFD-C64E-4A41-869C-09E2575301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7218" y="2249488"/>
            <a:ext cx="3865383" cy="3541712"/>
          </a:xfrm>
        </p:spPr>
      </p:pic>
      <p:sp>
        <p:nvSpPr>
          <p:cNvPr id="5" name="Oval 4">
            <a:extLst>
              <a:ext uri="{FF2B5EF4-FFF2-40B4-BE49-F238E27FC236}">
                <a16:creationId xmlns:a16="http://schemas.microsoft.com/office/drawing/2014/main" id="{FBA5F4EF-A7A4-474D-ABAD-F4B72683FC71}"/>
              </a:ext>
            </a:extLst>
          </p:cNvPr>
          <p:cNvSpPr/>
          <p:nvPr/>
        </p:nvSpPr>
        <p:spPr>
          <a:xfrm>
            <a:off x="6170212" y="3538330"/>
            <a:ext cx="2512612" cy="6917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25B088-00CB-40C5-815E-077ED8BC99CC}"/>
              </a:ext>
            </a:extLst>
          </p:cNvPr>
          <p:cNvSpPr/>
          <p:nvPr/>
        </p:nvSpPr>
        <p:spPr>
          <a:xfrm>
            <a:off x="5646752" y="5107784"/>
            <a:ext cx="2512612" cy="4111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1EDE16-561E-4C43-B798-7F9445160959}"/>
              </a:ext>
            </a:extLst>
          </p:cNvPr>
          <p:cNvSpPr txBox="1"/>
          <p:nvPr/>
        </p:nvSpPr>
        <p:spPr>
          <a:xfrm>
            <a:off x="2912806" y="3492610"/>
            <a:ext cx="1983659" cy="646331"/>
          </a:xfrm>
          <a:prstGeom prst="rect">
            <a:avLst/>
          </a:prstGeom>
          <a:noFill/>
        </p:spPr>
        <p:txBody>
          <a:bodyPr wrap="square" rtlCol="0">
            <a:spAutoFit/>
          </a:bodyPr>
          <a:lstStyle/>
          <a:p>
            <a:r>
              <a:rPr lang="en-US" dirty="0"/>
              <a:t>IPv6 address </a:t>
            </a:r>
          </a:p>
          <a:p>
            <a:r>
              <a:rPr lang="en-US" dirty="0"/>
              <a:t>prefix</a:t>
            </a:r>
          </a:p>
        </p:txBody>
      </p:sp>
      <p:cxnSp>
        <p:nvCxnSpPr>
          <p:cNvPr id="8" name="Straight Arrow Connector 7">
            <a:extLst>
              <a:ext uri="{FF2B5EF4-FFF2-40B4-BE49-F238E27FC236}">
                <a16:creationId xmlns:a16="http://schemas.microsoft.com/office/drawing/2014/main" id="{5C4D4AE0-C852-43A4-9D56-91B137044580}"/>
              </a:ext>
            </a:extLst>
          </p:cNvPr>
          <p:cNvCxnSpPr>
            <a:cxnSpLocks/>
          </p:cNvCxnSpPr>
          <p:nvPr/>
        </p:nvCxnSpPr>
        <p:spPr>
          <a:xfrm>
            <a:off x="4186553" y="3687097"/>
            <a:ext cx="1983659" cy="176980"/>
          </a:xfrm>
          <a:prstGeom prst="straightConnector1">
            <a:avLst/>
          </a:prstGeom>
          <a:ln w="19050" cmpd="sng">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69511BF-1564-4E9E-AC17-2720FF1A821F}"/>
              </a:ext>
            </a:extLst>
          </p:cNvPr>
          <p:cNvCxnSpPr/>
          <p:nvPr/>
        </p:nvCxnSpPr>
        <p:spPr>
          <a:xfrm>
            <a:off x="3406877" y="4054004"/>
            <a:ext cx="2359742" cy="117429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6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90355-E3B5-4911-AA00-1DBFBF3FE783}"/>
              </a:ext>
            </a:extLst>
          </p:cNvPr>
          <p:cNvSpPr>
            <a:spLocks noGrp="1"/>
          </p:cNvSpPr>
          <p:nvPr>
            <p:ph idx="1"/>
          </p:nvPr>
        </p:nvSpPr>
        <p:spPr>
          <a:xfrm>
            <a:off x="841609" y="2274214"/>
            <a:ext cx="5481737" cy="3541714"/>
          </a:xfrm>
        </p:spPr>
        <p:txBody>
          <a:bodyPr/>
          <a:lstStyle/>
          <a:p>
            <a:pPr marL="0" indent="0">
              <a:buNone/>
            </a:pPr>
            <a:r>
              <a:rPr lang="en-US" dirty="0"/>
              <a:t>Weekly Module Goals:</a:t>
            </a:r>
          </a:p>
          <a:p>
            <a:pPr marL="914400" lvl="1" indent="-457200">
              <a:buFont typeface="+mj-lt"/>
              <a:buAutoNum type="arabicPeriod"/>
            </a:pPr>
            <a:r>
              <a:rPr lang="en-US" dirty="0"/>
              <a:t>OSI Layers 2 &amp; 3 addressing</a:t>
            </a:r>
          </a:p>
          <a:p>
            <a:pPr marL="914400" lvl="1" indent="-457200">
              <a:buFont typeface="+mj-lt"/>
              <a:buAutoNum type="arabicPeriod"/>
            </a:pPr>
            <a:r>
              <a:rPr lang="en-US" dirty="0"/>
              <a:t>OSI Layers 4 &amp; 7 addressing</a:t>
            </a:r>
          </a:p>
          <a:p>
            <a:pPr marL="914400" lvl="1" indent="-457200">
              <a:buFont typeface="+mj-lt"/>
              <a:buAutoNum type="arabicPeriod"/>
            </a:pPr>
            <a:r>
              <a:rPr lang="en-US" dirty="0"/>
              <a:t>CLI (Command Line Interface) Troubleshooting Tools</a:t>
            </a:r>
          </a:p>
          <a:p>
            <a:pPr marL="914400" lvl="1" indent="-457200">
              <a:buFont typeface="+mj-lt"/>
              <a:buAutoNum type="arabicPeriod"/>
            </a:pPr>
            <a:endParaRPr lang="en-US" dirty="0"/>
          </a:p>
        </p:txBody>
      </p:sp>
      <p:sp>
        <p:nvSpPr>
          <p:cNvPr id="4" name="Title 1">
            <a:extLst>
              <a:ext uri="{FF2B5EF4-FFF2-40B4-BE49-F238E27FC236}">
                <a16:creationId xmlns:a16="http://schemas.microsoft.com/office/drawing/2014/main" id="{AFCD1DA0-C57E-4221-9D69-37A618220BD0}"/>
              </a:ext>
            </a:extLst>
          </p:cNvPr>
          <p:cNvSpPr>
            <a:spLocks noGrp="1"/>
          </p:cNvSpPr>
          <p:nvPr>
            <p:ph type="title"/>
          </p:nvPr>
        </p:nvSpPr>
        <p:spPr>
          <a:xfrm>
            <a:off x="1141412" y="524152"/>
            <a:ext cx="9309164" cy="655449"/>
          </a:xfrm>
        </p:spPr>
        <p:txBody>
          <a:bodyPr>
            <a:normAutofit/>
          </a:bodyPr>
          <a:lstStyle/>
          <a:p>
            <a:r>
              <a:rPr lang="en-US" sz="2000" cap="small" dirty="0"/>
              <a:t>3 - Virtual Machine (VM) Dynamic IP Assignment </a:t>
            </a:r>
            <a:r>
              <a:rPr lang="en-US" sz="2000" cap="none" dirty="0"/>
              <a:t>(part 1 of 4)</a:t>
            </a:r>
          </a:p>
        </p:txBody>
      </p:sp>
      <p:pic>
        <p:nvPicPr>
          <p:cNvPr id="6" name="Picture 5" descr="A picture containing screenshot&#10;&#10;Description automatically generated">
            <a:extLst>
              <a:ext uri="{FF2B5EF4-FFF2-40B4-BE49-F238E27FC236}">
                <a16:creationId xmlns:a16="http://schemas.microsoft.com/office/drawing/2014/main" id="{232E2EDA-0844-4758-BF7B-5FB8A9298CA8}"/>
              </a:ext>
            </a:extLst>
          </p:cNvPr>
          <p:cNvPicPr>
            <a:picLocks noChangeAspect="1"/>
          </p:cNvPicPr>
          <p:nvPr/>
        </p:nvPicPr>
        <p:blipFill>
          <a:blip r:embed="rId3"/>
          <a:stretch>
            <a:fillRect/>
          </a:stretch>
        </p:blipFill>
        <p:spPr>
          <a:xfrm>
            <a:off x="4935358" y="1623760"/>
            <a:ext cx="6668431" cy="3610479"/>
          </a:xfrm>
          <a:prstGeom prst="rect">
            <a:avLst/>
          </a:prstGeom>
        </p:spPr>
      </p:pic>
      <p:cxnSp>
        <p:nvCxnSpPr>
          <p:cNvPr id="8" name="Straight Arrow Connector 7">
            <a:extLst>
              <a:ext uri="{FF2B5EF4-FFF2-40B4-BE49-F238E27FC236}">
                <a16:creationId xmlns:a16="http://schemas.microsoft.com/office/drawing/2014/main" id="{C0C97928-BB98-4B8C-A9CD-9D2918B7EEBE}"/>
              </a:ext>
            </a:extLst>
          </p:cNvPr>
          <p:cNvCxnSpPr>
            <a:cxnSpLocks/>
          </p:cNvCxnSpPr>
          <p:nvPr/>
        </p:nvCxnSpPr>
        <p:spPr>
          <a:xfrm>
            <a:off x="4811843" y="3171556"/>
            <a:ext cx="509665" cy="1205571"/>
          </a:xfrm>
          <a:prstGeom prst="straightConnector1">
            <a:avLst/>
          </a:prstGeom>
          <a:ln w="25400" cmpd="sng">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B70BAA-2C22-4CD4-B602-68D251D50450}"/>
              </a:ext>
            </a:extLst>
          </p:cNvPr>
          <p:cNvCxnSpPr>
            <a:cxnSpLocks/>
          </p:cNvCxnSpPr>
          <p:nvPr/>
        </p:nvCxnSpPr>
        <p:spPr>
          <a:xfrm>
            <a:off x="4811843" y="3171556"/>
            <a:ext cx="984151" cy="87351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00188E8-6655-4CAB-ABC0-DE1991770296}"/>
              </a:ext>
            </a:extLst>
          </p:cNvPr>
          <p:cNvCxnSpPr>
            <a:cxnSpLocks/>
          </p:cNvCxnSpPr>
          <p:nvPr/>
        </p:nvCxnSpPr>
        <p:spPr>
          <a:xfrm>
            <a:off x="4811843" y="3428999"/>
            <a:ext cx="854439" cy="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5426CB9-0C40-4C5F-92FB-C4E0E0C45980}"/>
              </a:ext>
            </a:extLst>
          </p:cNvPr>
          <p:cNvCxnSpPr>
            <a:cxnSpLocks/>
          </p:cNvCxnSpPr>
          <p:nvPr/>
        </p:nvCxnSpPr>
        <p:spPr>
          <a:xfrm flipV="1">
            <a:off x="4811843" y="2314445"/>
            <a:ext cx="984151" cy="1114554"/>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651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2912</TotalTime>
  <Words>5934</Words>
  <Application>Microsoft Office PowerPoint</Application>
  <PresentationFormat>Widescreen</PresentationFormat>
  <Paragraphs>195</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Tw Cen MT</vt:lpstr>
      <vt:lpstr>Wingdings</vt:lpstr>
      <vt:lpstr>Circuit</vt:lpstr>
      <vt:lpstr>The Network’s role and IOT</vt:lpstr>
      <vt:lpstr>Introduction</vt:lpstr>
      <vt:lpstr>1 – Visio Network Diagram (slide 1of 3)</vt:lpstr>
      <vt:lpstr>1- OSI Model (slide 2 of 3)</vt:lpstr>
      <vt:lpstr>1 - Visio Network Diagram (slide 3 of 3)</vt:lpstr>
      <vt:lpstr>PowerPoint Presentation</vt:lpstr>
      <vt:lpstr>2 - IPv4 Addressing (slide 2 of 3)</vt:lpstr>
      <vt:lpstr>2- IPv6 address (slide 3 of 3)</vt:lpstr>
      <vt:lpstr>3 - Virtual Machine (VM) Dynamic IP Assignment (part 1 of 4)</vt:lpstr>
      <vt:lpstr>3 - Virtual Machine (VM) Dynamic IP Assignment (part 2 of 4)</vt:lpstr>
      <vt:lpstr>3 Virtual Machine (VM) Dynamic IP Assignment (part 3 of 4)</vt:lpstr>
      <vt:lpstr>3 Virtual Machine (VM) Dynamic IP Assignment (part 4 of 4)</vt:lpstr>
      <vt:lpstr>4 - Connectivity Test (1 of 5)</vt:lpstr>
      <vt:lpstr>4 - Connectivity Test (2 of 5)</vt:lpstr>
      <vt:lpstr>4 - Connectivity Test (part 3 of 5)</vt:lpstr>
      <vt:lpstr>4 - Connectivity test (4 of 5)</vt:lpstr>
      <vt:lpstr>4 - Connectivity Test (5 of 5)</vt:lpstr>
      <vt:lpstr>5 – Make and Test Ethernet cable (part 1 of 6)</vt:lpstr>
      <vt:lpstr>5 – Make and Test Ethernet cable (part 2 of 6)</vt:lpstr>
      <vt:lpstr>5 – Make and Test Ethernet cable (part 3 of 6)</vt:lpstr>
      <vt:lpstr>5 – Make and Test Ethernet cable (part 4 of 6)</vt:lpstr>
      <vt:lpstr>5 – Make and Test Ethernet cable (part 5 of 6)</vt:lpstr>
      <vt:lpstr>5 – Make and Test Ethernet cable (part 6 of 6)</vt:lpstr>
      <vt:lpstr>6 - WLAN Implementation (part 1 of 4)</vt:lpstr>
      <vt:lpstr>6 - WLAN Implementation (part 2 of 4)</vt:lpstr>
      <vt:lpstr>6 - WLAN Implementation (part 3 of 4)</vt:lpstr>
      <vt:lpstr>6 - WLAN Implementation (part 4 of 4)</vt:lpstr>
      <vt:lpstr>7 – Certification Preparations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Network’s role and IOT</dc:title>
  <dc:creator>Teresa Barrows</dc:creator>
  <cp:lastModifiedBy>Teresa Barrows</cp:lastModifiedBy>
  <cp:revision>136</cp:revision>
  <dcterms:created xsi:type="dcterms:W3CDTF">2020-02-13T19:12:42Z</dcterms:created>
  <dcterms:modified xsi:type="dcterms:W3CDTF">2020-02-26T03:24:53Z</dcterms:modified>
</cp:coreProperties>
</file>